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0" r:id="rId3"/>
    <p:sldId id="259" r:id="rId4"/>
    <p:sldId id="261" r:id="rId5"/>
    <p:sldId id="264"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60"/>
  </p:normalViewPr>
  <p:slideViewPr>
    <p:cSldViewPr snapToGrid="0">
      <p:cViewPr varScale="1">
        <p:scale>
          <a:sx n="87" d="100"/>
          <a:sy n="87" d="100"/>
        </p:scale>
        <p:origin x="6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768FF-5792-4F97-98FA-6BB4B45F20A9}" type="datetimeFigureOut">
              <a:rPr lang="en-US" smtClean="0"/>
              <a:t>6/17/2016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00A52-C198-4E12-BF58-46C730050F40}" type="slidenum">
              <a:rPr lang="en-US" smtClean="0"/>
              <a:t>‹#›</a:t>
            </a:fld>
            <a:endParaRPr lang="en-US"/>
          </a:p>
        </p:txBody>
      </p:sp>
    </p:spTree>
    <p:extLst>
      <p:ext uri="{BB962C8B-B14F-4D97-AF65-F5344CB8AC3E}">
        <p14:creationId xmlns:p14="http://schemas.microsoft.com/office/powerpoint/2010/main" val="249390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96B59-75C5-4078-81A0-55EFC72DCC14}" type="slidenum">
              <a:rPr lang="en-US" smtClean="0"/>
              <a:t>1</a:t>
            </a:fld>
            <a:endParaRPr lang="en-US"/>
          </a:p>
        </p:txBody>
      </p:sp>
    </p:spTree>
    <p:extLst>
      <p:ext uri="{BB962C8B-B14F-4D97-AF65-F5344CB8AC3E}">
        <p14:creationId xmlns:p14="http://schemas.microsoft.com/office/powerpoint/2010/main" val="215700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7</a:t>
            </a:fld>
            <a:endParaRPr lang="en-US" dirty="0"/>
          </a:p>
        </p:txBody>
      </p:sp>
    </p:spTree>
    <p:extLst>
      <p:ext uri="{BB962C8B-B14F-4D97-AF65-F5344CB8AC3E}">
        <p14:creationId xmlns:p14="http://schemas.microsoft.com/office/powerpoint/2010/main" val="66993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69F68-2253-4BE0-B793-038114787932}"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232976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69F68-2253-4BE0-B793-038114787932}"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34322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69F68-2253-4BE0-B793-038114787932}"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164963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rugerdefineret layout">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1678517" y="1916114"/>
            <a:ext cx="10513483" cy="4154486"/>
          </a:xfrm>
          <a:prstGeom prst="rect">
            <a:avLst/>
          </a:prstGeom>
        </p:spPr>
        <p:txBody>
          <a:bodyPr/>
          <a:lstStyle>
            <a:lvl1pPr>
              <a:buNone/>
              <a:defRPr/>
            </a:lvl1pPr>
          </a:lstStyle>
          <a:p>
            <a:pPr lvl="0"/>
            <a:endParaRPr lang="en-US" dirty="0"/>
          </a:p>
        </p:txBody>
      </p:sp>
      <p:pic>
        <p:nvPicPr>
          <p:cNvPr id="12" name="Billede 11" descr="Gultop.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868" y="204534"/>
            <a:ext cx="12389104" cy="1213104"/>
          </a:xfrm>
          <a:prstGeom prst="rect">
            <a:avLst/>
          </a:prstGeom>
        </p:spPr>
      </p:pic>
      <p:pic>
        <p:nvPicPr>
          <p:cNvPr id="13" name="Billede 12" descr="Top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9600" y="359664"/>
            <a:ext cx="946912" cy="1392936"/>
          </a:xfrm>
          <a:prstGeom prst="rect">
            <a:avLst/>
          </a:prstGeom>
        </p:spPr>
      </p:pic>
      <p:sp>
        <p:nvSpPr>
          <p:cNvPr id="7" name="Pladsholder til titel 1"/>
          <p:cNvSpPr>
            <a:spLocks noGrp="1"/>
          </p:cNvSpPr>
          <p:nvPr>
            <p:ph type="title"/>
          </p:nvPr>
        </p:nvSpPr>
        <p:spPr>
          <a:xfrm>
            <a:off x="2032000" y="609600"/>
            <a:ext cx="95504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1405408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69F68-2253-4BE0-B793-038114787932}"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159444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69F68-2253-4BE0-B793-038114787932}" type="datetimeFigureOut">
              <a:rPr lang="en-US" smtClean="0"/>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73019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69F68-2253-4BE0-B793-038114787932}" type="datetimeFigureOut">
              <a:rPr lang="en-US" smtClean="0"/>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187355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69F68-2253-4BE0-B793-038114787932}" type="datetimeFigureOut">
              <a:rPr lang="en-US" smtClean="0"/>
              <a:t>6/17/2016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357867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69F68-2253-4BE0-B793-038114787932}" type="datetimeFigureOut">
              <a:rPr lang="en-US" smtClean="0"/>
              <a:t>6/17/2016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6325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9F68-2253-4BE0-B793-038114787932}" type="datetimeFigureOut">
              <a:rPr lang="en-US" smtClean="0"/>
              <a:t>6/17/2016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262132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9F68-2253-4BE0-B793-038114787932}" type="datetimeFigureOut">
              <a:rPr lang="en-US" smtClean="0"/>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342044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9F68-2253-4BE0-B793-038114787932}" type="datetimeFigureOut">
              <a:rPr lang="en-US" smtClean="0"/>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19F58-2010-4771-8595-D381342029A5}" type="slidenum">
              <a:rPr lang="en-US" smtClean="0"/>
              <a:t>‹#›</a:t>
            </a:fld>
            <a:endParaRPr lang="en-US"/>
          </a:p>
        </p:txBody>
      </p:sp>
    </p:spTree>
    <p:extLst>
      <p:ext uri="{BB962C8B-B14F-4D97-AF65-F5344CB8AC3E}">
        <p14:creationId xmlns:p14="http://schemas.microsoft.com/office/powerpoint/2010/main" val="366175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69F68-2253-4BE0-B793-038114787932}" type="datetimeFigureOut">
              <a:rPr lang="en-US" smtClean="0"/>
              <a:t>6/17/2016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19F58-2010-4771-8595-D381342029A5}" type="slidenum">
              <a:rPr lang="en-US" smtClean="0"/>
              <a:t>‹#›</a:t>
            </a:fld>
            <a:endParaRPr lang="en-US"/>
          </a:p>
        </p:txBody>
      </p:sp>
    </p:spTree>
    <p:extLst>
      <p:ext uri="{BB962C8B-B14F-4D97-AF65-F5344CB8AC3E}">
        <p14:creationId xmlns:p14="http://schemas.microsoft.com/office/powerpoint/2010/main" val="1836157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58728" y="692696"/>
            <a:ext cx="6689270" cy="477054"/>
          </a:xfrm>
          <a:prstGeom prst="rect">
            <a:avLst/>
          </a:prstGeom>
        </p:spPr>
        <p:txBody>
          <a:bodyPr wrap="square">
            <a:spAutoFit/>
          </a:bodyPr>
          <a:lstStyle/>
          <a:p>
            <a:r>
              <a:rPr lang="da-DK" sz="2500" b="1" dirty="0">
                <a:solidFill>
                  <a:srgbClr val="FFFFFF"/>
                </a:solidFill>
              </a:rPr>
              <a:t>The Pilot Program for </a:t>
            </a:r>
            <a:r>
              <a:rPr lang="da-DK" sz="2500" b="1" dirty="0" err="1">
                <a:solidFill>
                  <a:srgbClr val="FFFFFF"/>
                </a:solidFill>
              </a:rPr>
              <a:t>Climate</a:t>
            </a:r>
            <a:r>
              <a:rPr lang="da-DK" sz="2500" b="1" dirty="0">
                <a:solidFill>
                  <a:srgbClr val="FFFFFF"/>
                </a:solidFill>
              </a:rPr>
              <a:t> </a:t>
            </a:r>
            <a:r>
              <a:rPr lang="da-DK" sz="2500" b="1" dirty="0" err="1">
                <a:solidFill>
                  <a:srgbClr val="FFFFFF"/>
                </a:solidFill>
              </a:rPr>
              <a:t>Resilience</a:t>
            </a:r>
            <a:r>
              <a:rPr lang="da-DK" sz="2500" b="1" dirty="0">
                <a:solidFill>
                  <a:srgbClr val="FFFFFF"/>
                </a:solidFill>
              </a:rPr>
              <a:t> (PPCR)</a:t>
            </a:r>
            <a:endParaRPr lang="en-US" sz="2500" b="1" dirty="0">
              <a:solidFill>
                <a:srgbClr val="FFFFFF"/>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1" y="1412776"/>
            <a:ext cx="9156411" cy="4478364"/>
          </a:xfrm>
          <a:prstGeom prst="rect">
            <a:avLst/>
          </a:prstGeom>
        </p:spPr>
      </p:pic>
      <p:sp>
        <p:nvSpPr>
          <p:cNvPr id="2" name="Rectangle 1"/>
          <p:cNvSpPr/>
          <p:nvPr/>
        </p:nvSpPr>
        <p:spPr>
          <a:xfrm>
            <a:off x="1511590" y="5891140"/>
            <a:ext cx="9156411" cy="72008"/>
          </a:xfrm>
          <a:prstGeom prst="rect">
            <a:avLst/>
          </a:prstGeom>
          <a:solidFill>
            <a:srgbClr val="F7A7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685272"/>
      </p:ext>
    </p:extLst>
  </p:cSld>
  <p:clrMapOvr>
    <a:masterClrMapping/>
  </p:clrMapOvr>
  <mc:AlternateContent xmlns:mc="http://schemas.openxmlformats.org/markup-compatibility/2006" xmlns:p14="http://schemas.microsoft.com/office/powerpoint/2010/main">
    <mc:Choice Requires="p14">
      <p:transition spd="med" p14:dur="700" advTm="3692">
        <p:fade/>
      </p:transition>
    </mc:Choice>
    <mc:Fallback xmlns="">
      <p:transition spd="med" advTm="369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20101" y="1710841"/>
            <a:ext cx="10513483" cy="4154486"/>
          </a:xfrm>
        </p:spPr>
        <p:txBody>
          <a:bodyPr>
            <a:normAutofit fontScale="92500" lnSpcReduction="10000"/>
          </a:bodyPr>
          <a:lstStyle/>
          <a:p>
            <a:pPr>
              <a:spcBef>
                <a:spcPts val="300"/>
              </a:spcBef>
              <a:spcAft>
                <a:spcPts val="300"/>
              </a:spcAft>
              <a:buFont typeface="Arial" panose="020B0604020202020204" pitchFamily="34" charset="0"/>
              <a:buChar char="•"/>
            </a:pPr>
            <a:r>
              <a:rPr lang="en-US" sz="2200" b="1" dirty="0"/>
              <a:t>Excerpts from the decision of the joint meeting on the strategic directions for the CIF:</a:t>
            </a:r>
          </a:p>
          <a:p>
            <a:pPr lvl="1">
              <a:lnSpc>
                <a:spcPct val="100000"/>
              </a:lnSpc>
              <a:spcBef>
                <a:spcPts val="600"/>
              </a:spcBef>
              <a:spcAft>
                <a:spcPts val="600"/>
              </a:spcAft>
            </a:pPr>
            <a:r>
              <a:rPr lang="en-US" sz="2200" dirty="0"/>
              <a:t>Notes that the analysis took into account future opportunities and explored roles each CIF program could play based on its comparative advantage and value </a:t>
            </a:r>
            <a:r>
              <a:rPr lang="en-US" sz="2200" dirty="0" smtClean="0"/>
              <a:t>added</a:t>
            </a:r>
          </a:p>
          <a:p>
            <a:pPr lvl="1">
              <a:lnSpc>
                <a:spcPct val="100000"/>
              </a:lnSpc>
              <a:spcBef>
                <a:spcPts val="600"/>
              </a:spcBef>
              <a:spcAft>
                <a:spcPts val="600"/>
              </a:spcAft>
            </a:pPr>
            <a:r>
              <a:rPr lang="en-US" sz="2200" dirty="0" smtClean="0"/>
              <a:t>Notes </a:t>
            </a:r>
            <a:r>
              <a:rPr lang="en-US" sz="2200" dirty="0"/>
              <a:t>the need to support the continuity of climate finance flows at scale in the near term through a diverse set of finance options</a:t>
            </a:r>
          </a:p>
          <a:p>
            <a:pPr lvl="1">
              <a:lnSpc>
                <a:spcPct val="100000"/>
              </a:lnSpc>
              <a:spcBef>
                <a:spcPts val="600"/>
              </a:spcBef>
              <a:spcAft>
                <a:spcPts val="600"/>
              </a:spcAft>
            </a:pPr>
            <a:r>
              <a:rPr lang="en-US" sz="2200" dirty="0"/>
              <a:t>Recognizes the important role of the MDBs delivering climate finance </a:t>
            </a:r>
          </a:p>
          <a:p>
            <a:pPr lvl="1">
              <a:lnSpc>
                <a:spcPct val="100000"/>
              </a:lnSpc>
              <a:spcBef>
                <a:spcPts val="600"/>
              </a:spcBef>
              <a:spcAft>
                <a:spcPts val="600"/>
              </a:spcAft>
            </a:pPr>
            <a:r>
              <a:rPr lang="en-US" sz="2200" dirty="0"/>
              <a:t>Highlights the importance of disbursing current CIF funds effectively</a:t>
            </a:r>
          </a:p>
          <a:p>
            <a:pPr lvl="1">
              <a:lnSpc>
                <a:spcPct val="100000"/>
              </a:lnSpc>
              <a:spcBef>
                <a:spcPts val="600"/>
              </a:spcBef>
              <a:spcAft>
                <a:spcPts val="600"/>
              </a:spcAft>
            </a:pPr>
            <a:r>
              <a:rPr lang="en-US" sz="2200" dirty="0"/>
              <a:t>Agrees to continue monitoring the developments in the international climate finance architecture to inform the discussion on the sunset clause in Dec 2018 at the earliest, and take decision on this issue in June 2019, in particular as to if and when the Trustee should stop receiving new contributions for the CTF and/or the SCF.</a:t>
            </a:r>
          </a:p>
          <a:p>
            <a:pPr>
              <a:lnSpc>
                <a:spcPct val="100000"/>
              </a:lnSpc>
              <a:spcBef>
                <a:spcPts val="600"/>
              </a:spcBef>
              <a:spcAft>
                <a:spcPts val="600"/>
              </a:spcAft>
            </a:pPr>
            <a:endParaRPr lang="en-US" sz="2200" dirty="0"/>
          </a:p>
        </p:txBody>
      </p:sp>
      <p:sp>
        <p:nvSpPr>
          <p:cNvPr id="3" name="Title 2"/>
          <p:cNvSpPr>
            <a:spLocks noGrp="1"/>
          </p:cNvSpPr>
          <p:nvPr>
            <p:ph type="title"/>
          </p:nvPr>
        </p:nvSpPr>
        <p:spPr>
          <a:xfrm>
            <a:off x="1811715" y="460310"/>
            <a:ext cx="8530253" cy="808038"/>
          </a:xfrm>
        </p:spPr>
        <p:txBody>
          <a:bodyPr>
            <a:normAutofit/>
          </a:bodyPr>
          <a:lstStyle/>
          <a:p>
            <a:pPr algn="ctr"/>
            <a:r>
              <a:rPr lang="en-US" sz="2800" b="1" dirty="0">
                <a:solidFill>
                  <a:srgbClr val="FFFFFF"/>
                </a:solidFill>
                <a:ea typeface="+mn-ea"/>
                <a:cs typeface="+mn-cs"/>
              </a:rPr>
              <a:t>Outcomes from the Joint Meeting</a:t>
            </a:r>
          </a:p>
        </p:txBody>
      </p:sp>
    </p:spTree>
    <p:extLst>
      <p:ext uri="{BB962C8B-B14F-4D97-AF65-F5344CB8AC3E}">
        <p14:creationId xmlns:p14="http://schemas.microsoft.com/office/powerpoint/2010/main" val="299301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26794" y="1860130"/>
            <a:ext cx="10513483" cy="4154486"/>
          </a:xfrm>
        </p:spPr>
        <p:txBody>
          <a:bodyPr>
            <a:normAutofit lnSpcReduction="10000"/>
          </a:bodyPr>
          <a:lstStyle/>
          <a:p>
            <a:pPr>
              <a:lnSpc>
                <a:spcPct val="100000"/>
              </a:lnSpc>
              <a:spcBef>
                <a:spcPts val="600"/>
              </a:spcBef>
              <a:spcAft>
                <a:spcPts val="600"/>
              </a:spcAft>
              <a:buFont typeface="Arial" panose="020B0604020202020204" pitchFamily="34" charset="0"/>
              <a:buChar char="•"/>
            </a:pPr>
            <a:r>
              <a:rPr lang="en-US" sz="2000" b="1" dirty="0"/>
              <a:t>Excerpts from the decision of the joint meeting on the strategic directions for the CIF:</a:t>
            </a:r>
          </a:p>
          <a:p>
            <a:pPr lvl="1">
              <a:lnSpc>
                <a:spcPct val="100000"/>
              </a:lnSpc>
              <a:spcBef>
                <a:spcPts val="600"/>
              </a:spcBef>
              <a:spcAft>
                <a:spcPts val="600"/>
              </a:spcAft>
            </a:pPr>
            <a:r>
              <a:rPr lang="en-US" sz="2000" dirty="0"/>
              <a:t>Agrees to enhance cooperation between CIF and other entities, particularly GCF through</a:t>
            </a:r>
          </a:p>
          <a:p>
            <a:pPr lvl="2">
              <a:lnSpc>
                <a:spcPct val="100000"/>
              </a:lnSpc>
              <a:spcBef>
                <a:spcPts val="600"/>
              </a:spcBef>
              <a:spcAft>
                <a:spcPts val="600"/>
              </a:spcAft>
            </a:pPr>
            <a:r>
              <a:rPr lang="en-US" dirty="0"/>
              <a:t>Improved coordination at country level led by CIF Focal Points and GCF NDAs, including cooperation with MDBs as requested</a:t>
            </a:r>
          </a:p>
          <a:p>
            <a:pPr lvl="2">
              <a:lnSpc>
                <a:spcPct val="100000"/>
              </a:lnSpc>
              <a:spcBef>
                <a:spcPts val="600"/>
              </a:spcBef>
              <a:spcAft>
                <a:spcPts val="600"/>
              </a:spcAft>
            </a:pPr>
            <a:r>
              <a:rPr lang="en-US" dirty="0"/>
              <a:t>Enhanced efforts by all CIF stakeholders to share lessons learned, including through CIF’s evaluation and learning special initiative</a:t>
            </a:r>
          </a:p>
          <a:p>
            <a:pPr lvl="2">
              <a:lnSpc>
                <a:spcPct val="100000"/>
              </a:lnSpc>
              <a:spcBef>
                <a:spcPts val="600"/>
              </a:spcBef>
              <a:spcAft>
                <a:spcPts val="600"/>
              </a:spcAft>
            </a:pPr>
            <a:r>
              <a:rPr lang="en-US" dirty="0"/>
              <a:t>Explore joint training and learning for CIF and other multilateral climate finance mechanisms </a:t>
            </a:r>
          </a:p>
          <a:p>
            <a:pPr lvl="1">
              <a:lnSpc>
                <a:spcPct val="100000"/>
              </a:lnSpc>
              <a:spcBef>
                <a:spcPts val="600"/>
              </a:spcBef>
              <a:spcAft>
                <a:spcPts val="600"/>
              </a:spcAft>
            </a:pPr>
            <a:r>
              <a:rPr lang="en-US" sz="2000" dirty="0"/>
              <a:t>Invites SCF Sub-Committees to consider the analysis presented the Strategic Directions paper on the specific context, lessons learned, and continued value proposition of these three programs (FIP, SREP and PPCR).</a:t>
            </a:r>
            <a:endParaRPr lang="en-GB" sz="2000" dirty="0"/>
          </a:p>
          <a:p>
            <a:pPr>
              <a:lnSpc>
                <a:spcPct val="100000"/>
              </a:lnSpc>
              <a:spcBef>
                <a:spcPts val="600"/>
              </a:spcBef>
              <a:spcAft>
                <a:spcPts val="600"/>
              </a:spcAft>
            </a:pPr>
            <a:endParaRPr lang="en-US" dirty="0"/>
          </a:p>
        </p:txBody>
      </p:sp>
      <p:sp>
        <p:nvSpPr>
          <p:cNvPr id="3" name="Title 2"/>
          <p:cNvSpPr>
            <a:spLocks noGrp="1"/>
          </p:cNvSpPr>
          <p:nvPr>
            <p:ph type="title"/>
          </p:nvPr>
        </p:nvSpPr>
        <p:spPr>
          <a:xfrm>
            <a:off x="1509486" y="572278"/>
            <a:ext cx="9550400" cy="808038"/>
          </a:xfrm>
        </p:spPr>
        <p:txBody>
          <a:bodyPr>
            <a:normAutofit/>
          </a:bodyPr>
          <a:lstStyle/>
          <a:p>
            <a:pPr algn="ctr"/>
            <a:r>
              <a:rPr lang="en-US" sz="2800" b="1" dirty="0">
                <a:solidFill>
                  <a:srgbClr val="FFFFFF"/>
                </a:solidFill>
                <a:ea typeface="+mn-ea"/>
                <a:cs typeface="+mn-cs"/>
              </a:rPr>
              <a:t>Outcomes from the Joint Meeting</a:t>
            </a:r>
          </a:p>
        </p:txBody>
      </p:sp>
    </p:spTree>
    <p:extLst>
      <p:ext uri="{BB962C8B-B14F-4D97-AF65-F5344CB8AC3E}">
        <p14:creationId xmlns:p14="http://schemas.microsoft.com/office/powerpoint/2010/main" val="26743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56903" y="1704847"/>
            <a:ext cx="5252011" cy="4154486"/>
          </a:xfrm>
        </p:spPr>
        <p:txBody>
          <a:bodyPr>
            <a:noAutofit/>
          </a:bodyPr>
          <a:lstStyle/>
          <a:p>
            <a:pPr indent="0"/>
            <a:r>
              <a:rPr lang="en-US" sz="2000" b="1" dirty="0" smtClean="0"/>
              <a:t>Coordination </a:t>
            </a:r>
            <a:r>
              <a:rPr lang="en-US" sz="2000" b="1" dirty="0"/>
              <a:t>across multiple sectors supported with leadership </a:t>
            </a:r>
            <a:r>
              <a:rPr lang="en-US" sz="2000" dirty="0"/>
              <a:t>from the highest levels of government </a:t>
            </a:r>
            <a:endParaRPr lang="en-US" sz="2000" dirty="0" smtClean="0"/>
          </a:p>
          <a:p>
            <a:pPr indent="0"/>
            <a:endParaRPr lang="en-US" sz="2000" b="1" dirty="0" smtClean="0"/>
          </a:p>
          <a:p>
            <a:pPr indent="0"/>
            <a:r>
              <a:rPr lang="en-US" sz="2000" b="1" dirty="0" smtClean="0"/>
              <a:t>The </a:t>
            </a:r>
            <a:r>
              <a:rPr lang="en-US" sz="2000" b="1" dirty="0"/>
              <a:t>expectation of linked and leveraged funds at scale </a:t>
            </a:r>
            <a:r>
              <a:rPr lang="en-US" sz="2000" dirty="0" smtClean="0"/>
              <a:t>was </a:t>
            </a:r>
            <a:r>
              <a:rPr lang="en-US" sz="2000" dirty="0"/>
              <a:t>pivotal for country </a:t>
            </a:r>
            <a:r>
              <a:rPr lang="en-US" sz="2000" dirty="0" smtClean="0"/>
              <a:t>buy-in </a:t>
            </a:r>
            <a:endParaRPr lang="en-US" sz="2000" dirty="0"/>
          </a:p>
          <a:p>
            <a:pPr indent="0"/>
            <a:endParaRPr lang="en-US" sz="2000" b="1" dirty="0" smtClean="0"/>
          </a:p>
          <a:p>
            <a:pPr indent="0"/>
            <a:r>
              <a:rPr lang="en-US" sz="2000" b="1" dirty="0" smtClean="0"/>
              <a:t>Mandatory </a:t>
            </a:r>
            <a:r>
              <a:rPr lang="en-US" sz="2000" b="1" dirty="0"/>
              <a:t>and documented stakeholder engagement built ownership and support </a:t>
            </a:r>
            <a:r>
              <a:rPr lang="en-US" sz="2000" dirty="0"/>
              <a:t>for the SPCR design and implementation process. </a:t>
            </a:r>
          </a:p>
          <a:p>
            <a:endParaRPr lang="en-US" sz="2000" dirty="0"/>
          </a:p>
          <a:p>
            <a:endParaRPr lang="en-US" sz="2000" dirty="0"/>
          </a:p>
          <a:p>
            <a:endParaRPr lang="en-US" sz="2000" dirty="0"/>
          </a:p>
        </p:txBody>
      </p:sp>
      <p:sp>
        <p:nvSpPr>
          <p:cNvPr id="3" name="Title 2"/>
          <p:cNvSpPr>
            <a:spLocks noGrp="1"/>
          </p:cNvSpPr>
          <p:nvPr>
            <p:ph type="title"/>
          </p:nvPr>
        </p:nvSpPr>
        <p:spPr>
          <a:xfrm>
            <a:off x="3164741" y="460310"/>
            <a:ext cx="6962710" cy="808038"/>
          </a:xfrm>
        </p:spPr>
        <p:txBody>
          <a:bodyPr>
            <a:normAutofit/>
          </a:bodyPr>
          <a:lstStyle/>
          <a:p>
            <a:r>
              <a:rPr lang="en-US" sz="3200" b="1" dirty="0" smtClean="0">
                <a:solidFill>
                  <a:srgbClr val="FFFFFF"/>
                </a:solidFill>
              </a:rPr>
              <a:t>Lessons learned from PPCR</a:t>
            </a:r>
            <a:endParaRPr lang="en-US" sz="3200" dirty="0"/>
          </a:p>
        </p:txBody>
      </p:sp>
      <p:sp>
        <p:nvSpPr>
          <p:cNvPr id="4" name="Content Placeholder 1"/>
          <p:cNvSpPr txBox="1">
            <a:spLocks/>
          </p:cNvSpPr>
          <p:nvPr/>
        </p:nvSpPr>
        <p:spPr>
          <a:xfrm>
            <a:off x="6857682" y="1704847"/>
            <a:ext cx="4967313" cy="4154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sz="2000" b="1" dirty="0" smtClean="0"/>
              <a:t>Ability </a:t>
            </a:r>
            <a:r>
              <a:rPr lang="en-US" sz="2000" b="1" dirty="0"/>
              <a:t>to evolve and be responsive to country </a:t>
            </a:r>
            <a:r>
              <a:rPr lang="en-US" sz="2000" dirty="0"/>
              <a:t>capacities, political structures, and overall development </a:t>
            </a:r>
            <a:r>
              <a:rPr lang="en-US" sz="2000" dirty="0" smtClean="0"/>
              <a:t>regimes</a:t>
            </a:r>
          </a:p>
          <a:p>
            <a:pPr indent="0"/>
            <a:endParaRPr lang="en-US" sz="2000" dirty="0"/>
          </a:p>
          <a:p>
            <a:pPr indent="0"/>
            <a:r>
              <a:rPr lang="en-US" sz="2000" b="1" dirty="0" smtClean="0"/>
              <a:t>PSSA </a:t>
            </a:r>
            <a:r>
              <a:rPr lang="en-US" sz="2000" b="1" dirty="0"/>
              <a:t>faced many challenges </a:t>
            </a:r>
            <a:r>
              <a:rPr lang="en-US" sz="2000" dirty="0"/>
              <a:t>due to structural mismatches with MDB private sector operations </a:t>
            </a:r>
          </a:p>
          <a:p>
            <a:pPr indent="0"/>
            <a:endParaRPr lang="en-US" sz="2000" dirty="0" smtClean="0"/>
          </a:p>
          <a:p>
            <a:pPr indent="0"/>
            <a:r>
              <a:rPr lang="en-US" sz="2000" b="1" dirty="0" smtClean="0"/>
              <a:t>Five core indicators expanded </a:t>
            </a:r>
            <a:r>
              <a:rPr lang="en-US" sz="2000" dirty="0" smtClean="0"/>
              <a:t>to track national progress towards resilient development in other country climate programs</a:t>
            </a:r>
          </a:p>
          <a:p>
            <a:pPr indent="0"/>
            <a:endParaRPr lang="en-US" sz="2000" dirty="0" smtClean="0"/>
          </a:p>
          <a:p>
            <a:pPr indent="0"/>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9650" y="4455941"/>
            <a:ext cx="576064" cy="5760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085" y="1704847"/>
            <a:ext cx="490472" cy="4904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78" y="1704847"/>
            <a:ext cx="476747" cy="4767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223" y="4199908"/>
            <a:ext cx="490549" cy="490549"/>
          </a:xfrm>
          <a:prstGeom prst="rect">
            <a:avLst/>
          </a:prstGeom>
        </p:spPr>
      </p:pic>
      <p:pic>
        <p:nvPicPr>
          <p:cNvPr id="9" name="Picture 8"/>
          <p:cNvPicPr>
            <a:picLocks noChangeAspect="1"/>
          </p:cNvPicPr>
          <p:nvPr/>
        </p:nvPicPr>
        <p:blipFill>
          <a:blip r:embed="rId6"/>
          <a:stretch>
            <a:fillRect/>
          </a:stretch>
        </p:blipFill>
        <p:spPr>
          <a:xfrm>
            <a:off x="242257" y="3120252"/>
            <a:ext cx="655760" cy="499627"/>
          </a:xfrm>
          <a:prstGeom prst="rect">
            <a:avLst/>
          </a:prstGeom>
        </p:spPr>
      </p:pic>
      <p:pic>
        <p:nvPicPr>
          <p:cNvPr id="10" name="Picture 9"/>
          <p:cNvPicPr>
            <a:picLocks noChangeAspect="1"/>
          </p:cNvPicPr>
          <p:nvPr/>
        </p:nvPicPr>
        <p:blipFill>
          <a:blip r:embed="rId7"/>
          <a:stretch>
            <a:fillRect/>
          </a:stretch>
        </p:blipFill>
        <p:spPr>
          <a:xfrm>
            <a:off x="6560305" y="3068605"/>
            <a:ext cx="436789" cy="520176"/>
          </a:xfrm>
          <a:prstGeom prst="rect">
            <a:avLst/>
          </a:prstGeom>
        </p:spPr>
      </p:pic>
    </p:spTree>
    <p:extLst>
      <p:ext uri="{BB962C8B-B14F-4D97-AF65-F5344CB8AC3E}">
        <p14:creationId xmlns:p14="http://schemas.microsoft.com/office/powerpoint/2010/main" val="272356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6808" y="516294"/>
            <a:ext cx="9550400" cy="808038"/>
          </a:xfrm>
        </p:spPr>
        <p:txBody>
          <a:bodyPr>
            <a:normAutofit/>
          </a:bodyPr>
          <a:lstStyle/>
          <a:p>
            <a:pPr algn="ctr"/>
            <a:r>
              <a:rPr lang="en-US" sz="3200" b="1" dirty="0">
                <a:solidFill>
                  <a:srgbClr val="FFFFFF"/>
                </a:solidFill>
              </a:rPr>
              <a:t>Value proposition for the PPCR</a:t>
            </a:r>
          </a:p>
        </p:txBody>
      </p:sp>
      <p:sp>
        <p:nvSpPr>
          <p:cNvPr id="5" name="Content Placeholder 1"/>
          <p:cNvSpPr txBox="1">
            <a:spLocks/>
          </p:cNvSpPr>
          <p:nvPr/>
        </p:nvSpPr>
        <p:spPr>
          <a:xfrm>
            <a:off x="395535" y="1772816"/>
            <a:ext cx="5202831" cy="48705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smtClean="0"/>
              <a:t>Tried and tested </a:t>
            </a:r>
            <a:r>
              <a:rPr lang="en-US" sz="2000" b="1" dirty="0" smtClean="0"/>
              <a:t>programmatic </a:t>
            </a:r>
            <a:r>
              <a:rPr lang="en-US" sz="2000" b="1" dirty="0"/>
              <a:t>a</a:t>
            </a:r>
            <a:r>
              <a:rPr lang="en-US" sz="2000" b="1" dirty="0" smtClean="0"/>
              <a:t>pproach</a:t>
            </a:r>
            <a:r>
              <a:rPr lang="en-US" sz="2000" b="1" i="1" dirty="0" smtClean="0"/>
              <a:t> </a:t>
            </a:r>
            <a:r>
              <a:rPr lang="en-US" sz="2000" dirty="0" smtClean="0"/>
              <a:t>to mainstream resilience across sectors and monitor progress.</a:t>
            </a:r>
          </a:p>
          <a:p>
            <a:pPr>
              <a:buFont typeface="Arial" panose="020B0604020202020204" pitchFamily="34" charset="0"/>
              <a:buChar char="•"/>
            </a:pPr>
            <a:endParaRPr lang="en-US" sz="2000" dirty="0" smtClean="0"/>
          </a:p>
          <a:p>
            <a:pPr>
              <a:buFont typeface="Arial" panose="020B0604020202020204" pitchFamily="34" charset="0"/>
              <a:buChar char="•"/>
            </a:pPr>
            <a:r>
              <a:rPr lang="en-US" sz="2000" b="1" dirty="0" smtClean="0"/>
              <a:t>Ready made platform </a:t>
            </a:r>
            <a:r>
              <a:rPr lang="en-US" sz="2000" dirty="0" smtClean="0"/>
              <a:t>for translating INDCs into implementation plans and concrete investments.</a:t>
            </a:r>
          </a:p>
          <a:p>
            <a:pPr>
              <a:buFont typeface="Arial" panose="020B0604020202020204" pitchFamily="34" charset="0"/>
              <a:buChar char="•"/>
            </a:pPr>
            <a:endParaRPr lang="en-US" sz="2000" dirty="0" smtClean="0"/>
          </a:p>
          <a:p>
            <a:pPr>
              <a:buFont typeface="Arial" panose="020B0604020202020204" pitchFamily="34" charset="0"/>
              <a:buChar char="•"/>
            </a:pPr>
            <a:r>
              <a:rPr lang="en-US" sz="2000" b="1" dirty="0" smtClean="0"/>
              <a:t>Experience and risk appetite </a:t>
            </a:r>
            <a:r>
              <a:rPr lang="en-US" sz="2000" dirty="0" smtClean="0"/>
              <a:t>to support robust MDB pipeline of private sector resilience investments</a:t>
            </a:r>
          </a:p>
          <a:p>
            <a:pPr>
              <a:buFont typeface="Arial" panose="020B0604020202020204" pitchFamily="34" charset="0"/>
              <a:buChar char="•"/>
            </a:pPr>
            <a:endParaRPr lang="en-US" sz="2000" dirty="0" smtClean="0"/>
          </a:p>
          <a:p>
            <a:pPr>
              <a:buFont typeface="Arial" panose="020B0604020202020204" pitchFamily="34" charset="0"/>
              <a:buChar char="•"/>
            </a:pPr>
            <a:r>
              <a:rPr lang="en-US" sz="2000" b="1" dirty="0" smtClean="0"/>
              <a:t>Leverages unique capability of MDBs </a:t>
            </a:r>
            <a:r>
              <a:rPr lang="en-US" sz="2000" dirty="0" smtClean="0"/>
              <a:t>to climate-proof critical infrastructure.</a:t>
            </a:r>
            <a:endParaRPr lang="en-US" sz="2000" b="1" i="1" dirty="0" smtClean="0"/>
          </a:p>
        </p:txBody>
      </p:sp>
      <p:pic>
        <p:nvPicPr>
          <p:cNvPr id="6" name="Picture 5"/>
          <p:cNvPicPr>
            <a:picLocks noChangeAspect="1"/>
          </p:cNvPicPr>
          <p:nvPr/>
        </p:nvPicPr>
        <p:blipFill>
          <a:blip r:embed="rId2"/>
          <a:stretch>
            <a:fillRect/>
          </a:stretch>
        </p:blipFill>
        <p:spPr>
          <a:xfrm>
            <a:off x="5878286" y="1772815"/>
            <a:ext cx="5704114" cy="4721291"/>
          </a:xfrm>
          <a:prstGeom prst="rect">
            <a:avLst/>
          </a:prstGeom>
        </p:spPr>
      </p:pic>
    </p:spTree>
    <p:extLst>
      <p:ext uri="{BB962C8B-B14F-4D97-AF65-F5344CB8AC3E}">
        <p14:creationId xmlns:p14="http://schemas.microsoft.com/office/powerpoint/2010/main" val="5776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9486" y="478971"/>
            <a:ext cx="9550400" cy="808038"/>
          </a:xfrm>
        </p:spPr>
        <p:txBody>
          <a:bodyPr>
            <a:normAutofit/>
          </a:bodyPr>
          <a:lstStyle/>
          <a:p>
            <a:pPr algn="ctr"/>
            <a:r>
              <a:rPr lang="en-US" sz="3200" b="1" dirty="0">
                <a:solidFill>
                  <a:srgbClr val="FFFFFF"/>
                </a:solidFill>
              </a:rPr>
              <a:t>PPCR Future Scenario</a:t>
            </a:r>
          </a:p>
        </p:txBody>
      </p:sp>
      <p:sp>
        <p:nvSpPr>
          <p:cNvPr id="8" name="Rectangle 7"/>
          <p:cNvSpPr/>
          <p:nvPr/>
        </p:nvSpPr>
        <p:spPr>
          <a:xfrm>
            <a:off x="797877" y="1733859"/>
            <a:ext cx="5376125" cy="4801314"/>
          </a:xfrm>
          <a:prstGeom prst="rect">
            <a:avLst/>
          </a:prstGeom>
          <a:ln w="28575">
            <a:solidFill>
              <a:schemeClr val="accent2"/>
            </a:solidFill>
          </a:ln>
        </p:spPr>
        <p:txBody>
          <a:bodyPr wrap="square">
            <a:spAutoFit/>
          </a:bodyPr>
          <a:lstStyle/>
          <a:p>
            <a:r>
              <a:rPr lang="en-US" b="1" dirty="0">
                <a:solidFill>
                  <a:schemeClr val="accent5"/>
                </a:solidFill>
              </a:rPr>
              <a:t>Scenario 1: No new funds are provided </a:t>
            </a:r>
            <a:endParaRPr lang="en-US" b="1" dirty="0" smtClean="0">
              <a:solidFill>
                <a:schemeClr val="accent5"/>
              </a:solidFill>
            </a:endParaRPr>
          </a:p>
          <a:p>
            <a:pPr marL="342900" indent="-342900">
              <a:buFont typeface="Wingdings" panose="05000000000000000000" pitchFamily="2" charset="2"/>
              <a:buChar char="§"/>
            </a:pPr>
            <a:r>
              <a:rPr lang="en-US" dirty="0" smtClean="0"/>
              <a:t>10 </a:t>
            </a:r>
            <a:r>
              <a:rPr lang="en-US" dirty="0"/>
              <a:t>new pilot countries will continue to advance preparation of SPCRs. </a:t>
            </a:r>
            <a:endParaRPr lang="en-US" dirty="0" smtClean="0"/>
          </a:p>
          <a:p>
            <a:endParaRPr lang="en-US" dirty="0"/>
          </a:p>
          <a:p>
            <a:pPr marL="342900" indent="-342900">
              <a:buFont typeface="Wingdings" panose="05000000000000000000" pitchFamily="2" charset="2"/>
              <a:buChar char="§"/>
            </a:pPr>
            <a:r>
              <a:rPr lang="en-US" dirty="0"/>
              <a:t>Absence of core resources </a:t>
            </a:r>
            <a:r>
              <a:rPr lang="en-US" dirty="0" smtClean="0"/>
              <a:t>could </a:t>
            </a:r>
            <a:r>
              <a:rPr lang="en-US" dirty="0"/>
              <a:t>undermine the design, commitment and delivery of the program; risk of fragmentation </a:t>
            </a:r>
            <a:endParaRPr lang="en-US" dirty="0" smtClean="0"/>
          </a:p>
          <a:p>
            <a:endParaRPr lang="en-US" b="1" dirty="0" smtClean="0">
              <a:solidFill>
                <a:schemeClr val="accent5"/>
              </a:solidFill>
            </a:endParaRPr>
          </a:p>
          <a:p>
            <a:r>
              <a:rPr lang="en-US" b="1" dirty="0" smtClean="0">
                <a:solidFill>
                  <a:schemeClr val="accent5"/>
                </a:solidFill>
              </a:rPr>
              <a:t>Scenario </a:t>
            </a:r>
            <a:r>
              <a:rPr lang="en-US" b="1" dirty="0">
                <a:solidFill>
                  <a:schemeClr val="accent5"/>
                </a:solidFill>
              </a:rPr>
              <a:t>2: New funds are provided in the near to medium term </a:t>
            </a:r>
          </a:p>
          <a:p>
            <a:pPr marL="342900" indent="-342900">
              <a:buSzPct val="100000"/>
              <a:buFont typeface="Wingdings" panose="05000000000000000000" pitchFamily="2" charset="2"/>
              <a:buChar char="§"/>
            </a:pPr>
            <a:r>
              <a:rPr lang="en-US" dirty="0"/>
              <a:t>Extend implementation funding to some [all] of the 10 new countries </a:t>
            </a:r>
          </a:p>
          <a:p>
            <a:pPr marL="285750" indent="-285750">
              <a:buSzPct val="100000"/>
              <a:buFont typeface="Arial"/>
              <a:buChar char="•"/>
            </a:pPr>
            <a:endParaRPr lang="en-US" dirty="0"/>
          </a:p>
          <a:p>
            <a:pPr marL="342900" indent="-342900">
              <a:buSzPct val="100000"/>
              <a:buFont typeface="Wingdings" panose="05000000000000000000" pitchFamily="2" charset="2"/>
              <a:buChar char="§"/>
            </a:pPr>
            <a:r>
              <a:rPr lang="en-US" dirty="0"/>
              <a:t>Launch new PPCR private sector window building on May 2015 enhanced framework</a:t>
            </a:r>
          </a:p>
          <a:p>
            <a:pPr marL="285750" indent="-285750">
              <a:buSzPct val="100000"/>
              <a:buFont typeface="Arial"/>
              <a:buChar char="•"/>
            </a:pPr>
            <a:endParaRPr lang="en-US" dirty="0"/>
          </a:p>
          <a:p>
            <a:pPr marL="342900" indent="-342900">
              <a:buSzPct val="100000"/>
              <a:buFont typeface="Wingdings" panose="05000000000000000000" pitchFamily="2" charset="2"/>
              <a:buChar char="§"/>
            </a:pPr>
            <a:r>
              <a:rPr lang="en-US" dirty="0"/>
              <a:t>Launch strategic thematic program for health. </a:t>
            </a:r>
          </a:p>
        </p:txBody>
      </p:sp>
      <p:pic>
        <p:nvPicPr>
          <p:cNvPr id="2" name="Picture 1"/>
          <p:cNvPicPr>
            <a:picLocks noChangeAspect="1"/>
          </p:cNvPicPr>
          <p:nvPr/>
        </p:nvPicPr>
        <p:blipFill>
          <a:blip r:embed="rId2"/>
          <a:stretch>
            <a:fillRect/>
          </a:stretch>
        </p:blipFill>
        <p:spPr>
          <a:xfrm>
            <a:off x="7271018" y="4068991"/>
            <a:ext cx="3437377" cy="2466182"/>
          </a:xfrm>
          <a:prstGeom prst="rect">
            <a:avLst/>
          </a:prstGeom>
        </p:spPr>
      </p:pic>
      <p:pic>
        <p:nvPicPr>
          <p:cNvPr id="6" name="Picture 5"/>
          <p:cNvPicPr>
            <a:picLocks noChangeAspect="1"/>
          </p:cNvPicPr>
          <p:nvPr/>
        </p:nvPicPr>
        <p:blipFill>
          <a:blip r:embed="rId3"/>
          <a:stretch>
            <a:fillRect/>
          </a:stretch>
        </p:blipFill>
        <p:spPr>
          <a:xfrm>
            <a:off x="7271017" y="1575413"/>
            <a:ext cx="3437377" cy="2366412"/>
          </a:xfrm>
          <a:prstGeom prst="rect">
            <a:avLst/>
          </a:prstGeom>
        </p:spPr>
      </p:pic>
    </p:spTree>
    <p:extLst>
      <p:ext uri="{BB962C8B-B14F-4D97-AF65-F5344CB8AC3E}">
        <p14:creationId xmlns:p14="http://schemas.microsoft.com/office/powerpoint/2010/main" val="33656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8301" y="3501009"/>
            <a:ext cx="4067944" cy="2336537"/>
          </a:xfrm>
          <a:prstGeom prst="rect">
            <a:avLst/>
          </a:prstGeom>
        </p:spPr>
        <p:txBody>
          <a:bodyPr wrap="square">
            <a:spAutoFit/>
          </a:bodyPr>
          <a:lstStyle/>
          <a:p>
            <a:pPr algn="r">
              <a:lnSpc>
                <a:spcPct val="150000"/>
              </a:lnSpc>
            </a:pPr>
            <a:r>
              <a:rPr lang="en-US" sz="1400" b="1" dirty="0">
                <a:solidFill>
                  <a:schemeClr val="bg1">
                    <a:lumMod val="50000"/>
                  </a:schemeClr>
                </a:solidFill>
              </a:rPr>
              <a:t>www.climateinvestmentfunds.org </a:t>
            </a:r>
            <a:br>
              <a:rPr lang="en-US" sz="1400" b="1" dirty="0">
                <a:solidFill>
                  <a:schemeClr val="bg1">
                    <a:lumMod val="50000"/>
                  </a:schemeClr>
                </a:solidFill>
              </a:rPr>
            </a:br>
            <a:endParaRPr lang="en-US" sz="1400" b="1" dirty="0">
              <a:solidFill>
                <a:schemeClr val="bg1">
                  <a:lumMod val="50000"/>
                </a:schemeClr>
              </a:solidFill>
            </a:endParaRPr>
          </a:p>
          <a:p>
            <a:pPr algn="r">
              <a:lnSpc>
                <a:spcPct val="150000"/>
              </a:lnSpc>
            </a:pPr>
            <a:r>
              <a:rPr lang="en-US" sz="1400" b="1" dirty="0">
                <a:solidFill>
                  <a:schemeClr val="bg1">
                    <a:lumMod val="50000"/>
                  </a:schemeClr>
                </a:solidFill>
              </a:rPr>
              <a:t>@</a:t>
            </a:r>
            <a:r>
              <a:rPr lang="en-US" sz="1400" b="1" dirty="0" err="1">
                <a:solidFill>
                  <a:schemeClr val="bg1">
                    <a:lumMod val="50000"/>
                  </a:schemeClr>
                </a:solidFill>
              </a:rPr>
              <a:t>CIF_Action</a:t>
            </a:r>
            <a:r>
              <a:rPr lang="en-US" sz="1400" b="1" dirty="0">
                <a:solidFill>
                  <a:schemeClr val="bg1">
                    <a:lumMod val="50000"/>
                  </a:schemeClr>
                </a:solidFill>
              </a:rPr>
              <a:t>   </a:t>
            </a:r>
            <a:br>
              <a:rPr lang="en-US" sz="1400" b="1" dirty="0">
                <a:solidFill>
                  <a:schemeClr val="bg1">
                    <a:lumMod val="50000"/>
                  </a:schemeClr>
                </a:solidFill>
              </a:rPr>
            </a:br>
            <a:r>
              <a:rPr lang="en-US" sz="1400" b="1" dirty="0">
                <a:solidFill>
                  <a:schemeClr val="bg1">
                    <a:lumMod val="50000"/>
                  </a:schemeClr>
                </a:solidFill>
              </a:rPr>
              <a:t/>
            </a:r>
            <a:br>
              <a:rPr lang="en-US" sz="1400" b="1" dirty="0">
                <a:solidFill>
                  <a:schemeClr val="bg1">
                    <a:lumMod val="50000"/>
                  </a:schemeClr>
                </a:solidFill>
              </a:rPr>
            </a:br>
            <a:r>
              <a:rPr lang="en-US" sz="1400" b="1" dirty="0">
                <a:solidFill>
                  <a:schemeClr val="bg1">
                    <a:lumMod val="50000"/>
                  </a:schemeClr>
                </a:solidFill>
              </a:rPr>
              <a:t>https://www.youtube.com/user/CIFaction</a:t>
            </a:r>
            <a:br>
              <a:rPr lang="en-US" sz="1400" b="1" dirty="0">
                <a:solidFill>
                  <a:schemeClr val="bg1">
                    <a:lumMod val="50000"/>
                  </a:schemeClr>
                </a:solidFill>
              </a:rPr>
            </a:br>
            <a:r>
              <a:rPr lang="en-US" sz="1400" b="1" dirty="0">
                <a:solidFill>
                  <a:schemeClr val="bg1">
                    <a:lumMod val="50000"/>
                  </a:schemeClr>
                </a:solidFill>
              </a:rPr>
              <a:t/>
            </a:r>
            <a:br>
              <a:rPr lang="en-US" sz="1400" b="1" dirty="0">
                <a:solidFill>
                  <a:schemeClr val="bg1">
                    <a:lumMod val="50000"/>
                  </a:schemeClr>
                </a:solidFill>
              </a:rPr>
            </a:br>
            <a:r>
              <a:rPr lang="en-US" sz="1400" b="1" dirty="0">
                <a:solidFill>
                  <a:schemeClr val="bg1">
                    <a:lumMod val="50000"/>
                  </a:schemeClr>
                </a:solidFill>
              </a:rPr>
              <a:t>https://www.flickr.com/photos/cifaction/sets</a:t>
            </a:r>
          </a:p>
        </p:txBody>
      </p:sp>
      <p:sp>
        <p:nvSpPr>
          <p:cNvPr id="9" name="Title 3"/>
          <p:cNvSpPr>
            <a:spLocks noGrp="1"/>
          </p:cNvSpPr>
          <p:nvPr>
            <p:ph type="ctrTitle"/>
          </p:nvPr>
        </p:nvSpPr>
        <p:spPr>
          <a:xfrm>
            <a:off x="2800788" y="3367088"/>
            <a:ext cx="3871276" cy="823912"/>
          </a:xfrm>
        </p:spPr>
        <p:txBody>
          <a:bodyPr>
            <a:normAutofit fontScale="90000"/>
          </a:bodyPr>
          <a:lstStyle/>
          <a:p>
            <a:r>
              <a:rPr lang="en-US" sz="3600" dirty="0">
                <a:latin typeface="+mn-lt"/>
                <a:cs typeface="Arial" panose="020B0604020202020204" pitchFamily="34" charset="0"/>
              </a:rPr>
              <a:t>Thank You!</a:t>
            </a:r>
            <a:br>
              <a:rPr lang="en-US" sz="3600" dirty="0">
                <a:latin typeface="+mn-lt"/>
                <a:cs typeface="Arial" panose="020B0604020202020204" pitchFamily="34" charset="0"/>
              </a:rPr>
            </a:br>
            <a:r>
              <a:rPr lang="en-US" sz="2600" dirty="0">
                <a:latin typeface="+mn-lt"/>
                <a:cs typeface="Arial" panose="020B0604020202020204" pitchFamily="34" charset="0"/>
              </a:rPr>
              <a:t/>
            </a:r>
            <a:br>
              <a:rPr lang="en-US" sz="2600" dirty="0">
                <a:latin typeface="+mn-lt"/>
                <a:cs typeface="Arial" panose="020B0604020202020204" pitchFamily="34" charset="0"/>
              </a:rPr>
            </a:br>
            <a:endParaRPr lang="en-US" sz="2600" i="1" dirty="0">
              <a:latin typeface="+mn-lt"/>
              <a:cs typeface="Arial" panose="020B0604020202020204" pitchFamily="34" charset="0"/>
            </a:endParaRPr>
          </a:p>
        </p:txBody>
      </p:sp>
      <p:pic>
        <p:nvPicPr>
          <p:cNvPr id="2" name="Picture 1" descr="PPCR-0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86256" y="3426296"/>
            <a:ext cx="1030224" cy="2667000"/>
          </a:xfrm>
          <a:prstGeom prst="rect">
            <a:avLst/>
          </a:prstGeom>
        </p:spPr>
      </p:pic>
      <p:pic>
        <p:nvPicPr>
          <p:cNvPr id="4" name="Picture 3"/>
          <p:cNvPicPr>
            <a:picLocks noChangeAspect="1"/>
          </p:cNvPicPr>
          <p:nvPr/>
        </p:nvPicPr>
        <p:blipFill>
          <a:blip r:embed="rId4"/>
          <a:stretch>
            <a:fillRect/>
          </a:stretch>
        </p:blipFill>
        <p:spPr>
          <a:xfrm>
            <a:off x="627422" y="285766"/>
            <a:ext cx="4346731" cy="2569401"/>
          </a:xfrm>
          <a:prstGeom prst="rect">
            <a:avLst/>
          </a:prstGeom>
        </p:spPr>
      </p:pic>
    </p:spTree>
    <p:extLst>
      <p:ext uri="{BB962C8B-B14F-4D97-AF65-F5344CB8AC3E}">
        <p14:creationId xmlns:p14="http://schemas.microsoft.com/office/powerpoint/2010/main" val="33510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520</Words>
  <Application>Microsoft Office PowerPoint</Application>
  <PresentationFormat>Widescreen</PresentationFormat>
  <Paragraphs>52</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Myriad Pro Semibold Cond</vt:lpstr>
      <vt:lpstr>Wingdings</vt:lpstr>
      <vt:lpstr>Office Theme</vt:lpstr>
      <vt:lpstr>PowerPoint Presentation</vt:lpstr>
      <vt:lpstr>Outcomes from the Joint Meeting</vt:lpstr>
      <vt:lpstr>Outcomes from the Joint Meeting</vt:lpstr>
      <vt:lpstr>Lessons learned from PPCR</vt:lpstr>
      <vt:lpstr>Value proposition for the PPCR</vt:lpstr>
      <vt:lpstr>PPCR Future Scenario</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Elizabeth Allen</dc:creator>
  <cp:lastModifiedBy>Rowena Dela Cruz</cp:lastModifiedBy>
  <cp:revision>13</cp:revision>
  <dcterms:created xsi:type="dcterms:W3CDTF">2016-06-16T23:40:43Z</dcterms:created>
  <dcterms:modified xsi:type="dcterms:W3CDTF">2016-06-17T20:10:49Z</dcterms:modified>
</cp:coreProperties>
</file>