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8" r:id="rId2"/>
    <p:sldId id="299" r:id="rId3"/>
    <p:sldId id="300" r:id="rId4"/>
    <p:sldId id="334" r:id="rId5"/>
    <p:sldId id="332" r:id="rId6"/>
    <p:sldId id="304" r:id="rId7"/>
    <p:sldId id="333" r:id="rId8"/>
    <p:sldId id="320" r:id="rId9"/>
    <p:sldId id="321" r:id="rId10"/>
    <p:sldId id="331" r:id="rId11"/>
    <p:sldId id="323" r:id="rId12"/>
    <p:sldId id="313" r:id="rId13"/>
    <p:sldId id="324" r:id="rId14"/>
    <p:sldId id="325" r:id="rId15"/>
    <p:sldId id="326" r:id="rId16"/>
    <p:sldId id="330" r:id="rId17"/>
    <p:sldId id="328" r:id="rId18"/>
    <p:sldId id="314" r:id="rId19"/>
    <p:sldId id="316" r:id="rId20"/>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7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an Munro Gray" initials="IMG"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64D"/>
    <a:srgbClr val="4C97A1"/>
    <a:srgbClr val="62C6D2"/>
    <a:srgbClr val="63C4D0"/>
    <a:srgbClr val="BFBFBF"/>
    <a:srgbClr val="428189"/>
    <a:srgbClr val="2B5459"/>
    <a:srgbClr val="51A0A8"/>
    <a:srgbClr val="3274B4"/>
    <a:srgbClr val="3D7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59" autoAdjust="0"/>
    <p:restoredTop sz="92453" autoAdjust="0"/>
  </p:normalViewPr>
  <p:slideViewPr>
    <p:cSldViewPr snapToObjects="1">
      <p:cViewPr varScale="1">
        <p:scale>
          <a:sx n="52" d="100"/>
          <a:sy n="52" d="100"/>
        </p:scale>
        <p:origin x="1746" y="60"/>
      </p:cViewPr>
      <p:guideLst>
        <p:guide orient="horz" pos="1207"/>
        <p:guide pos="793"/>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2CCD4-7356-419B-B4E7-B3BE5D08C746}" type="doc">
      <dgm:prSet loTypeId="urn:microsoft.com/office/officeart/2005/8/layout/hProcess11" loCatId="process" qsTypeId="urn:microsoft.com/office/officeart/2005/8/quickstyle/simple2" qsCatId="simple" csTypeId="urn:microsoft.com/office/officeart/2005/8/colors/accent5_2" csCatId="accent5" phldr="1"/>
      <dgm:spPr/>
    </dgm:pt>
    <dgm:pt modelId="{7C51EE14-2081-4B51-8EFC-72EF63D54101}">
      <dgm:prSet phldrT="[Text]"/>
      <dgm:spPr>
        <a:solidFill>
          <a:schemeClr val="accent5"/>
        </a:solidFill>
      </dgm:spPr>
      <dgm:t>
        <a:bodyPr vert="horz"/>
        <a:lstStyle/>
        <a:p>
          <a:endParaRPr lang="en-US" dirty="0"/>
        </a:p>
      </dgm:t>
    </dgm:pt>
    <dgm:pt modelId="{CE9CB5B9-B25D-4CF5-950A-82479724698C}" type="parTrans" cxnId="{78DFF889-E376-4C36-957D-BC0776F15545}">
      <dgm:prSet/>
      <dgm:spPr/>
      <dgm:t>
        <a:bodyPr/>
        <a:lstStyle/>
        <a:p>
          <a:endParaRPr lang="en-US"/>
        </a:p>
      </dgm:t>
    </dgm:pt>
    <dgm:pt modelId="{92B2BE57-7F22-483B-A32B-438457955588}" type="sibTrans" cxnId="{78DFF889-E376-4C36-957D-BC0776F15545}">
      <dgm:prSet/>
      <dgm:spPr/>
      <dgm:t>
        <a:bodyPr/>
        <a:lstStyle/>
        <a:p>
          <a:endParaRPr lang="en-US"/>
        </a:p>
      </dgm:t>
    </dgm:pt>
    <dgm:pt modelId="{242456A9-F86E-44C1-B23C-D49122FEB40A}">
      <dgm:prSet phldrT="[Text]" custT="1"/>
      <dgm:spPr>
        <a:solidFill>
          <a:schemeClr val="accent5"/>
        </a:solidFill>
      </dgm:spPr>
      <dgm:t>
        <a:bodyPr/>
        <a:lstStyle/>
        <a:p>
          <a:r>
            <a:rPr lang="en-US" sz="1400" dirty="0" smtClean="0">
              <a:solidFill>
                <a:schemeClr val="bg1"/>
              </a:solidFill>
            </a:rPr>
            <a:t>2013</a:t>
          </a:r>
        </a:p>
        <a:p>
          <a:r>
            <a:rPr lang="en-US" sz="900" b="1" dirty="0" smtClean="0">
              <a:solidFill>
                <a:srgbClr val="FFFF00"/>
              </a:solidFill>
            </a:rPr>
            <a:t>Dedicated Private Sector Program created</a:t>
          </a:r>
        </a:p>
        <a:p>
          <a:r>
            <a:rPr lang="en-US" sz="900" dirty="0" smtClean="0">
              <a:solidFill>
                <a:schemeClr val="bg1"/>
              </a:solidFill>
            </a:rPr>
            <a:t>Private sector focus</a:t>
          </a:r>
        </a:p>
        <a:p>
          <a:r>
            <a:rPr lang="en-US" sz="900" dirty="0" smtClean="0">
              <a:solidFill>
                <a:schemeClr val="bg1"/>
              </a:solidFill>
            </a:rPr>
            <a:t>Deliver at scale &amp; speed </a:t>
          </a:r>
        </a:p>
        <a:p>
          <a:r>
            <a:rPr lang="en-US" sz="900" dirty="0" smtClean="0">
              <a:solidFill>
                <a:schemeClr val="bg1"/>
              </a:solidFill>
            </a:rPr>
            <a:t>Flexibility</a:t>
          </a:r>
          <a:endParaRPr lang="en-US" sz="900" dirty="0">
            <a:solidFill>
              <a:schemeClr val="bg1"/>
            </a:solidFill>
          </a:endParaRPr>
        </a:p>
      </dgm:t>
    </dgm:pt>
    <dgm:pt modelId="{B6098A07-9191-4D09-958D-75F38CFF8B26}" type="parTrans" cxnId="{1844F1E2-9E74-4383-8C3C-4779EB91AFEB}">
      <dgm:prSet/>
      <dgm:spPr/>
      <dgm:t>
        <a:bodyPr/>
        <a:lstStyle/>
        <a:p>
          <a:endParaRPr lang="en-US"/>
        </a:p>
      </dgm:t>
    </dgm:pt>
    <dgm:pt modelId="{33E85D89-4470-48DE-8C12-2D904D28C108}" type="sibTrans" cxnId="{1844F1E2-9E74-4383-8C3C-4779EB91AFEB}">
      <dgm:prSet/>
      <dgm:spPr/>
      <dgm:t>
        <a:bodyPr/>
        <a:lstStyle/>
        <a:p>
          <a:endParaRPr lang="en-US"/>
        </a:p>
      </dgm:t>
    </dgm:pt>
    <dgm:pt modelId="{FBD1586D-9E6C-420B-838D-3936C0960AEB}">
      <dgm:prSet phldrT="[Text]" custT="1"/>
      <dgm:spPr>
        <a:solidFill>
          <a:schemeClr val="accent5"/>
        </a:solidFill>
      </dgm:spPr>
      <dgm:t>
        <a:bodyPr/>
        <a:lstStyle/>
        <a:p>
          <a:r>
            <a:rPr lang="en-US" sz="1400" dirty="0" smtClean="0">
              <a:solidFill>
                <a:schemeClr val="bg1"/>
              </a:solidFill>
            </a:rPr>
            <a:t>2008</a:t>
          </a:r>
        </a:p>
        <a:p>
          <a:r>
            <a:rPr lang="en-US" sz="900" b="1" dirty="0" smtClean="0">
              <a:solidFill>
                <a:srgbClr val="FFFF00"/>
              </a:solidFill>
            </a:rPr>
            <a:t>CTF goes live!</a:t>
          </a:r>
        </a:p>
        <a:p>
          <a:r>
            <a:rPr lang="en-US" sz="900" dirty="0" smtClean="0">
              <a:solidFill>
                <a:schemeClr val="bg1"/>
              </a:solidFill>
            </a:rPr>
            <a:t>MDB partnership</a:t>
          </a:r>
        </a:p>
        <a:p>
          <a:r>
            <a:rPr lang="en-US" sz="900" dirty="0" smtClean="0">
              <a:solidFill>
                <a:schemeClr val="bg1"/>
              </a:solidFill>
            </a:rPr>
            <a:t>Innovation &amp; flexibility</a:t>
          </a:r>
        </a:p>
        <a:p>
          <a:r>
            <a:rPr lang="en-US" sz="900" dirty="0" smtClean="0">
              <a:solidFill>
                <a:schemeClr val="bg1"/>
              </a:solidFill>
            </a:rPr>
            <a:t>Leverage </a:t>
          </a:r>
        </a:p>
        <a:p>
          <a:r>
            <a:rPr lang="en-US" sz="900" dirty="0" smtClean="0">
              <a:solidFill>
                <a:schemeClr val="bg1"/>
              </a:solidFill>
            </a:rPr>
            <a:t>Scale</a:t>
          </a:r>
          <a:endParaRPr lang="en-US" sz="900" dirty="0">
            <a:solidFill>
              <a:schemeClr val="bg1"/>
            </a:solidFill>
          </a:endParaRPr>
        </a:p>
      </dgm:t>
    </dgm:pt>
    <dgm:pt modelId="{05426554-68E2-47A8-93BC-9899F1DC6C27}" type="sibTrans" cxnId="{9E4C5420-9731-40F6-B813-5378BBA38D1F}">
      <dgm:prSet/>
      <dgm:spPr/>
      <dgm:t>
        <a:bodyPr/>
        <a:lstStyle/>
        <a:p>
          <a:endParaRPr lang="en-US"/>
        </a:p>
      </dgm:t>
    </dgm:pt>
    <dgm:pt modelId="{AFD76F86-9A85-480D-A84C-D79C08652F31}" type="parTrans" cxnId="{9E4C5420-9731-40F6-B813-5378BBA38D1F}">
      <dgm:prSet/>
      <dgm:spPr/>
      <dgm:t>
        <a:bodyPr/>
        <a:lstStyle/>
        <a:p>
          <a:endParaRPr lang="en-US"/>
        </a:p>
      </dgm:t>
    </dgm:pt>
    <dgm:pt modelId="{1B5B2D89-BBAB-4661-8A75-CEB04F2D6B0C}">
      <dgm:prSet phldrT="[Text]" custT="1"/>
      <dgm:spPr>
        <a:solidFill>
          <a:schemeClr val="accent5">
            <a:hueOff val="0"/>
            <a:satOff val="0"/>
            <a:lumOff val="0"/>
          </a:schemeClr>
        </a:solidFill>
      </dgm:spPr>
      <dgm:t>
        <a:bodyPr/>
        <a:lstStyle/>
        <a:p>
          <a:r>
            <a:rPr lang="en-US" sz="1400" dirty="0" smtClean="0">
              <a:solidFill>
                <a:schemeClr val="bg1"/>
              </a:solidFill>
            </a:rPr>
            <a:t>2016</a:t>
          </a:r>
          <a:r>
            <a:rPr lang="en-US" sz="1400" dirty="0" smtClean="0"/>
            <a:t> </a:t>
          </a:r>
        </a:p>
        <a:p>
          <a:r>
            <a:rPr lang="en-US" sz="900" b="1" dirty="0" smtClean="0">
              <a:solidFill>
                <a:srgbClr val="FFFF00"/>
              </a:solidFill>
            </a:rPr>
            <a:t>CTF Funds Fully Committed</a:t>
          </a:r>
        </a:p>
        <a:p>
          <a:endParaRPr lang="en-US" sz="700" b="1" dirty="0" smtClean="0"/>
        </a:p>
      </dgm:t>
    </dgm:pt>
    <dgm:pt modelId="{4616EFD9-B977-4FE6-AF68-71615B814DB3}" type="parTrans" cxnId="{7EE67CCD-1EFB-4A7C-86E0-5C6C17C20511}">
      <dgm:prSet/>
      <dgm:spPr/>
      <dgm:t>
        <a:bodyPr/>
        <a:lstStyle/>
        <a:p>
          <a:endParaRPr lang="en-US"/>
        </a:p>
      </dgm:t>
    </dgm:pt>
    <dgm:pt modelId="{889F12A4-FE77-4AD1-9B0E-B7571D27F651}" type="sibTrans" cxnId="{7EE67CCD-1EFB-4A7C-86E0-5C6C17C20511}">
      <dgm:prSet/>
      <dgm:spPr/>
      <dgm:t>
        <a:bodyPr/>
        <a:lstStyle/>
        <a:p>
          <a:endParaRPr lang="en-US"/>
        </a:p>
      </dgm:t>
    </dgm:pt>
    <dgm:pt modelId="{31DD67DC-B4E5-421B-A2BE-D2243FF55B9B}">
      <dgm:prSet phldrT="[Text]"/>
      <dgm:spPr>
        <a:solidFill>
          <a:schemeClr val="accent5"/>
        </a:solidFill>
      </dgm:spPr>
      <dgm:t>
        <a:bodyPr/>
        <a:lstStyle/>
        <a:p>
          <a:endParaRPr lang="en-US" dirty="0"/>
        </a:p>
      </dgm:t>
    </dgm:pt>
    <dgm:pt modelId="{910DED80-6A2A-4A32-B88A-DCA50B6CFDEC}" type="parTrans" cxnId="{72D5DF70-79C5-4249-B721-B4E9C1FB5302}">
      <dgm:prSet/>
      <dgm:spPr/>
      <dgm:t>
        <a:bodyPr/>
        <a:lstStyle/>
        <a:p>
          <a:endParaRPr lang="en-US"/>
        </a:p>
      </dgm:t>
    </dgm:pt>
    <dgm:pt modelId="{50B58335-FD15-4D41-A312-0AA264A3274F}" type="sibTrans" cxnId="{72D5DF70-79C5-4249-B721-B4E9C1FB5302}">
      <dgm:prSet/>
      <dgm:spPr/>
      <dgm:t>
        <a:bodyPr/>
        <a:lstStyle/>
        <a:p>
          <a:endParaRPr lang="en-US"/>
        </a:p>
      </dgm:t>
    </dgm:pt>
    <dgm:pt modelId="{FA46FB6C-3C7A-4454-AF5D-20C399E19574}">
      <dgm:prSet phldrT="[Text]"/>
      <dgm:spPr>
        <a:solidFill>
          <a:schemeClr val="accent5">
            <a:hueOff val="0"/>
            <a:satOff val="0"/>
            <a:lumOff val="0"/>
          </a:schemeClr>
        </a:solidFill>
      </dgm:spPr>
      <dgm:t>
        <a:bodyPr/>
        <a:lstStyle/>
        <a:p>
          <a:endParaRPr lang="en-US" dirty="0"/>
        </a:p>
      </dgm:t>
    </dgm:pt>
    <dgm:pt modelId="{0D619227-B8B3-48CC-A13E-23A7EEF50289}" type="parTrans" cxnId="{935BA0A0-31AE-4473-AA44-E69B3CE52E82}">
      <dgm:prSet/>
      <dgm:spPr/>
      <dgm:t>
        <a:bodyPr/>
        <a:lstStyle/>
        <a:p>
          <a:endParaRPr lang="en-US"/>
        </a:p>
      </dgm:t>
    </dgm:pt>
    <dgm:pt modelId="{C6487257-159D-4D56-BC31-C0FC20E4984E}" type="sibTrans" cxnId="{935BA0A0-31AE-4473-AA44-E69B3CE52E82}">
      <dgm:prSet/>
      <dgm:spPr/>
      <dgm:t>
        <a:bodyPr/>
        <a:lstStyle/>
        <a:p>
          <a:endParaRPr lang="en-US"/>
        </a:p>
      </dgm:t>
    </dgm:pt>
    <dgm:pt modelId="{F5B4B9A0-1CB4-429E-A6CF-86C2BA9EDA80}">
      <dgm:prSet custT="1"/>
      <dgm:spPr>
        <a:solidFill>
          <a:schemeClr val="accent5"/>
        </a:solidFill>
      </dgm:spPr>
      <dgm:t>
        <a:bodyPr/>
        <a:lstStyle/>
        <a:p>
          <a:endParaRPr lang="en-US" sz="1100" dirty="0" smtClean="0"/>
        </a:p>
        <a:p>
          <a:endParaRPr lang="en-US" sz="1100" dirty="0" smtClean="0"/>
        </a:p>
        <a:p>
          <a:endParaRPr lang="en-US" sz="1100" dirty="0" smtClean="0"/>
        </a:p>
        <a:p>
          <a:endParaRPr lang="en-US" sz="1400" dirty="0" smtClean="0"/>
        </a:p>
        <a:p>
          <a:endParaRPr lang="en-US" sz="1400" dirty="0" smtClean="0"/>
        </a:p>
        <a:p>
          <a:r>
            <a:rPr lang="en-US" sz="1400" dirty="0" smtClean="0">
              <a:solidFill>
                <a:schemeClr val="bg1"/>
              </a:solidFill>
            </a:rPr>
            <a:t>2014</a:t>
          </a:r>
        </a:p>
        <a:p>
          <a:r>
            <a:rPr lang="en-US" sz="900" b="1" dirty="0" smtClean="0">
              <a:solidFill>
                <a:srgbClr val="FFFF00"/>
              </a:solidFill>
            </a:rPr>
            <a:t>First Contingent Recovery Grant – Geothermal</a:t>
          </a:r>
        </a:p>
      </dgm:t>
    </dgm:pt>
    <dgm:pt modelId="{1BA9A7B6-7107-4726-B756-A70351416217}" type="parTrans" cxnId="{5C0FA6DF-EAFB-493A-89A3-EA08D4C6D690}">
      <dgm:prSet/>
      <dgm:spPr/>
      <dgm:t>
        <a:bodyPr/>
        <a:lstStyle/>
        <a:p>
          <a:endParaRPr lang="en-US"/>
        </a:p>
      </dgm:t>
    </dgm:pt>
    <dgm:pt modelId="{8A32B9AE-4FA8-4926-A5B3-2EFB46AA761D}" type="sibTrans" cxnId="{5C0FA6DF-EAFB-493A-89A3-EA08D4C6D690}">
      <dgm:prSet/>
      <dgm:spPr/>
      <dgm:t>
        <a:bodyPr/>
        <a:lstStyle/>
        <a:p>
          <a:endParaRPr lang="en-US"/>
        </a:p>
      </dgm:t>
    </dgm:pt>
    <dgm:pt modelId="{41F88FA7-0F93-4F63-8441-D7FC4A15BA8F}" type="pres">
      <dgm:prSet presAssocID="{6912CCD4-7356-419B-B4E7-B3BE5D08C746}" presName="Name0" presStyleCnt="0">
        <dgm:presLayoutVars>
          <dgm:dir/>
          <dgm:resizeHandles val="exact"/>
        </dgm:presLayoutVars>
      </dgm:prSet>
      <dgm:spPr/>
    </dgm:pt>
    <dgm:pt modelId="{A06D09A7-F467-42A4-81B4-E13968CB56D5}" type="pres">
      <dgm:prSet presAssocID="{6912CCD4-7356-419B-B4E7-B3BE5D08C746}" presName="arrow" presStyleLbl="bgShp" presStyleIdx="0" presStyleCnt="1" custScaleY="9203"/>
      <dgm:spPr>
        <a:solidFill>
          <a:schemeClr val="accent6"/>
        </a:solidFill>
      </dgm:spPr>
      <dgm:t>
        <a:bodyPr/>
        <a:lstStyle/>
        <a:p>
          <a:endParaRPr lang="en-US"/>
        </a:p>
      </dgm:t>
    </dgm:pt>
    <dgm:pt modelId="{EF07E85E-D660-4970-8CB0-63277092C991}" type="pres">
      <dgm:prSet presAssocID="{6912CCD4-7356-419B-B4E7-B3BE5D08C746}" presName="points" presStyleCnt="0"/>
      <dgm:spPr/>
    </dgm:pt>
    <dgm:pt modelId="{4AEFF6FC-DA06-4A6C-B79E-6A28D94948B1}" type="pres">
      <dgm:prSet presAssocID="{FBD1586D-9E6C-420B-838D-3936C0960AEB}" presName="compositeA" presStyleCnt="0"/>
      <dgm:spPr/>
    </dgm:pt>
    <dgm:pt modelId="{01A24D1B-4E33-4194-BAE1-CABC42853F7E}" type="pres">
      <dgm:prSet presAssocID="{FBD1586D-9E6C-420B-838D-3936C0960AEB}" presName="textA" presStyleLbl="revTx" presStyleIdx="0" presStyleCnt="7" custScaleX="202628" custScaleY="99393">
        <dgm:presLayoutVars>
          <dgm:bulletEnabled val="1"/>
        </dgm:presLayoutVars>
      </dgm:prSet>
      <dgm:spPr>
        <a:prstGeom prst="wedgeRectCallout">
          <a:avLst/>
        </a:prstGeom>
      </dgm:spPr>
      <dgm:t>
        <a:bodyPr/>
        <a:lstStyle/>
        <a:p>
          <a:endParaRPr lang="en-US"/>
        </a:p>
      </dgm:t>
    </dgm:pt>
    <dgm:pt modelId="{9CCCFBBB-0AB8-420F-B752-9CCF97E84185}" type="pres">
      <dgm:prSet presAssocID="{FBD1586D-9E6C-420B-838D-3936C0960AEB}" presName="circleA" presStyleLbl="node1" presStyleIdx="0" presStyleCnt="7" custScaleX="78750" custScaleY="78750"/>
      <dgm:spPr/>
      <dgm:t>
        <a:bodyPr/>
        <a:lstStyle/>
        <a:p>
          <a:endParaRPr lang="en-US"/>
        </a:p>
      </dgm:t>
    </dgm:pt>
    <dgm:pt modelId="{A15F939A-ECF2-4F1F-A0F9-6A5A67197E6A}" type="pres">
      <dgm:prSet presAssocID="{FBD1586D-9E6C-420B-838D-3936C0960AEB}" presName="spaceA" presStyleCnt="0"/>
      <dgm:spPr/>
    </dgm:pt>
    <dgm:pt modelId="{A852E6EE-70F1-43EC-BA46-4BCBFA31BEE0}" type="pres">
      <dgm:prSet presAssocID="{05426554-68E2-47A8-93BC-9899F1DC6C27}" presName="space" presStyleCnt="0"/>
      <dgm:spPr/>
    </dgm:pt>
    <dgm:pt modelId="{9AAE68E0-1DA8-4DCC-B006-F18C21E3E0F6}" type="pres">
      <dgm:prSet presAssocID="{7C51EE14-2081-4B51-8EFC-72EF63D54101}" presName="compositeB" presStyleCnt="0"/>
      <dgm:spPr/>
    </dgm:pt>
    <dgm:pt modelId="{0BB492A4-AA9B-47DC-94BC-A716CEEB61E4}" type="pres">
      <dgm:prSet presAssocID="{7C51EE14-2081-4B51-8EFC-72EF63D54101}" presName="textB" presStyleLbl="revTx" presStyleIdx="1" presStyleCnt="7" custFlipVert="1" custScaleX="170688" custScaleY="69175" custLinFactNeighborX="-3966" custLinFactNeighborY="-29096">
        <dgm:presLayoutVars>
          <dgm:bulletEnabled val="1"/>
        </dgm:presLayoutVars>
      </dgm:prSet>
      <dgm:spPr>
        <a:prstGeom prst="wedgeRectCallout">
          <a:avLst/>
        </a:prstGeom>
      </dgm:spPr>
      <dgm:t>
        <a:bodyPr/>
        <a:lstStyle/>
        <a:p>
          <a:endParaRPr lang="en-US"/>
        </a:p>
      </dgm:t>
    </dgm:pt>
    <dgm:pt modelId="{AF7B69B7-AD90-442E-BAF1-2F605E8E8A3C}" type="pres">
      <dgm:prSet presAssocID="{7C51EE14-2081-4B51-8EFC-72EF63D54101}" presName="circleB" presStyleLbl="node1" presStyleIdx="1" presStyleCnt="7" custScaleX="78750" custScaleY="78750" custLinFactNeighborY="-30881"/>
      <dgm:spPr/>
      <dgm:t>
        <a:bodyPr/>
        <a:lstStyle/>
        <a:p>
          <a:endParaRPr lang="en-US"/>
        </a:p>
      </dgm:t>
    </dgm:pt>
    <dgm:pt modelId="{DA08785F-D8D3-4948-9B53-E9AC1972D34B}" type="pres">
      <dgm:prSet presAssocID="{7C51EE14-2081-4B51-8EFC-72EF63D54101}" presName="spaceB" presStyleCnt="0"/>
      <dgm:spPr/>
    </dgm:pt>
    <dgm:pt modelId="{A1F4B003-CFDE-4917-B2C6-9346EC41005B}" type="pres">
      <dgm:prSet presAssocID="{92B2BE57-7F22-483B-A32B-438457955588}" presName="space" presStyleCnt="0"/>
      <dgm:spPr/>
    </dgm:pt>
    <dgm:pt modelId="{77FA9D4D-0E05-4CD2-B1D3-3CB3D8C77E0B}" type="pres">
      <dgm:prSet presAssocID="{242456A9-F86E-44C1-B23C-D49122FEB40A}" presName="compositeA" presStyleCnt="0"/>
      <dgm:spPr/>
    </dgm:pt>
    <dgm:pt modelId="{4877762F-17FE-4B8C-9553-520A7B30B56A}" type="pres">
      <dgm:prSet presAssocID="{242456A9-F86E-44C1-B23C-D49122FEB40A}" presName="textA" presStyleLbl="revTx" presStyleIdx="2" presStyleCnt="7" custScaleX="231098" custScaleY="107948" custLinFactNeighborX="16359" custLinFactNeighborY="681">
        <dgm:presLayoutVars>
          <dgm:bulletEnabled val="1"/>
        </dgm:presLayoutVars>
      </dgm:prSet>
      <dgm:spPr>
        <a:prstGeom prst="wedgeRectCallout">
          <a:avLst/>
        </a:prstGeom>
      </dgm:spPr>
      <dgm:t>
        <a:bodyPr/>
        <a:lstStyle/>
        <a:p>
          <a:endParaRPr lang="en-US"/>
        </a:p>
      </dgm:t>
    </dgm:pt>
    <dgm:pt modelId="{A8279700-8DE9-44E1-AAD6-309A0CC15C09}" type="pres">
      <dgm:prSet presAssocID="{242456A9-F86E-44C1-B23C-D49122FEB40A}" presName="circleA" presStyleLbl="node1" presStyleIdx="2" presStyleCnt="7" custScaleX="78750" custScaleY="78750" custLinFactNeighborY="-8004"/>
      <dgm:spPr/>
    </dgm:pt>
    <dgm:pt modelId="{8FBABD7C-2B0A-4775-A2AC-8B9944B832D5}" type="pres">
      <dgm:prSet presAssocID="{242456A9-F86E-44C1-B23C-D49122FEB40A}" presName="spaceA" presStyleCnt="0"/>
      <dgm:spPr/>
    </dgm:pt>
    <dgm:pt modelId="{249E5404-E2B6-4FCC-BEB5-A626E63EB2B6}" type="pres">
      <dgm:prSet presAssocID="{33E85D89-4470-48DE-8C12-2D904D28C108}" presName="space" presStyleCnt="0"/>
      <dgm:spPr/>
    </dgm:pt>
    <dgm:pt modelId="{239B295B-A323-48B1-AD60-D4CB63E33F94}" type="pres">
      <dgm:prSet presAssocID="{31DD67DC-B4E5-421B-A2BE-D2243FF55B9B}" presName="compositeB" presStyleCnt="0"/>
      <dgm:spPr/>
    </dgm:pt>
    <dgm:pt modelId="{ECA6587E-EE2F-4041-AF5A-F86FA160BBDC}" type="pres">
      <dgm:prSet presAssocID="{31DD67DC-B4E5-421B-A2BE-D2243FF55B9B}" presName="textB" presStyleLbl="revTx" presStyleIdx="3" presStyleCnt="7" custFlipVert="1" custScaleX="172466" custScaleY="80996" custLinFactNeighborY="-16134">
        <dgm:presLayoutVars>
          <dgm:bulletEnabled val="1"/>
        </dgm:presLayoutVars>
      </dgm:prSet>
      <dgm:spPr>
        <a:prstGeom prst="wedgeRectCallout">
          <a:avLst/>
        </a:prstGeom>
      </dgm:spPr>
      <dgm:t>
        <a:bodyPr/>
        <a:lstStyle/>
        <a:p>
          <a:endParaRPr lang="en-US"/>
        </a:p>
      </dgm:t>
    </dgm:pt>
    <dgm:pt modelId="{BF59F957-C3AC-4C3E-8FB1-C8CC705A944E}" type="pres">
      <dgm:prSet presAssocID="{31DD67DC-B4E5-421B-A2BE-D2243FF55B9B}" presName="circleB" presStyleLbl="node1" presStyleIdx="3" presStyleCnt="7" custScaleX="78750" custScaleY="78750" custLinFactNeighborY="-19060"/>
      <dgm:spPr/>
    </dgm:pt>
    <dgm:pt modelId="{475CE284-7AC9-44C1-908E-2BEBA754A07C}" type="pres">
      <dgm:prSet presAssocID="{31DD67DC-B4E5-421B-A2BE-D2243FF55B9B}" presName="spaceB" presStyleCnt="0"/>
      <dgm:spPr/>
    </dgm:pt>
    <dgm:pt modelId="{04CE8269-6318-471B-AAAD-C7CC884833F1}" type="pres">
      <dgm:prSet presAssocID="{50B58335-FD15-4D41-A312-0AA264A3274F}" presName="space" presStyleCnt="0"/>
      <dgm:spPr/>
    </dgm:pt>
    <dgm:pt modelId="{2E97BF49-29B9-4B77-82BA-F0C1F0CECA6A}" type="pres">
      <dgm:prSet presAssocID="{F5B4B9A0-1CB4-429E-A6CF-86C2BA9EDA80}" presName="compositeA" presStyleCnt="0"/>
      <dgm:spPr/>
    </dgm:pt>
    <dgm:pt modelId="{976E3B69-19DD-4CDC-AABE-96AA22A51D3A}" type="pres">
      <dgm:prSet presAssocID="{F5B4B9A0-1CB4-429E-A6CF-86C2BA9EDA80}" presName="textA" presStyleLbl="revTx" presStyleIdx="4" presStyleCnt="7" custScaleX="175547" custScaleY="63650" custLinFactNeighborX="16976" custLinFactNeighborY="26894">
        <dgm:presLayoutVars>
          <dgm:bulletEnabled val="1"/>
        </dgm:presLayoutVars>
      </dgm:prSet>
      <dgm:spPr>
        <a:prstGeom prst="wedgeRectCallout">
          <a:avLst/>
        </a:prstGeom>
      </dgm:spPr>
      <dgm:t>
        <a:bodyPr/>
        <a:lstStyle/>
        <a:p>
          <a:endParaRPr lang="en-US"/>
        </a:p>
      </dgm:t>
    </dgm:pt>
    <dgm:pt modelId="{0A817AD7-F9E6-45EE-95BC-A6BC628589B1}" type="pres">
      <dgm:prSet presAssocID="{F5B4B9A0-1CB4-429E-A6CF-86C2BA9EDA80}" presName="circleA" presStyleLbl="node1" presStyleIdx="4" presStyleCnt="7" custScaleX="78750" custScaleY="78750" custLinFactNeighborY="36294"/>
      <dgm:spPr/>
    </dgm:pt>
    <dgm:pt modelId="{40E29A6A-C130-4B13-B035-F28C91C228E8}" type="pres">
      <dgm:prSet presAssocID="{F5B4B9A0-1CB4-429E-A6CF-86C2BA9EDA80}" presName="spaceA" presStyleCnt="0"/>
      <dgm:spPr/>
    </dgm:pt>
    <dgm:pt modelId="{495905C2-390B-4ABB-9927-BEAFDF58AA9E}" type="pres">
      <dgm:prSet presAssocID="{8A32B9AE-4FA8-4926-A5B3-2EFB46AA761D}" presName="space" presStyleCnt="0"/>
      <dgm:spPr/>
    </dgm:pt>
    <dgm:pt modelId="{2E784056-5CB9-4A4D-B229-4B9706049D7F}" type="pres">
      <dgm:prSet presAssocID="{FA46FB6C-3C7A-4454-AF5D-20C399E19574}" presName="compositeB" presStyleCnt="0"/>
      <dgm:spPr/>
    </dgm:pt>
    <dgm:pt modelId="{E9318688-48B8-4911-AB6E-1CB43A8A8DB4}" type="pres">
      <dgm:prSet presAssocID="{FA46FB6C-3C7A-4454-AF5D-20C399E19574}" presName="textB" presStyleLbl="revTx" presStyleIdx="5" presStyleCnt="7" custFlipVert="1" custScaleX="257593" custScaleY="79126" custLinFactNeighborX="15070" custLinFactNeighborY="-8678">
        <dgm:presLayoutVars>
          <dgm:bulletEnabled val="1"/>
        </dgm:presLayoutVars>
      </dgm:prSet>
      <dgm:spPr>
        <a:prstGeom prst="wedgeRectCallout">
          <a:avLst/>
        </a:prstGeom>
      </dgm:spPr>
      <dgm:t>
        <a:bodyPr/>
        <a:lstStyle/>
        <a:p>
          <a:endParaRPr lang="en-US"/>
        </a:p>
      </dgm:t>
    </dgm:pt>
    <dgm:pt modelId="{ABC77832-2A03-4FA1-A7DE-B55E72CD74C9}" type="pres">
      <dgm:prSet presAssocID="{FA46FB6C-3C7A-4454-AF5D-20C399E19574}" presName="circleB" presStyleLbl="node1" presStyleIdx="5" presStyleCnt="7" custScaleX="78750" custScaleY="78750" custLinFactNeighborY="-20930"/>
      <dgm:spPr/>
    </dgm:pt>
    <dgm:pt modelId="{D6BE8263-3E90-4993-8220-AC1089A7315F}" type="pres">
      <dgm:prSet presAssocID="{FA46FB6C-3C7A-4454-AF5D-20C399E19574}" presName="spaceB" presStyleCnt="0"/>
      <dgm:spPr/>
    </dgm:pt>
    <dgm:pt modelId="{834A9960-118E-45CF-9F0C-0C61815BF8ED}" type="pres">
      <dgm:prSet presAssocID="{C6487257-159D-4D56-BC31-C0FC20E4984E}" presName="space" presStyleCnt="0"/>
      <dgm:spPr/>
    </dgm:pt>
    <dgm:pt modelId="{42102CA5-B8A5-4DDB-9C80-DDD3FDE8E03D}" type="pres">
      <dgm:prSet presAssocID="{1B5B2D89-BBAB-4661-8A75-CEB04F2D6B0C}" presName="compositeA" presStyleCnt="0"/>
      <dgm:spPr/>
    </dgm:pt>
    <dgm:pt modelId="{62BE3B86-DBCD-42F0-AAFD-6A66F20B575A}" type="pres">
      <dgm:prSet presAssocID="{1B5B2D89-BBAB-4661-8A75-CEB04F2D6B0C}" presName="textA" presStyleLbl="revTx" presStyleIdx="6" presStyleCnt="7" custScaleX="201901" custScaleY="63375" custLinFactNeighborX="48699" custLinFactNeighborY="31291">
        <dgm:presLayoutVars>
          <dgm:bulletEnabled val="1"/>
        </dgm:presLayoutVars>
      </dgm:prSet>
      <dgm:spPr>
        <a:prstGeom prst="wedgeRectCallout">
          <a:avLst/>
        </a:prstGeom>
      </dgm:spPr>
      <dgm:t>
        <a:bodyPr/>
        <a:lstStyle/>
        <a:p>
          <a:endParaRPr lang="en-US"/>
        </a:p>
      </dgm:t>
    </dgm:pt>
    <dgm:pt modelId="{3A7F5ACC-EBB9-44AC-B1D6-11A879355E9B}" type="pres">
      <dgm:prSet presAssocID="{1B5B2D89-BBAB-4661-8A75-CEB04F2D6B0C}" presName="circleA" presStyleLbl="node1" presStyleIdx="6" presStyleCnt="7" custScaleX="78750" custScaleY="78750" custLinFactNeighborY="36569"/>
      <dgm:spPr/>
    </dgm:pt>
    <dgm:pt modelId="{06886FE9-397F-432F-B129-3480BFE6586E}" type="pres">
      <dgm:prSet presAssocID="{1B5B2D89-BBAB-4661-8A75-CEB04F2D6B0C}" presName="spaceA" presStyleCnt="0"/>
      <dgm:spPr/>
    </dgm:pt>
  </dgm:ptLst>
  <dgm:cxnLst>
    <dgm:cxn modelId="{935BA0A0-31AE-4473-AA44-E69B3CE52E82}" srcId="{6912CCD4-7356-419B-B4E7-B3BE5D08C746}" destId="{FA46FB6C-3C7A-4454-AF5D-20C399E19574}" srcOrd="5" destOrd="0" parTransId="{0D619227-B8B3-48CC-A13E-23A7EEF50289}" sibTransId="{C6487257-159D-4D56-BC31-C0FC20E4984E}"/>
    <dgm:cxn modelId="{9B8D00FA-3B4A-4832-A71D-E0983BAC577E}" type="presOf" srcId="{1B5B2D89-BBAB-4661-8A75-CEB04F2D6B0C}" destId="{62BE3B86-DBCD-42F0-AAFD-6A66F20B575A}" srcOrd="0" destOrd="0" presId="urn:microsoft.com/office/officeart/2005/8/layout/hProcess11"/>
    <dgm:cxn modelId="{36BBCEF1-CD63-47D2-8496-69877F0448A6}" type="presOf" srcId="{7C51EE14-2081-4B51-8EFC-72EF63D54101}" destId="{0BB492A4-AA9B-47DC-94BC-A716CEEB61E4}" srcOrd="0" destOrd="0" presId="urn:microsoft.com/office/officeart/2005/8/layout/hProcess11"/>
    <dgm:cxn modelId="{15CA0BD3-AC98-496C-B223-F51ECE944E77}" type="presOf" srcId="{F5B4B9A0-1CB4-429E-A6CF-86C2BA9EDA80}" destId="{976E3B69-19DD-4CDC-AABE-96AA22A51D3A}" srcOrd="0" destOrd="0" presId="urn:microsoft.com/office/officeart/2005/8/layout/hProcess11"/>
    <dgm:cxn modelId="{5C0FA6DF-EAFB-493A-89A3-EA08D4C6D690}" srcId="{6912CCD4-7356-419B-B4E7-B3BE5D08C746}" destId="{F5B4B9A0-1CB4-429E-A6CF-86C2BA9EDA80}" srcOrd="4" destOrd="0" parTransId="{1BA9A7B6-7107-4726-B756-A70351416217}" sibTransId="{8A32B9AE-4FA8-4926-A5B3-2EFB46AA761D}"/>
    <dgm:cxn modelId="{3B3FF513-5F51-45FA-9DFC-4180BD1C6BC6}" type="presOf" srcId="{6912CCD4-7356-419B-B4E7-B3BE5D08C746}" destId="{41F88FA7-0F93-4F63-8441-D7FC4A15BA8F}" srcOrd="0" destOrd="0" presId="urn:microsoft.com/office/officeart/2005/8/layout/hProcess11"/>
    <dgm:cxn modelId="{92AC0162-DC7E-42FB-93B0-09DC9FAAA76B}" type="presOf" srcId="{242456A9-F86E-44C1-B23C-D49122FEB40A}" destId="{4877762F-17FE-4B8C-9553-520A7B30B56A}" srcOrd="0" destOrd="0" presId="urn:microsoft.com/office/officeart/2005/8/layout/hProcess11"/>
    <dgm:cxn modelId="{78DFF889-E376-4C36-957D-BC0776F15545}" srcId="{6912CCD4-7356-419B-B4E7-B3BE5D08C746}" destId="{7C51EE14-2081-4B51-8EFC-72EF63D54101}" srcOrd="1" destOrd="0" parTransId="{CE9CB5B9-B25D-4CF5-950A-82479724698C}" sibTransId="{92B2BE57-7F22-483B-A32B-438457955588}"/>
    <dgm:cxn modelId="{15DD781D-82DF-451F-AC73-4EE5A668CDEF}" type="presOf" srcId="{FBD1586D-9E6C-420B-838D-3936C0960AEB}" destId="{01A24D1B-4E33-4194-BAE1-CABC42853F7E}" srcOrd="0" destOrd="0" presId="urn:microsoft.com/office/officeart/2005/8/layout/hProcess11"/>
    <dgm:cxn modelId="{9E4C5420-9731-40F6-B813-5378BBA38D1F}" srcId="{6912CCD4-7356-419B-B4E7-B3BE5D08C746}" destId="{FBD1586D-9E6C-420B-838D-3936C0960AEB}" srcOrd="0" destOrd="0" parTransId="{AFD76F86-9A85-480D-A84C-D79C08652F31}" sibTransId="{05426554-68E2-47A8-93BC-9899F1DC6C27}"/>
    <dgm:cxn modelId="{1844F1E2-9E74-4383-8C3C-4779EB91AFEB}" srcId="{6912CCD4-7356-419B-B4E7-B3BE5D08C746}" destId="{242456A9-F86E-44C1-B23C-D49122FEB40A}" srcOrd="2" destOrd="0" parTransId="{B6098A07-9191-4D09-958D-75F38CFF8B26}" sibTransId="{33E85D89-4470-48DE-8C12-2D904D28C108}"/>
    <dgm:cxn modelId="{7EE67CCD-1EFB-4A7C-86E0-5C6C17C20511}" srcId="{6912CCD4-7356-419B-B4E7-B3BE5D08C746}" destId="{1B5B2D89-BBAB-4661-8A75-CEB04F2D6B0C}" srcOrd="6" destOrd="0" parTransId="{4616EFD9-B977-4FE6-AF68-71615B814DB3}" sibTransId="{889F12A4-FE77-4AD1-9B0E-B7571D27F651}"/>
    <dgm:cxn modelId="{72D5DF70-79C5-4249-B721-B4E9C1FB5302}" srcId="{6912CCD4-7356-419B-B4E7-B3BE5D08C746}" destId="{31DD67DC-B4E5-421B-A2BE-D2243FF55B9B}" srcOrd="3" destOrd="0" parTransId="{910DED80-6A2A-4A32-B88A-DCA50B6CFDEC}" sibTransId="{50B58335-FD15-4D41-A312-0AA264A3274F}"/>
    <dgm:cxn modelId="{039C97A7-F52F-440B-90C8-CFA8CF69C7B5}" type="presOf" srcId="{FA46FB6C-3C7A-4454-AF5D-20C399E19574}" destId="{E9318688-48B8-4911-AB6E-1CB43A8A8DB4}" srcOrd="0" destOrd="0" presId="urn:microsoft.com/office/officeart/2005/8/layout/hProcess11"/>
    <dgm:cxn modelId="{C33AE948-BBA1-4E6A-A235-CCDB94005F9C}" type="presOf" srcId="{31DD67DC-B4E5-421B-A2BE-D2243FF55B9B}" destId="{ECA6587E-EE2F-4041-AF5A-F86FA160BBDC}" srcOrd="0" destOrd="0" presId="urn:microsoft.com/office/officeart/2005/8/layout/hProcess11"/>
    <dgm:cxn modelId="{30ED474A-2468-47BA-8A38-4B3ED5C7D9F5}" type="presParOf" srcId="{41F88FA7-0F93-4F63-8441-D7FC4A15BA8F}" destId="{A06D09A7-F467-42A4-81B4-E13968CB56D5}" srcOrd="0" destOrd="0" presId="urn:microsoft.com/office/officeart/2005/8/layout/hProcess11"/>
    <dgm:cxn modelId="{377A08E1-6099-4E82-86D7-81B79B16D40C}" type="presParOf" srcId="{41F88FA7-0F93-4F63-8441-D7FC4A15BA8F}" destId="{EF07E85E-D660-4970-8CB0-63277092C991}" srcOrd="1" destOrd="0" presId="urn:microsoft.com/office/officeart/2005/8/layout/hProcess11"/>
    <dgm:cxn modelId="{1D5FD6FC-3345-407C-B68D-D79935789293}" type="presParOf" srcId="{EF07E85E-D660-4970-8CB0-63277092C991}" destId="{4AEFF6FC-DA06-4A6C-B79E-6A28D94948B1}" srcOrd="0" destOrd="0" presId="urn:microsoft.com/office/officeart/2005/8/layout/hProcess11"/>
    <dgm:cxn modelId="{075F5107-E6DD-4FE8-A493-62310DB7C808}" type="presParOf" srcId="{4AEFF6FC-DA06-4A6C-B79E-6A28D94948B1}" destId="{01A24D1B-4E33-4194-BAE1-CABC42853F7E}" srcOrd="0" destOrd="0" presId="urn:microsoft.com/office/officeart/2005/8/layout/hProcess11"/>
    <dgm:cxn modelId="{F20DBF1F-2C47-41FE-8AC6-7288A2417EA3}" type="presParOf" srcId="{4AEFF6FC-DA06-4A6C-B79E-6A28D94948B1}" destId="{9CCCFBBB-0AB8-420F-B752-9CCF97E84185}" srcOrd="1" destOrd="0" presId="urn:microsoft.com/office/officeart/2005/8/layout/hProcess11"/>
    <dgm:cxn modelId="{5A0A4AF7-0D73-4D6A-8807-D3A882B0ED0F}" type="presParOf" srcId="{4AEFF6FC-DA06-4A6C-B79E-6A28D94948B1}" destId="{A15F939A-ECF2-4F1F-A0F9-6A5A67197E6A}" srcOrd="2" destOrd="0" presId="urn:microsoft.com/office/officeart/2005/8/layout/hProcess11"/>
    <dgm:cxn modelId="{53CF0895-9CCB-44F0-825B-F86EF6C84243}" type="presParOf" srcId="{EF07E85E-D660-4970-8CB0-63277092C991}" destId="{A852E6EE-70F1-43EC-BA46-4BCBFA31BEE0}" srcOrd="1" destOrd="0" presId="urn:microsoft.com/office/officeart/2005/8/layout/hProcess11"/>
    <dgm:cxn modelId="{B552EB0C-C3EF-4037-B022-EDA2A2355F92}" type="presParOf" srcId="{EF07E85E-D660-4970-8CB0-63277092C991}" destId="{9AAE68E0-1DA8-4DCC-B006-F18C21E3E0F6}" srcOrd="2" destOrd="0" presId="urn:microsoft.com/office/officeart/2005/8/layout/hProcess11"/>
    <dgm:cxn modelId="{1E887A2D-CBD5-4263-8C06-1C96A7342DD5}" type="presParOf" srcId="{9AAE68E0-1DA8-4DCC-B006-F18C21E3E0F6}" destId="{0BB492A4-AA9B-47DC-94BC-A716CEEB61E4}" srcOrd="0" destOrd="0" presId="urn:microsoft.com/office/officeart/2005/8/layout/hProcess11"/>
    <dgm:cxn modelId="{B2B10EE6-D660-4896-B7B6-11815658EE27}" type="presParOf" srcId="{9AAE68E0-1DA8-4DCC-B006-F18C21E3E0F6}" destId="{AF7B69B7-AD90-442E-BAF1-2F605E8E8A3C}" srcOrd="1" destOrd="0" presId="urn:microsoft.com/office/officeart/2005/8/layout/hProcess11"/>
    <dgm:cxn modelId="{46D02FCF-C305-4B9B-A6D8-9513809023EC}" type="presParOf" srcId="{9AAE68E0-1DA8-4DCC-B006-F18C21E3E0F6}" destId="{DA08785F-D8D3-4948-9B53-E9AC1972D34B}" srcOrd="2" destOrd="0" presId="urn:microsoft.com/office/officeart/2005/8/layout/hProcess11"/>
    <dgm:cxn modelId="{A22C9E2A-7D84-4B91-8ED3-18518B23BCF4}" type="presParOf" srcId="{EF07E85E-D660-4970-8CB0-63277092C991}" destId="{A1F4B003-CFDE-4917-B2C6-9346EC41005B}" srcOrd="3" destOrd="0" presId="urn:microsoft.com/office/officeart/2005/8/layout/hProcess11"/>
    <dgm:cxn modelId="{108FB779-1E8C-42B4-9984-20B492382A3F}" type="presParOf" srcId="{EF07E85E-D660-4970-8CB0-63277092C991}" destId="{77FA9D4D-0E05-4CD2-B1D3-3CB3D8C77E0B}" srcOrd="4" destOrd="0" presId="urn:microsoft.com/office/officeart/2005/8/layout/hProcess11"/>
    <dgm:cxn modelId="{71C903DD-7E51-445E-A5B3-A45170187BFB}" type="presParOf" srcId="{77FA9D4D-0E05-4CD2-B1D3-3CB3D8C77E0B}" destId="{4877762F-17FE-4B8C-9553-520A7B30B56A}" srcOrd="0" destOrd="0" presId="urn:microsoft.com/office/officeart/2005/8/layout/hProcess11"/>
    <dgm:cxn modelId="{EAFEFE05-52D6-42F7-AB63-31BE70034E1E}" type="presParOf" srcId="{77FA9D4D-0E05-4CD2-B1D3-3CB3D8C77E0B}" destId="{A8279700-8DE9-44E1-AAD6-309A0CC15C09}" srcOrd="1" destOrd="0" presId="urn:microsoft.com/office/officeart/2005/8/layout/hProcess11"/>
    <dgm:cxn modelId="{6EBA61ED-4EB0-40EE-9A0F-1F8EE26D1379}" type="presParOf" srcId="{77FA9D4D-0E05-4CD2-B1D3-3CB3D8C77E0B}" destId="{8FBABD7C-2B0A-4775-A2AC-8B9944B832D5}" srcOrd="2" destOrd="0" presId="urn:microsoft.com/office/officeart/2005/8/layout/hProcess11"/>
    <dgm:cxn modelId="{A3D72428-E3F4-4D6D-B3B2-340836E1F023}" type="presParOf" srcId="{EF07E85E-D660-4970-8CB0-63277092C991}" destId="{249E5404-E2B6-4FCC-BEB5-A626E63EB2B6}" srcOrd="5" destOrd="0" presId="urn:microsoft.com/office/officeart/2005/8/layout/hProcess11"/>
    <dgm:cxn modelId="{2126C0A3-91A4-43FB-B7D3-BBDC92B86BE4}" type="presParOf" srcId="{EF07E85E-D660-4970-8CB0-63277092C991}" destId="{239B295B-A323-48B1-AD60-D4CB63E33F94}" srcOrd="6" destOrd="0" presId="urn:microsoft.com/office/officeart/2005/8/layout/hProcess11"/>
    <dgm:cxn modelId="{58F6DFD6-7BC2-4DD5-9352-33338CDA8D2B}" type="presParOf" srcId="{239B295B-A323-48B1-AD60-D4CB63E33F94}" destId="{ECA6587E-EE2F-4041-AF5A-F86FA160BBDC}" srcOrd="0" destOrd="0" presId="urn:microsoft.com/office/officeart/2005/8/layout/hProcess11"/>
    <dgm:cxn modelId="{CB223DC0-BF35-41B5-9211-F6E36E5CBEB4}" type="presParOf" srcId="{239B295B-A323-48B1-AD60-D4CB63E33F94}" destId="{BF59F957-C3AC-4C3E-8FB1-C8CC705A944E}" srcOrd="1" destOrd="0" presId="urn:microsoft.com/office/officeart/2005/8/layout/hProcess11"/>
    <dgm:cxn modelId="{21100ED8-A6C6-49A0-AAF5-386388FD883E}" type="presParOf" srcId="{239B295B-A323-48B1-AD60-D4CB63E33F94}" destId="{475CE284-7AC9-44C1-908E-2BEBA754A07C}" srcOrd="2" destOrd="0" presId="urn:microsoft.com/office/officeart/2005/8/layout/hProcess11"/>
    <dgm:cxn modelId="{F268BB3F-65F8-4B8F-9531-741567CB4B44}" type="presParOf" srcId="{EF07E85E-D660-4970-8CB0-63277092C991}" destId="{04CE8269-6318-471B-AAAD-C7CC884833F1}" srcOrd="7" destOrd="0" presId="urn:microsoft.com/office/officeart/2005/8/layout/hProcess11"/>
    <dgm:cxn modelId="{6F6FF6D8-6188-4313-A5CD-D1C09851F1DD}" type="presParOf" srcId="{EF07E85E-D660-4970-8CB0-63277092C991}" destId="{2E97BF49-29B9-4B77-82BA-F0C1F0CECA6A}" srcOrd="8" destOrd="0" presId="urn:microsoft.com/office/officeart/2005/8/layout/hProcess11"/>
    <dgm:cxn modelId="{5300E1EA-C222-4BEC-9A99-D23E15FC8A43}" type="presParOf" srcId="{2E97BF49-29B9-4B77-82BA-F0C1F0CECA6A}" destId="{976E3B69-19DD-4CDC-AABE-96AA22A51D3A}" srcOrd="0" destOrd="0" presId="urn:microsoft.com/office/officeart/2005/8/layout/hProcess11"/>
    <dgm:cxn modelId="{27C63470-3C51-4F76-AC4C-A592C02F470D}" type="presParOf" srcId="{2E97BF49-29B9-4B77-82BA-F0C1F0CECA6A}" destId="{0A817AD7-F9E6-45EE-95BC-A6BC628589B1}" srcOrd="1" destOrd="0" presId="urn:microsoft.com/office/officeart/2005/8/layout/hProcess11"/>
    <dgm:cxn modelId="{27AE8334-F1DC-4C32-BF46-F267065FC656}" type="presParOf" srcId="{2E97BF49-29B9-4B77-82BA-F0C1F0CECA6A}" destId="{40E29A6A-C130-4B13-B035-F28C91C228E8}" srcOrd="2" destOrd="0" presId="urn:microsoft.com/office/officeart/2005/8/layout/hProcess11"/>
    <dgm:cxn modelId="{6C3F3CC0-BBB5-4156-954B-1C320298804F}" type="presParOf" srcId="{EF07E85E-D660-4970-8CB0-63277092C991}" destId="{495905C2-390B-4ABB-9927-BEAFDF58AA9E}" srcOrd="9" destOrd="0" presId="urn:microsoft.com/office/officeart/2005/8/layout/hProcess11"/>
    <dgm:cxn modelId="{9DBECBCC-18F3-4BDB-A00A-70DB6C307FE8}" type="presParOf" srcId="{EF07E85E-D660-4970-8CB0-63277092C991}" destId="{2E784056-5CB9-4A4D-B229-4B9706049D7F}" srcOrd="10" destOrd="0" presId="urn:microsoft.com/office/officeart/2005/8/layout/hProcess11"/>
    <dgm:cxn modelId="{D4219C65-C522-4202-BD60-9071AF31940B}" type="presParOf" srcId="{2E784056-5CB9-4A4D-B229-4B9706049D7F}" destId="{E9318688-48B8-4911-AB6E-1CB43A8A8DB4}" srcOrd="0" destOrd="0" presId="urn:microsoft.com/office/officeart/2005/8/layout/hProcess11"/>
    <dgm:cxn modelId="{37C55718-8074-413B-8719-A2613BC52E26}" type="presParOf" srcId="{2E784056-5CB9-4A4D-B229-4B9706049D7F}" destId="{ABC77832-2A03-4FA1-A7DE-B55E72CD74C9}" srcOrd="1" destOrd="0" presId="urn:microsoft.com/office/officeart/2005/8/layout/hProcess11"/>
    <dgm:cxn modelId="{E9AB4B29-313D-4CD4-A5B4-EF239828BCA1}" type="presParOf" srcId="{2E784056-5CB9-4A4D-B229-4B9706049D7F}" destId="{D6BE8263-3E90-4993-8220-AC1089A7315F}" srcOrd="2" destOrd="0" presId="urn:microsoft.com/office/officeart/2005/8/layout/hProcess11"/>
    <dgm:cxn modelId="{43C5DD44-7FA3-473E-9F03-B7FCFA24F5A6}" type="presParOf" srcId="{EF07E85E-D660-4970-8CB0-63277092C991}" destId="{834A9960-118E-45CF-9F0C-0C61815BF8ED}" srcOrd="11" destOrd="0" presId="urn:microsoft.com/office/officeart/2005/8/layout/hProcess11"/>
    <dgm:cxn modelId="{BDAE6367-893A-4865-85AD-893FF5C5E806}" type="presParOf" srcId="{EF07E85E-D660-4970-8CB0-63277092C991}" destId="{42102CA5-B8A5-4DDB-9C80-DDD3FDE8E03D}" srcOrd="12" destOrd="0" presId="urn:microsoft.com/office/officeart/2005/8/layout/hProcess11"/>
    <dgm:cxn modelId="{1C7DC174-88D5-4367-9C85-8401442CF88E}" type="presParOf" srcId="{42102CA5-B8A5-4DDB-9C80-DDD3FDE8E03D}" destId="{62BE3B86-DBCD-42F0-AAFD-6A66F20B575A}" srcOrd="0" destOrd="0" presId="urn:microsoft.com/office/officeart/2005/8/layout/hProcess11"/>
    <dgm:cxn modelId="{92CB6F86-724C-4987-9AA2-E707EB7E7C88}" type="presParOf" srcId="{42102CA5-B8A5-4DDB-9C80-DDD3FDE8E03D}" destId="{3A7F5ACC-EBB9-44AC-B1D6-11A879355E9B}" srcOrd="1" destOrd="0" presId="urn:microsoft.com/office/officeart/2005/8/layout/hProcess11"/>
    <dgm:cxn modelId="{2D07DBAA-B768-4179-A712-4AB32CDA90D5}" type="presParOf" srcId="{42102CA5-B8A5-4DDB-9C80-DDD3FDE8E03D}" destId="{06886FE9-397F-432F-B129-3480BFE6586E}"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0C9EF-E342-4CB0-8957-1F4FC80171E1}" type="datetimeFigureOut">
              <a:rPr lang="en-US" smtClean="0"/>
              <a:t>6/15/2016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476D4-3A80-4784-AA70-049CCF35075A}" type="slidenum">
              <a:rPr lang="en-US" smtClean="0"/>
              <a:t>‹#›</a:t>
            </a:fld>
            <a:endParaRPr lang="en-US"/>
          </a:p>
        </p:txBody>
      </p:sp>
    </p:spTree>
    <p:extLst>
      <p:ext uri="{BB962C8B-B14F-4D97-AF65-F5344CB8AC3E}">
        <p14:creationId xmlns:p14="http://schemas.microsoft.com/office/powerpoint/2010/main" val="46514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1</a:t>
            </a:fld>
            <a:endParaRPr lang="en-US"/>
          </a:p>
        </p:txBody>
      </p:sp>
    </p:spTree>
    <p:extLst>
      <p:ext uri="{BB962C8B-B14F-4D97-AF65-F5344CB8AC3E}">
        <p14:creationId xmlns:p14="http://schemas.microsoft.com/office/powerpoint/2010/main" val="384928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highlights some of the milestones since the CTF’s establishment that demonstrate</a:t>
            </a:r>
            <a:r>
              <a:rPr lang="en-US" baseline="0" dirty="0" smtClean="0"/>
              <a:t> how CTF has achieved transformational impacts through its scale, flexibility, and innovation.</a:t>
            </a:r>
            <a:endParaRPr lang="en-US" dirty="0" smtClean="0"/>
          </a:p>
          <a:p>
            <a:endParaRPr lang="en-US" dirty="0" smtClean="0"/>
          </a:p>
          <a:p>
            <a:r>
              <a:rPr lang="en-US" dirty="0" smtClean="0"/>
              <a:t>CTF is important for MDBs as stringent MDB risk management practices prevent the MDBs from taking on certain high risk transactions that CIF resources are able to support. It is precisely these types of transactions that can have catalytic effects on markets. </a:t>
            </a:r>
          </a:p>
          <a:p>
            <a:endParaRPr lang="en-US" dirty="0" smtClean="0"/>
          </a:p>
          <a:p>
            <a:r>
              <a:rPr lang="en-US" dirty="0" smtClean="0"/>
              <a:t>The creation of large scale, viable commercially-oriented markets is an essential prerequisite to ensure transformation toward low carbon, climate resilient development. A strong example of CTF’s ability to invest at scale is global CSP development. USD 750 million was allocated to the MENA-CSP program, with most of that funding eventually approved for CSP projects in Morocco.  In total, CTF funding for CSP worldwide amounts to USD 900 million, leveraging an additional USD 6 billion in co-financing from the MDBs, governments, private sector, and other sources. CIF and associated investments are expected to lead to 1 GW of new CSP installed capacity, which is about a quarter of the current total CSP capacity worldwide. Concessional resources from the CTF have contributed to cost reduction of CSP. For example, in Morocco, CTF led to a reduction of 25 percent in costs for Noor I and an additional 10 percent for Noor II and III, and in the process, helped reduce the government subsidy required to bridge the affordability gap for CSP. </a:t>
            </a:r>
          </a:p>
          <a:p>
            <a:endParaRPr lang="en-US" dirty="0" smtClean="0"/>
          </a:p>
          <a:p>
            <a:r>
              <a:rPr lang="en-US" dirty="0" smtClean="0"/>
              <a:t>The CTF provides a flexible toolkit of financing instruments that help MDBs overcome barriers inhibiting the development of viable markets such as lack of familiarity among investors with new technologies and the risks they present, lack of access to financing at needed terms (lower rate, longer tenor), and high upfront capital costs. These include innovative instruments such as the use of contingent recovery grants to support early stage geothermal exploration and development;</a:t>
            </a:r>
            <a:r>
              <a:rPr lang="en-US" baseline="0" dirty="0" smtClean="0"/>
              <a:t> and green bond issuance for energy efficiency.</a:t>
            </a:r>
            <a:endParaRPr lang="en-US" dirty="0" smtClean="0"/>
          </a:p>
          <a:p>
            <a:endParaRPr lang="en-US" dirty="0" smtClean="0"/>
          </a:p>
          <a:p>
            <a:r>
              <a:rPr lang="en-US" dirty="0" smtClean="0"/>
              <a:t>CTF’s robust governance structure, while falling outside of the UN/UNFCCC framework, allows for operational agility to meet market needs while protecting the interests of stakeholders.</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10</a:t>
            </a:fld>
            <a:endParaRPr lang="en-US"/>
          </a:p>
        </p:txBody>
      </p:sp>
    </p:spTree>
    <p:extLst>
      <p:ext uri="{BB962C8B-B14F-4D97-AF65-F5344CB8AC3E}">
        <p14:creationId xmlns:p14="http://schemas.microsoft.com/office/powerpoint/2010/main" val="1702252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estimated that in the next 15 years, the world will need to invest around $90 trillion in sustainable infrastructure assets (cities, transport systems, energy systems, water and sanitation, and telecommunications)  As much as 2/3 of this investment (est. $3-4 trillion per year) will be concentrated in low- and middle-income countries. </a:t>
            </a:r>
          </a:p>
          <a:p>
            <a:endParaRPr lang="en-US" dirty="0" smtClean="0"/>
          </a:p>
          <a:p>
            <a:r>
              <a:rPr lang="en-US" dirty="0" smtClean="0"/>
              <a:t>As the CTF business model that has been proven to unlock climate finance at scale and leverage tens of billions in additional finance, we are now investigating how the new CTF will operate in order to have an even larger impact when it is needed most</a:t>
            </a:r>
          </a:p>
          <a:p>
            <a:endParaRPr lang="en-US" dirty="0" smtClean="0"/>
          </a:p>
          <a:p>
            <a:r>
              <a:rPr lang="en-US" dirty="0" smtClean="0"/>
              <a:t>The new CTF should build on past experiences to capture new opportunities. The key elements of this new proposed CTF entail:</a:t>
            </a:r>
          </a:p>
          <a:p>
            <a:endParaRPr lang="en-US" dirty="0" smtClean="0"/>
          </a:p>
          <a:p>
            <a:r>
              <a:rPr lang="en-US" dirty="0" smtClean="0"/>
              <a:t>Moving from a reliance on public donor funds (and competing with funds for European refugee crisis, </a:t>
            </a:r>
            <a:r>
              <a:rPr lang="en-US" dirty="0" err="1" smtClean="0"/>
              <a:t>Zika</a:t>
            </a:r>
            <a:r>
              <a:rPr lang="en-US" dirty="0" smtClean="0"/>
              <a:t>, Ebola, IDA, </a:t>
            </a:r>
            <a:r>
              <a:rPr lang="en-US" dirty="0" err="1" smtClean="0"/>
              <a:t>etc</a:t>
            </a:r>
            <a:r>
              <a:rPr lang="en-US" dirty="0" smtClean="0"/>
              <a:t>) towards financially sustainable operations through tapping into capital markets</a:t>
            </a:r>
          </a:p>
          <a:p>
            <a:r>
              <a:rPr lang="en-US" dirty="0" smtClean="0"/>
              <a:t>Maintaining core aspects of the CTF business model while allowing for a flexible operational approach </a:t>
            </a:r>
          </a:p>
          <a:p>
            <a:endParaRPr lang="en-US" dirty="0" smtClean="0"/>
          </a:p>
          <a:p>
            <a:r>
              <a:rPr lang="en-US" dirty="0" smtClean="0"/>
              <a:t>We are calling this new model CTF 2.0. This model will be based on the establishment of a capital markets-based vehicle (CTF Green Markets) that will issue asset-backed securities on the international capital markets to finance a new generation of CTF projects.</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11</a:t>
            </a:fld>
            <a:endParaRPr lang="en-US"/>
          </a:p>
        </p:txBody>
      </p:sp>
    </p:spTree>
    <p:extLst>
      <p:ext uri="{BB962C8B-B14F-4D97-AF65-F5344CB8AC3E}">
        <p14:creationId xmlns:p14="http://schemas.microsoft.com/office/powerpoint/2010/main" val="334427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indent="-457200"/>
            <a:r>
              <a:rPr lang="en-US" sz="1900" b="0" dirty="0" smtClean="0"/>
              <a:t>The Strategic Climate Fund (SCF) serves as an overarching framework to support three targeted programs: the Forest Investment Program (FIP), Pilot Program for Climate Resilience (PPCR), and the Scaling up Renewable Energy in Low</a:t>
            </a:r>
            <a:r>
              <a:rPr lang="en-US" sz="1900" b="0" baseline="0" dirty="0" smtClean="0"/>
              <a:t> </a:t>
            </a:r>
            <a:r>
              <a:rPr lang="en-US" sz="1900" b="0" dirty="0" smtClean="0"/>
              <a:t>Income Countries Program (SREP). Each program has dedicated funding to pilot new approaches with potential for scaled-up, transformational action aimed at a specific climate change challenge or sectoral response. </a:t>
            </a:r>
          </a:p>
          <a:p>
            <a:pPr marL="457200" indent="-457200"/>
            <a:endParaRPr lang="en-US" sz="1900" b="0" dirty="0" smtClean="0"/>
          </a:p>
          <a:p>
            <a:pPr marL="457200" indent="-457200"/>
            <a:r>
              <a:rPr lang="en-US" sz="1900" b="0" dirty="0" smtClean="0"/>
              <a:t>While the specific context, lessons learned, and continued value proposition of the three targeted programs vary, the SCF programs share many characteristics. These cross-cutting policy and operational considerations should be taken into account when considering the continued value proposition of, and potential additional contributions to, these programs:</a:t>
            </a:r>
          </a:p>
          <a:p>
            <a:pPr marL="457200" indent="-457200"/>
            <a:endParaRPr lang="en-US" sz="1900" b="1" dirty="0" smtClean="0"/>
          </a:p>
          <a:p>
            <a:pPr marL="457200" indent="-457200"/>
            <a:r>
              <a:rPr lang="en-US" sz="1900" b="1" dirty="0" smtClean="0"/>
              <a:t>Funding for implementation </a:t>
            </a:r>
            <a:r>
              <a:rPr lang="en-US" sz="1900" dirty="0" smtClean="0"/>
              <a:t>required for new countries. </a:t>
            </a:r>
          </a:p>
          <a:p>
            <a:pPr marL="971550" lvl="1" indent="-457200"/>
            <a:r>
              <a:rPr lang="en-US" sz="1600" dirty="0" smtClean="0"/>
              <a:t>sizeable funding envelope important factor</a:t>
            </a:r>
          </a:p>
          <a:p>
            <a:pPr marL="971550" lvl="1" indent="-457200"/>
            <a:endParaRPr lang="en-US" sz="400" dirty="0" smtClean="0"/>
          </a:p>
          <a:p>
            <a:pPr marL="457200" indent="-457200"/>
            <a:r>
              <a:rPr lang="en-US" sz="1900" b="1" dirty="0" smtClean="0"/>
              <a:t>Lessons from private sector </a:t>
            </a:r>
            <a:r>
              <a:rPr lang="en-US" sz="1900" dirty="0" smtClean="0"/>
              <a:t>set-asides can improve future private sector investment. </a:t>
            </a:r>
          </a:p>
          <a:p>
            <a:pPr marL="971550" lvl="1" indent="-457200"/>
            <a:r>
              <a:rPr lang="en-US" sz="1600" dirty="0" smtClean="0"/>
              <a:t>A minimum funding envelope of sufficient scale should be secured before launching any new set-aside round.</a:t>
            </a:r>
          </a:p>
          <a:p>
            <a:pPr marL="971550" lvl="1" indent="-457200"/>
            <a:endParaRPr lang="en-US" sz="400" dirty="0" smtClean="0"/>
          </a:p>
          <a:p>
            <a:pPr marL="457200" indent="-457200"/>
            <a:r>
              <a:rPr lang="en-US" sz="1900" b="1" dirty="0" smtClean="0"/>
              <a:t>New thematic programs </a:t>
            </a:r>
            <a:r>
              <a:rPr lang="en-US" sz="1900" dirty="0" smtClean="0"/>
              <a:t>reflect priorities in recipients’ INDCs; CTF DPSP as model</a:t>
            </a:r>
            <a:r>
              <a:rPr lang="en-US" sz="2000" dirty="0" smtClean="0"/>
              <a:t>. </a:t>
            </a:r>
          </a:p>
          <a:p>
            <a:pPr marL="457200" indent="-457200"/>
            <a:endParaRPr lang="en-US" sz="400" dirty="0" smtClean="0"/>
          </a:p>
          <a:p>
            <a:pPr marL="457200" indent="-457200"/>
            <a:r>
              <a:rPr lang="en-US" sz="1900" b="1" dirty="0" smtClean="0"/>
              <a:t>Possibility for greater synergies </a:t>
            </a:r>
            <a:r>
              <a:rPr lang="en-US" sz="1900" dirty="0" smtClean="0"/>
              <a:t>across SCF programs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p:txBody>
      </p:sp>
      <p:sp>
        <p:nvSpPr>
          <p:cNvPr id="4" name="Slide Number Placeholder 3"/>
          <p:cNvSpPr>
            <a:spLocks noGrp="1"/>
          </p:cNvSpPr>
          <p:nvPr>
            <p:ph type="sldNum" sz="quarter" idx="10"/>
          </p:nvPr>
        </p:nvSpPr>
        <p:spPr/>
        <p:txBody>
          <a:bodyPr/>
          <a:lstStyle/>
          <a:p>
            <a:fld id="{165476D4-3A80-4784-AA70-049CCF35075A}" type="slidenum">
              <a:rPr lang="en-US" smtClean="0"/>
              <a:t>12</a:t>
            </a:fld>
            <a:endParaRPr lang="en-US"/>
          </a:p>
        </p:txBody>
      </p:sp>
    </p:spTree>
    <p:extLst>
      <p:ext uri="{BB962C8B-B14F-4D97-AF65-F5344CB8AC3E}">
        <p14:creationId xmlns:p14="http://schemas.microsoft.com/office/powerpoint/2010/main" val="42985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FIP is, and can continue to be, a key player in the global forest finance architecture. It possesses a growing portfolio of active programs and projects that address forest sector issues at locally, nationally, and globally, within a governance context of accountability and stakeholder engagement. With 23 partner countries, the FIP is able to present experience from a wide range of forest types and situations. This involves interventions within the public sector and governance, private enterprise, as well as the livelihood perspectives of forest dependent communities and indigenous peoples. The FIP partnership with MDBs offers the opportunity to gather insight from the range of support mechanisms and tools being deployed at scale through the MDBs’ investment portfolios in both public and private sectors, including those already in use within forests, as well as new approaches that can be transferred from other sectors to the forest arena. </a:t>
            </a:r>
          </a:p>
          <a:p>
            <a:endParaRPr lang="en-US" dirty="0" smtClean="0"/>
          </a:p>
          <a:p>
            <a:r>
              <a:rPr lang="en-US" dirty="0" smtClean="0"/>
              <a:t>This combination allows the FIP to greatly advance the dialogue necessary to reposition forests as a positive contributor to sustainable development and economic growth. The FIP has the unique opportunity to draw from its partnership knowledge bank and use its convening power to lead dialogue and help decision makers to understand the importance of the forestry sector to national and local economies, and to assist them in analysis towards informed investment decisions.</a:t>
            </a:r>
          </a:p>
          <a:p>
            <a:endParaRPr lang="en-US" dirty="0"/>
          </a:p>
        </p:txBody>
      </p:sp>
      <p:sp>
        <p:nvSpPr>
          <p:cNvPr id="4" name="Slide Number Placeholder 3"/>
          <p:cNvSpPr>
            <a:spLocks noGrp="1"/>
          </p:cNvSpPr>
          <p:nvPr>
            <p:ph type="sldNum" sz="quarter" idx="10"/>
          </p:nvPr>
        </p:nvSpPr>
        <p:spPr/>
        <p:txBody>
          <a:bodyPr/>
          <a:lstStyle/>
          <a:p>
            <a:fld id="{5D303F1D-4CBB-4DE4-9946-2A9811730983}" type="slidenum">
              <a:rPr lang="en-US" smtClean="0"/>
              <a:t>13</a:t>
            </a:fld>
            <a:endParaRPr lang="en-US"/>
          </a:p>
        </p:txBody>
      </p:sp>
    </p:spTree>
    <p:extLst>
      <p:ext uri="{BB962C8B-B14F-4D97-AF65-F5344CB8AC3E}">
        <p14:creationId xmlns:p14="http://schemas.microsoft.com/office/powerpoint/2010/main" val="1992458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600" b="0" dirty="0" smtClean="0"/>
              <a:t>The future role of the FIP depends upon the availability of additional funding in the near-to-medium term, as existing FIP pledges and contributions are fully allocated. The implications of two funding scenarios are presented for FIP in the near term: </a:t>
            </a:r>
          </a:p>
          <a:p>
            <a:r>
              <a:rPr lang="en-US" sz="1600" b="0" dirty="0" smtClean="0"/>
              <a:t>a)	The FIP receives no new funds and operations begin to wind down</a:t>
            </a:r>
          </a:p>
          <a:p>
            <a:r>
              <a:rPr lang="en-US" sz="1600" b="0" dirty="0" smtClean="0"/>
              <a:t>b)	The FIP receives additional funds and is able to support the implementation of new investment plans, and/or pursue a new private sector window or new thematic areas</a:t>
            </a:r>
          </a:p>
          <a:p>
            <a:endParaRPr lang="en-US" sz="1600" b="1" dirty="0" smtClean="0"/>
          </a:p>
          <a:p>
            <a:endParaRPr lang="en-US" sz="1600" b="1" dirty="0" smtClean="0"/>
          </a:p>
          <a:p>
            <a:r>
              <a:rPr lang="en-US" sz="1600" b="1" dirty="0" smtClean="0"/>
              <a:t>Scenario 1:</a:t>
            </a:r>
            <a:r>
              <a:rPr lang="en-US" sz="1600" b="1" i="1" dirty="0" smtClean="0"/>
              <a:t> </a:t>
            </a:r>
            <a:r>
              <a:rPr lang="en-US" sz="1600" b="1" dirty="0" smtClean="0"/>
              <a:t>No new funds are provided </a:t>
            </a:r>
          </a:p>
          <a:p>
            <a:endParaRPr lang="en-US" sz="400" b="1" dirty="0" smtClean="0"/>
          </a:p>
          <a:p>
            <a:pPr marL="285750" indent="-285750">
              <a:buFont typeface="Arial"/>
              <a:buChar char="•"/>
            </a:pPr>
            <a:r>
              <a:rPr lang="en-US" sz="1200" dirty="0" smtClean="0"/>
              <a:t>Risk that forests are not effectively incorporated into INDC implementation plans in new FIP countries</a:t>
            </a:r>
          </a:p>
          <a:p>
            <a:endParaRPr lang="en-US" sz="1600" b="1" dirty="0" smtClean="0"/>
          </a:p>
          <a:p>
            <a:r>
              <a:rPr lang="en-US" sz="1600" b="1" dirty="0" smtClean="0"/>
              <a:t>Scenario 2: New funds are provided </a:t>
            </a:r>
            <a:br>
              <a:rPr lang="en-US" sz="1600" b="1" dirty="0" smtClean="0"/>
            </a:br>
            <a:endParaRPr lang="en-US" sz="400" b="1" dirty="0" smtClean="0"/>
          </a:p>
          <a:p>
            <a:pPr marL="285750" indent="-285750">
              <a:buFont typeface="Arial"/>
              <a:buChar char="•"/>
            </a:pPr>
            <a:r>
              <a:rPr lang="en-US" sz="1200" dirty="0" smtClean="0"/>
              <a:t>Extend implementation funding to some [all] of the 9 “unfunded” pilot countries </a:t>
            </a:r>
          </a:p>
          <a:p>
            <a:pPr marL="285750" indent="-285750">
              <a:buFont typeface="Arial"/>
              <a:buChar char="•"/>
            </a:pPr>
            <a:endParaRPr lang="en-US" sz="400" dirty="0" smtClean="0"/>
          </a:p>
          <a:p>
            <a:pPr marL="285750" indent="-285750">
              <a:buFont typeface="Arial" panose="020B0604020202020204" pitchFamily="34" charset="0"/>
              <a:buChar char="•"/>
            </a:pPr>
            <a:r>
              <a:rPr lang="en-US" sz="1200" dirty="0" smtClean="0"/>
              <a:t>Expand DGM to the nine pilot countries </a:t>
            </a:r>
          </a:p>
          <a:p>
            <a:pPr marL="285750" indent="-285750">
              <a:buFont typeface="Arial" panose="020B0604020202020204" pitchFamily="34" charset="0"/>
              <a:buChar char="•"/>
            </a:pPr>
            <a:endParaRPr lang="en-US" sz="400" dirty="0" smtClean="0"/>
          </a:p>
          <a:p>
            <a:pPr marL="285750" indent="-285750">
              <a:buFont typeface="Arial" panose="020B0604020202020204" pitchFamily="34" charset="0"/>
              <a:buChar char="•"/>
            </a:pPr>
            <a:r>
              <a:rPr lang="en-US" sz="1200" dirty="0" smtClean="0"/>
              <a:t>Capitalize new FIP private sector window</a:t>
            </a:r>
          </a:p>
          <a:p>
            <a:pPr marL="285750" indent="-285750">
              <a:buFont typeface="Arial" panose="020B0604020202020204" pitchFamily="34" charset="0"/>
              <a:buChar char="•"/>
            </a:pPr>
            <a:endParaRPr lang="en-US" sz="400" dirty="0" smtClean="0"/>
          </a:p>
          <a:p>
            <a:pPr marL="285750" indent="-285750">
              <a:buFont typeface="Arial" panose="020B0604020202020204" pitchFamily="34" charset="0"/>
              <a:buChar char="•"/>
            </a:pPr>
            <a:r>
              <a:rPr lang="en-US" sz="1200" dirty="0" smtClean="0"/>
              <a:t>Support global forest challenges through “horizontal” strategic thematic programs:</a:t>
            </a:r>
            <a:r>
              <a:rPr lang="en-US" sz="1200" b="1" dirty="0" smtClean="0"/>
              <a:t/>
            </a:r>
            <a:br>
              <a:rPr lang="en-US" sz="1200" b="1" dirty="0" smtClean="0"/>
            </a:br>
            <a:r>
              <a:rPr lang="en-US" sz="1200" b="1" dirty="0" smtClean="0"/>
              <a:t>forest landscape restoration, and/or addressing deforestation from agricultural commodity expansion	</a:t>
            </a:r>
          </a:p>
          <a:p>
            <a:endParaRPr lang="en-US" dirty="0"/>
          </a:p>
        </p:txBody>
      </p:sp>
      <p:sp>
        <p:nvSpPr>
          <p:cNvPr id="4" name="Slide Number Placeholder 3"/>
          <p:cNvSpPr>
            <a:spLocks noGrp="1"/>
          </p:cNvSpPr>
          <p:nvPr>
            <p:ph type="sldNum" sz="quarter" idx="10"/>
          </p:nvPr>
        </p:nvSpPr>
        <p:spPr/>
        <p:txBody>
          <a:bodyPr/>
          <a:lstStyle/>
          <a:p>
            <a:fld id="{5D303F1D-4CBB-4DE4-9946-2A9811730983}" type="slidenum">
              <a:rPr lang="en-US" smtClean="0"/>
              <a:t>14</a:t>
            </a:fld>
            <a:endParaRPr lang="en-US"/>
          </a:p>
        </p:txBody>
      </p:sp>
    </p:spTree>
    <p:extLst>
      <p:ext uri="{BB962C8B-B14F-4D97-AF65-F5344CB8AC3E}">
        <p14:creationId xmlns:p14="http://schemas.microsoft.com/office/powerpoint/2010/main" val="35772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panose="020B0604020202020204" pitchFamily="34" charset="0"/>
              <a:buNone/>
            </a:pPr>
            <a:r>
              <a:rPr lang="en-US" sz="1200" dirty="0" smtClean="0"/>
              <a:t>Recognizing the anticipated increase in multilateral funding for adaptation and resilience within the evolving climate finance landscape, the PPCR retains several comparative advantages vis-à-vis other funds.</a:t>
            </a:r>
          </a:p>
          <a:p>
            <a:pPr>
              <a:buFont typeface="Arial" panose="020B0604020202020204" pitchFamily="34" charset="0"/>
              <a:buNone/>
            </a:pPr>
            <a:endParaRPr lang="en-US" sz="1200" dirty="0" smtClean="0"/>
          </a:p>
          <a:p>
            <a:pPr>
              <a:buFont typeface="Arial" panose="020B0604020202020204" pitchFamily="34" charset="0"/>
              <a:buNone/>
            </a:pPr>
            <a:r>
              <a:rPr lang="en-US" sz="1200" dirty="0" smtClean="0"/>
              <a:t>The PPCR remains the only major multilateral fund to support countries in implementing </a:t>
            </a:r>
            <a:r>
              <a:rPr lang="en-US" sz="1200" b="1" dirty="0" smtClean="0"/>
              <a:t>a programmatic approach linking planning and investment across sectors</a:t>
            </a:r>
            <a:r>
              <a:rPr lang="en-US" sz="1200" dirty="0" smtClean="0"/>
              <a:t>, which is critical for strengthening resilience given the cross-cutting impacts of climate change. Providing climate finance across a national program helps to develop a robust framework for mainstreaming climate resilience and monitor the process through a set of cogent indicators as well as advance resilience through a set of priority, targeted investments that can subsequently be scaled up. The </a:t>
            </a:r>
            <a:r>
              <a:rPr lang="en-US" sz="1200" b="1" dirty="0" smtClean="0"/>
              <a:t>convening</a:t>
            </a:r>
            <a:r>
              <a:rPr lang="en-US" sz="1200" b="1" baseline="0" dirty="0" smtClean="0"/>
              <a:t> platforms established in countries through the PPCR are ready made for translating INDCs into implementation plans and concrete investments.</a:t>
            </a:r>
          </a:p>
          <a:p>
            <a:pPr>
              <a:buFont typeface="Arial" panose="020B0604020202020204" pitchFamily="34" charset="0"/>
              <a:buNone/>
            </a:pPr>
            <a:endParaRPr lang="en-US" sz="1200" dirty="0" smtClean="0"/>
          </a:p>
          <a:p>
            <a:pPr>
              <a:buFont typeface="Arial" panose="020B0604020202020204" pitchFamily="34" charset="0"/>
              <a:buNone/>
            </a:pPr>
            <a:r>
              <a:rPr lang="en-US" sz="1200" dirty="0" smtClean="0"/>
              <a:t>The PPCR is one of the few funds providing direct support through the MDBs for private sector investments with sufficient risk-taking capacity to deploy a range of instruments. These instruments are targeting risks associated with new technologies, first-of-a-kind investments, and the lack of an obvious payback mechanism for some adaptation projects, as well as risks associated with gaps in information, policy, and knowhow. Given their ability to mobilize significant private sector investment, while also laying the groundwork for further market growth through technical assistance and advisory services, CIF-partner MDBs can play a pivotal role in helping the private sector overcome barriers and take on climate adaptation projects at scale across developing countries. The PPCR has the experience and risk appetite to support a robust MDB pipeline of private sector resilience investments (~USD 1b total investment).</a:t>
            </a:r>
          </a:p>
          <a:p>
            <a:pPr>
              <a:buFont typeface="Arial" panose="020B0604020202020204" pitchFamily="34" charset="0"/>
              <a:buNone/>
            </a:pPr>
            <a:endParaRPr lang="en-US" sz="1200" dirty="0" smtClean="0"/>
          </a:p>
          <a:p>
            <a:pPr>
              <a:buFont typeface="Arial" panose="020B0604020202020204" pitchFamily="34" charset="0"/>
              <a:buNone/>
            </a:pPr>
            <a:r>
              <a:rPr lang="en-US" sz="1200" dirty="0" smtClean="0"/>
              <a:t>The PPCR leverages the strengths and capabilities of the MDBs that are uniquely capable of supporting countries to </a:t>
            </a:r>
            <a:r>
              <a:rPr lang="en-US" sz="1200" b="1" dirty="0" smtClean="0"/>
              <a:t>climate-proof critical infrastructure</a:t>
            </a:r>
            <a:r>
              <a:rPr lang="en-US" sz="1200" dirty="0" smtClean="0"/>
              <a:t>, given their deep experience in developing and financing large-scale and complex infrastructure projects and their robust safeguards policies. In turn, the PPCR has helped strengthen the MDBs’ capacity to support countries in building resilience by enabling them to test new business models and pilot new products utilizing PPCR resources, such as the CLIMADAPT resilience financing facility or the application of climate resilience measures to the hydropower sector as demonstrated in Tajikistan.</a:t>
            </a:r>
          </a:p>
          <a:p>
            <a:pPr>
              <a:buFont typeface="Arial" panose="020B0604020202020204" pitchFamily="34" charset="0"/>
              <a:buNone/>
            </a:pPr>
            <a:endParaRPr lang="en-US" sz="1200" dirty="0" smtClean="0"/>
          </a:p>
          <a:p>
            <a:pPr marL="0" indent="0">
              <a:buClr>
                <a:srgbClr val="F7A740"/>
              </a:buClr>
              <a:buSzPct val="130000"/>
              <a:buNone/>
            </a:pPr>
            <a:endParaRPr lang="en-US" sz="1100" dirty="0" smtClean="0"/>
          </a:p>
          <a:p>
            <a:endParaRPr lang="en-US" dirty="0"/>
          </a:p>
        </p:txBody>
      </p:sp>
      <p:sp>
        <p:nvSpPr>
          <p:cNvPr id="4" name="Slide Number Placeholder 3"/>
          <p:cNvSpPr>
            <a:spLocks noGrp="1"/>
          </p:cNvSpPr>
          <p:nvPr>
            <p:ph type="sldNum" sz="quarter" idx="10"/>
          </p:nvPr>
        </p:nvSpPr>
        <p:spPr/>
        <p:txBody>
          <a:bodyPr/>
          <a:lstStyle/>
          <a:p>
            <a:fld id="{9C996B59-75C5-4078-81A0-55EFC72DCC14}" type="slidenum">
              <a:rPr lang="en-US" smtClean="0"/>
              <a:t>15</a:t>
            </a:fld>
            <a:endParaRPr lang="en-US"/>
          </a:p>
        </p:txBody>
      </p:sp>
    </p:spTree>
    <p:extLst>
      <p:ext uri="{BB962C8B-B14F-4D97-AF65-F5344CB8AC3E}">
        <p14:creationId xmlns:p14="http://schemas.microsoft.com/office/powerpoint/2010/main" val="2896889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Scenario 1: No new funds are provided to the PPCR</a:t>
            </a:r>
          </a:p>
          <a:p>
            <a:pPr marL="285750" indent="-285750">
              <a:buFont typeface="Arial"/>
              <a:buChar char="•"/>
            </a:pPr>
            <a:r>
              <a:rPr lang="en-US" dirty="0" smtClean="0"/>
              <a:t>10 new pilot countries will continue to advance preparation of SPCRs. </a:t>
            </a:r>
          </a:p>
          <a:p>
            <a:pPr marL="285750" indent="-285750">
              <a:buFont typeface="Arial"/>
              <a:buChar char="•"/>
            </a:pPr>
            <a:r>
              <a:rPr lang="en-US" dirty="0" smtClean="0"/>
              <a:t>Absence of core resources for implementation could undermine the design, commitment and delivery of the program; risk of fragmentation </a:t>
            </a:r>
          </a:p>
          <a:p>
            <a:endParaRPr lang="en-US" dirty="0" smtClean="0"/>
          </a:p>
          <a:p>
            <a:r>
              <a:rPr lang="en-US" b="1" dirty="0" smtClean="0"/>
              <a:t>Scenario 2: New funds are provided in the near to medium term </a:t>
            </a:r>
          </a:p>
          <a:p>
            <a:pPr marL="285750" indent="-285750">
              <a:buSzPct val="100000"/>
              <a:buFont typeface="Arial"/>
              <a:buChar char="•"/>
            </a:pPr>
            <a:r>
              <a:rPr lang="en-US" dirty="0" smtClean="0"/>
              <a:t>Extend implementation funding to some [all] of the 10 new countries </a:t>
            </a:r>
          </a:p>
          <a:p>
            <a:pPr marL="285750" indent="-285750">
              <a:buSzPct val="100000"/>
              <a:buFont typeface="Arial"/>
              <a:buChar char="•"/>
            </a:pPr>
            <a:r>
              <a:rPr lang="en-US" dirty="0" smtClean="0"/>
              <a:t>Launch new PPCR private sector window building on May 2015 enhanced framework</a:t>
            </a:r>
          </a:p>
          <a:p>
            <a:pPr marL="285750" indent="-285750">
              <a:buSzPct val="100000"/>
              <a:buFont typeface="Arial"/>
              <a:buChar char="•"/>
            </a:pPr>
            <a:r>
              <a:rPr lang="en-US" dirty="0" smtClean="0"/>
              <a:t>Launch strategic thematic program for health. </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16</a:t>
            </a:fld>
            <a:endParaRPr lang="en-US"/>
          </a:p>
        </p:txBody>
      </p:sp>
    </p:spTree>
    <p:extLst>
      <p:ext uri="{BB962C8B-B14F-4D97-AF65-F5344CB8AC3E}">
        <p14:creationId xmlns:p14="http://schemas.microsoft.com/office/powerpoint/2010/main" val="4219018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design, the SREP aims to tackle very challenging development issues in the most challenging countries.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SREP has </a:t>
            </a:r>
            <a:r>
              <a:rPr lang="en-US" sz="1200" b="1" kern="1200" dirty="0" smtClean="0">
                <a:solidFill>
                  <a:schemeClr val="tx1"/>
                </a:solidFill>
                <a:effectLst/>
                <a:latin typeface="+mn-lt"/>
                <a:ea typeface="+mn-ea"/>
                <a:cs typeface="+mn-cs"/>
              </a:rPr>
              <a:t>encouraged the MDBs and countries to engage in dialogues on energy access</a:t>
            </a:r>
            <a:r>
              <a:rPr lang="en-US" sz="1200" kern="1200" dirty="0" smtClean="0">
                <a:solidFill>
                  <a:schemeClr val="tx1"/>
                </a:solidFill>
                <a:effectLst/>
                <a:latin typeface="+mn-lt"/>
                <a:ea typeface="+mn-ea"/>
                <a:cs typeface="+mn-cs"/>
              </a:rPr>
              <a:t> that otherwise would not have taken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SREP has enabled the MDBs to finance energy access operations that otherwise would not have been possible, given the limited availability of IDA resources and the flexible grant, non-grant and risk bearing instruments that SREP can offer.</a:t>
            </a:r>
          </a:p>
          <a:p>
            <a:endParaRPr lang="en-US" dirty="0" smtClean="0"/>
          </a:p>
          <a:p>
            <a:r>
              <a:rPr lang="en-US" dirty="0" smtClean="0"/>
              <a:t>Nine of the 27 pilot countries under the SREP have yet to submit their investment plans for endorsement. Access to modern energy is quite low in these nine countries and have prioritized renewable energy to deliver their INDCs and meet their national development goals.</a:t>
            </a:r>
            <a:r>
              <a:rPr lang="en-US" baseline="0" dirty="0" smtClean="0"/>
              <a:t> </a:t>
            </a:r>
            <a:r>
              <a:rPr lang="en-US" smtClean="0"/>
              <a:t>It </a:t>
            </a:r>
            <a:r>
              <a:rPr lang="en-US" dirty="0" smtClean="0"/>
              <a:t>is imperative to keep the momentum of the MDBs and to sustain their engagement with these countries. It is extremely unlikely these countries will secure funding from other sources of climate finance to support their SREP investment plans in the foreseeable future.</a:t>
            </a:r>
          </a:p>
          <a:p>
            <a:endParaRPr lang="en-US" dirty="0" smtClean="0"/>
          </a:p>
          <a:p>
            <a:r>
              <a:rPr lang="en-US" dirty="0" smtClean="0"/>
              <a:t>If additional resources are available to capitalize the SREP, it is proposed that an Enhanced Private Sector Program for Energy Access be established to respond to rapid market growth and high country demand for SREP support.   Market opportunities for renewable energy have been growing rapidly, especially for the private sector to provide decentralized renewable solutions, but effective intervention will often require dedicated concessional resources like the SREP to realize the market potential. An enhanced program private sector program open to all SREP-eligible countries will provide more flexibility to the MDBs to capture potential opportunities from a wide range of markets while addressing energy access in low-income countries. </a:t>
            </a:r>
          </a:p>
          <a:p>
            <a:endParaRPr lang="en-US" dirty="0" smtClean="0"/>
          </a:p>
          <a:p>
            <a:r>
              <a:rPr lang="en-US" dirty="0" smtClean="0"/>
              <a:t>It is expected that solar energy technology will be featured prominently, although all new renewable energy technologies as previously defined by SREP are eligible. In terms of applications, the scope of the Program would be open to lighting, cooking, heating, and productive uses by schools, clinics, communities, and businesses with significant development co-benefits, including gender impact.</a:t>
            </a:r>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17</a:t>
            </a:fld>
            <a:endParaRPr lang="en-US"/>
          </a:p>
        </p:txBody>
      </p:sp>
    </p:spTree>
    <p:extLst>
      <p:ext uri="{BB962C8B-B14F-4D97-AF65-F5344CB8AC3E}">
        <p14:creationId xmlns:p14="http://schemas.microsoft.com/office/powerpoint/2010/main" val="4254511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u="none" strike="noStrike" kern="1200" dirty="0" smtClean="0">
                <a:solidFill>
                  <a:schemeClr val="tx1"/>
                </a:solidFill>
                <a:effectLst>
                  <a:glow>
                    <a:srgbClr val="000000"/>
                  </a:glow>
                  <a:outerShdw sx="0" sy="0">
                    <a:srgbClr val="000000"/>
                  </a:outerShdw>
                  <a:reflection stA="0" endPos="0" fadeDir="0" sx="0" sy="0"/>
                </a:effectLst>
                <a:latin typeface="+mn-lt"/>
                <a:ea typeface="+mn-ea"/>
                <a:cs typeface="+mn-cs"/>
              </a:rPr>
              <a:t>CIF Proven Track record</a:t>
            </a:r>
            <a:r>
              <a:rPr lang="en-US" sz="1200" u="none" strike="noStrike" kern="1200" baseline="0" dirty="0" smtClean="0">
                <a:solidFill>
                  <a:schemeClr val="tx1"/>
                </a:solidFill>
                <a:effectLst>
                  <a:glow>
                    <a:srgbClr val="000000"/>
                  </a:glow>
                  <a:outerShdw sx="0" sy="0">
                    <a:srgbClr val="000000"/>
                  </a:outerShdw>
                  <a:reflection stA="0" endPos="0" fadeDir="0" sx="0" sy="0"/>
                </a:effectLst>
                <a:latin typeface="+mn-lt"/>
                <a:ea typeface="+mn-ea"/>
                <a:cs typeface="+mn-cs"/>
              </a:rPr>
              <a:t> examples</a:t>
            </a:r>
            <a:r>
              <a:rPr lang="en-US" sz="1200" u="none" strike="noStrike" kern="1200" dirty="0" smtClean="0">
                <a:solidFill>
                  <a:schemeClr val="tx1"/>
                </a:solidFill>
                <a:effectLst>
                  <a:glow>
                    <a:srgbClr val="000000"/>
                  </a:glow>
                  <a:outerShdw sx="0" sy="0">
                    <a:srgbClr val="000000"/>
                  </a:outerShdw>
                  <a:reflection stA="0" endPos="0" fadeDir="0" sx="0" sy="0"/>
                </a:effectLst>
                <a:latin typeface="+mn-lt"/>
                <a:ea typeface="+mn-ea"/>
                <a:cs typeface="+mn-cs"/>
              </a:rPr>
              <a:t>:</a:t>
            </a:r>
            <a:r>
              <a:rPr lang="en-US" sz="1200" u="none" strike="noStrike" kern="1200" baseline="0" dirty="0" smtClean="0">
                <a:solidFill>
                  <a:schemeClr val="tx1"/>
                </a:solidFill>
                <a:effectLst>
                  <a:glow>
                    <a:srgbClr val="000000"/>
                  </a:glow>
                  <a:outerShdw sx="0" sy="0">
                    <a:srgbClr val="000000"/>
                  </a:outerShdw>
                  <a:reflection stA="0" endPos="0" fadeDir="0" sx="0" sy="0"/>
                </a:effectLst>
                <a:latin typeface="+mn-lt"/>
                <a:ea typeface="+mn-ea"/>
                <a:cs typeface="+mn-cs"/>
              </a:rPr>
              <a:t> </a:t>
            </a:r>
          </a:p>
          <a:p>
            <a:pPr lvl="1">
              <a:buFont typeface="Arial" panose="020B0604020202020204" pitchFamily="34" charset="0"/>
              <a:buChar char="•"/>
            </a:pPr>
            <a:r>
              <a:rPr lang="en-US" sz="1600" b="0" dirty="0" smtClean="0"/>
              <a:t>Largest source of concessional climate finance approved to date</a:t>
            </a:r>
          </a:p>
          <a:p>
            <a:pPr lvl="1">
              <a:buFont typeface="Arial" panose="020B0604020202020204" pitchFamily="34" charset="0"/>
              <a:buChar char="•"/>
            </a:pPr>
            <a:r>
              <a:rPr lang="en-US" sz="1600" b="0" dirty="0" smtClean="0"/>
              <a:t>The most risk-bearing instruments of any existing concessional climate fund</a:t>
            </a:r>
          </a:p>
          <a:p>
            <a:pPr lvl="1">
              <a:buFont typeface="Arial" panose="020B0604020202020204" pitchFamily="34" charset="0"/>
              <a:buChar char="•"/>
            </a:pPr>
            <a:r>
              <a:rPr lang="en-US" sz="1600" b="0" dirty="0" smtClean="0"/>
              <a:t>Flexible delivery of private sector finance</a:t>
            </a:r>
          </a:p>
          <a:p>
            <a:pPr lvl="1">
              <a:buFont typeface="Arial" panose="020B0604020202020204" pitchFamily="34" charset="0"/>
              <a:buChar char="•"/>
            </a:pPr>
            <a:r>
              <a:rPr lang="en-US" sz="1600" b="0" dirty="0" smtClean="0"/>
              <a:t>MDB partnership harnessing varied skillsets and ability to leverage financing, mobilize other actors, and provide broader policy support</a:t>
            </a:r>
          </a:p>
          <a:p>
            <a:pPr lvl="1">
              <a:buFont typeface="Arial" panose="020B0604020202020204" pitchFamily="34" charset="0"/>
              <a:buChar char="•"/>
            </a:pPr>
            <a:r>
              <a:rPr lang="en-US" sz="1600" b="0" dirty="0" smtClean="0"/>
              <a:t>Learning by doing to adapt programming</a:t>
            </a:r>
          </a:p>
          <a:p>
            <a:pPr lvl="1">
              <a:buFont typeface="Arial" panose="020B0604020202020204" pitchFamily="34" charset="0"/>
              <a:buChar char="•"/>
            </a:pPr>
            <a:r>
              <a:rPr lang="en-US" sz="1600" b="0" dirty="0" smtClean="0"/>
              <a:t>Programmatic approach to strategically plan and implement a series of investments that mutually reinforce each other and link to other activities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p:txBody>
      </p:sp>
      <p:sp>
        <p:nvSpPr>
          <p:cNvPr id="4" name="Slide Number Placeholder 3"/>
          <p:cNvSpPr>
            <a:spLocks noGrp="1"/>
          </p:cNvSpPr>
          <p:nvPr>
            <p:ph type="sldNum" sz="quarter" idx="10"/>
          </p:nvPr>
        </p:nvSpPr>
        <p:spPr/>
        <p:txBody>
          <a:bodyPr/>
          <a:lstStyle/>
          <a:p>
            <a:fld id="{165476D4-3A80-4784-AA70-049CCF35075A}" type="slidenum">
              <a:rPr lang="en-US" smtClean="0"/>
              <a:t>18</a:t>
            </a:fld>
            <a:endParaRPr lang="en-US"/>
          </a:p>
        </p:txBody>
      </p:sp>
    </p:spTree>
    <p:extLst>
      <p:ext uri="{BB962C8B-B14F-4D97-AF65-F5344CB8AC3E}">
        <p14:creationId xmlns:p14="http://schemas.microsoft.com/office/powerpoint/2010/main" val="321049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0FD5F-D3D1-423A-B5BA-044F8445CBFC}" type="slidenum">
              <a:rPr lang="en-US" smtClean="0"/>
              <a:t>19</a:t>
            </a:fld>
            <a:endParaRPr lang="en-US" dirty="0"/>
          </a:p>
        </p:txBody>
      </p:sp>
    </p:spTree>
    <p:extLst>
      <p:ext uri="{BB962C8B-B14F-4D97-AF65-F5344CB8AC3E}">
        <p14:creationId xmlns:p14="http://schemas.microsoft.com/office/powerpoint/2010/main" val="218631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year 2015 ushered in a new context and new imperatives for global development with the adoption</a:t>
            </a:r>
            <a:r>
              <a:rPr lang="en-US" sz="1200" kern="1200" baseline="0" dirty="0" smtClean="0">
                <a:solidFill>
                  <a:schemeClr val="tx1"/>
                </a:solidFill>
                <a:effectLst/>
                <a:latin typeface="+mn-lt"/>
                <a:ea typeface="+mn-ea"/>
                <a:cs typeface="+mn-cs"/>
              </a:rPr>
              <a:t> of:</a:t>
            </a:r>
          </a:p>
          <a:p>
            <a:pPr marL="171450" lvl="0" indent="-171450">
              <a:buFontTx/>
              <a:buChar char="-"/>
            </a:pPr>
            <a:r>
              <a:rPr lang="en-US" sz="1200" kern="1200" dirty="0" smtClean="0">
                <a:solidFill>
                  <a:schemeClr val="tx1"/>
                </a:solidFill>
                <a:effectLst/>
                <a:latin typeface="+mn-lt"/>
                <a:ea typeface="+mn-ea"/>
                <a:cs typeface="+mn-cs"/>
              </a:rPr>
              <a:t>the Addis Ababa Action Agenda, a global framework for financing development post-2015, moving from “billions” in official development assistance to “trillions” in development investments of all kinds: public and private, national and global. </a:t>
            </a:r>
          </a:p>
          <a:p>
            <a:pPr marL="171450" lvl="0" indent="-171450">
              <a:buFontTx/>
              <a:buChar char="-"/>
            </a:pPr>
            <a:r>
              <a:rPr lang="en-US" sz="1200" kern="1200" dirty="0" smtClean="0">
                <a:solidFill>
                  <a:schemeClr val="tx1"/>
                </a:solidFill>
                <a:effectLst/>
                <a:latin typeface="+mn-lt"/>
                <a:ea typeface="+mn-ea"/>
                <a:cs typeface="+mn-cs"/>
              </a:rPr>
              <a:t>a new set of 17 broader, more ambitious Sustainable Development Goals (SDGs) </a:t>
            </a:r>
          </a:p>
          <a:p>
            <a:pPr marL="171450" lvl="0" indent="-171450">
              <a:buFontTx/>
              <a:buChar char="-"/>
            </a:pPr>
            <a:r>
              <a:rPr lang="en-US" sz="1200" kern="1200" dirty="0" smtClean="0">
                <a:solidFill>
                  <a:schemeClr val="tx1"/>
                </a:solidFill>
                <a:effectLst/>
                <a:latin typeface="+mn-lt"/>
                <a:ea typeface="+mn-ea"/>
                <a:cs typeface="+mn-cs"/>
              </a:rPr>
              <a:t>The Paris Agreement that pledges to keep global warming to well below 2°C by 2100 and make best efforts to limit warming to 1.5°C.  </a:t>
            </a:r>
          </a:p>
          <a:p>
            <a:pPr marL="171450" lvl="0" indent="-171450">
              <a:buFontTx/>
              <a:buChar char="-"/>
            </a:pPr>
            <a:endParaRPr lang="en-US" dirty="0" smtClean="0"/>
          </a:p>
          <a:p>
            <a:r>
              <a:rPr lang="en-US" dirty="0" smtClean="0"/>
              <a:t>With the Paris Agreement, 189 countries have submitted “Intended Nationally Determined Contributions” (INDCs) to reduce greenhouse gas emissions and make economies resilient.  INDCs are an important articulation of national interests and priorities in addressing climate change in line with development goals. Although the level of ambition and specificity of INDCs varies considerably across countries and sectors, INDCs generally represent a significant ramping up of national action for both mitigation and adaptation, and there is an expectation that INDCs will become more ambitious over time. </a:t>
            </a:r>
          </a:p>
          <a:p>
            <a:endParaRPr lang="en-US" dirty="0" smtClean="0"/>
          </a:p>
          <a:p>
            <a:r>
              <a:rPr lang="en-US" dirty="0" smtClean="0"/>
              <a:t>Countries will require assistance to translate INDCs into concrete policies and actions. International support and technical assistance will be the bridge between national commitments and domestic action, as the majority of countries indicate that they cannot implement INDCs without external support. Critically, the broad articulation of priorities expressed in INDCs need to be translated into concrete investment plans of financeable programs and projects. </a:t>
            </a:r>
          </a:p>
          <a:p>
            <a:endParaRPr lang="en-US" dirty="0" smtClean="0"/>
          </a:p>
          <a:p>
            <a:r>
              <a:rPr lang="en-US" dirty="0" smtClean="0"/>
              <a:t>MDBs are also committed to act. In</a:t>
            </a:r>
            <a:r>
              <a:rPr lang="en-US" baseline="0" dirty="0" smtClean="0"/>
              <a:t> the run up to Paris, MDBs collectively committed to double climate finance by 2020 from about USD 18 billion in 2014 to USD 36 billion in 2020. ). The MDBs also agreed to ensure that climate change implications are considered in everything they do, and identify and act on key areas of overlap with other development challenges, such as gender equality, protection of biodiversity, migration and others. Beyond increasing climate finance, the MDBs are supporting development pathways for client countries that are climate change compatible. </a:t>
            </a:r>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2</a:t>
            </a:fld>
            <a:endParaRPr lang="en-US"/>
          </a:p>
        </p:txBody>
      </p:sp>
    </p:spTree>
    <p:extLst>
      <p:ext uri="{BB962C8B-B14F-4D97-AF65-F5344CB8AC3E}">
        <p14:creationId xmlns:p14="http://schemas.microsoft.com/office/powerpoint/2010/main" val="4808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Over the period to 2020, MDBs’ climate change strategies and action plans are aligned with global priorities identified in INDCs: </a:t>
            </a:r>
            <a:r>
              <a:rPr lang="en-US" sz="1200" b="1" kern="1200" dirty="0" smtClean="0">
                <a:solidFill>
                  <a:schemeClr val="tx1"/>
                </a:solidFill>
                <a:effectLst/>
                <a:latin typeface="+mn-lt"/>
                <a:ea typeface="+mn-ea"/>
                <a:cs typeface="+mn-cs"/>
              </a:rPr>
              <a:t>renewable energy </a:t>
            </a:r>
            <a:r>
              <a:rPr lang="en-US" sz="1200" kern="1200" dirty="0" smtClean="0">
                <a:solidFill>
                  <a:schemeClr val="tx1"/>
                </a:solidFill>
                <a:effectLst/>
                <a:latin typeface="+mn-lt"/>
                <a:ea typeface="+mn-ea"/>
                <a:cs typeface="+mn-cs"/>
              </a:rPr>
              <a:t>(mentioned in 76 % of INDCs), </a:t>
            </a:r>
            <a:r>
              <a:rPr lang="en-US" sz="1200" b="1" kern="1200" dirty="0" smtClean="0">
                <a:solidFill>
                  <a:schemeClr val="tx1"/>
                </a:solidFill>
                <a:effectLst/>
                <a:latin typeface="+mn-lt"/>
                <a:ea typeface="+mn-ea"/>
                <a:cs typeface="+mn-cs"/>
              </a:rPr>
              <a:t>water </a:t>
            </a:r>
            <a:r>
              <a:rPr lang="en-US" sz="1200" kern="1200" dirty="0" smtClean="0">
                <a:solidFill>
                  <a:schemeClr val="tx1"/>
                </a:solidFill>
                <a:effectLst/>
                <a:latin typeface="+mn-lt"/>
                <a:ea typeface="+mn-ea"/>
                <a:cs typeface="+mn-cs"/>
              </a:rPr>
              <a:t>(75%), </a:t>
            </a:r>
            <a:r>
              <a:rPr lang="en-US" sz="1200" b="1" kern="1200" dirty="0" smtClean="0">
                <a:solidFill>
                  <a:schemeClr val="tx1"/>
                </a:solidFill>
                <a:effectLst/>
                <a:latin typeface="+mn-lt"/>
                <a:ea typeface="+mn-ea"/>
                <a:cs typeface="+mn-cs"/>
              </a:rPr>
              <a:t>energy efficiency</a:t>
            </a:r>
            <a:r>
              <a:rPr lang="en-US" sz="1200" kern="1200" dirty="0" smtClean="0">
                <a:solidFill>
                  <a:schemeClr val="tx1"/>
                </a:solidFill>
                <a:effectLst/>
                <a:latin typeface="+mn-lt"/>
                <a:ea typeface="+mn-ea"/>
                <a:cs typeface="+mn-cs"/>
              </a:rPr>
              <a:t> (71 %), </a:t>
            </a:r>
            <a:r>
              <a:rPr lang="en-US" sz="1200" b="1" kern="1200" dirty="0" smtClean="0">
                <a:solidFill>
                  <a:schemeClr val="tx1"/>
                </a:solidFill>
                <a:effectLst/>
                <a:latin typeface="+mn-lt"/>
                <a:ea typeface="+mn-ea"/>
                <a:cs typeface="+mn-cs"/>
              </a:rPr>
              <a:t>agriculture </a:t>
            </a:r>
            <a:r>
              <a:rPr lang="en-US" sz="1200" kern="1200" dirty="0" smtClean="0">
                <a:solidFill>
                  <a:schemeClr val="tx1"/>
                </a:solidFill>
                <a:effectLst/>
                <a:latin typeface="+mn-lt"/>
                <a:ea typeface="+mn-ea"/>
                <a:cs typeface="+mn-cs"/>
              </a:rPr>
              <a:t>(69 %) and </a:t>
            </a:r>
            <a:r>
              <a:rPr lang="en-US" sz="1200" b="1" kern="1200" dirty="0" smtClean="0">
                <a:solidFill>
                  <a:schemeClr val="tx1"/>
                </a:solidFill>
                <a:effectLst/>
                <a:latin typeface="+mn-lt"/>
                <a:ea typeface="+mn-ea"/>
                <a:cs typeface="+mn-cs"/>
              </a:rPr>
              <a:t>transport</a:t>
            </a:r>
            <a:r>
              <a:rPr lang="en-US" sz="1200" kern="1200" dirty="0" smtClean="0">
                <a:solidFill>
                  <a:schemeClr val="tx1"/>
                </a:solidFill>
                <a:effectLst/>
                <a:latin typeface="+mn-lt"/>
                <a:ea typeface="+mn-ea"/>
                <a:cs typeface="+mn-cs"/>
              </a:rPr>
              <a:t> (64 %). </a:t>
            </a:r>
            <a:br>
              <a:rPr lang="en-US" sz="1200" kern="1200" dirty="0" smtClean="0">
                <a:solidFill>
                  <a:schemeClr val="tx1"/>
                </a:solidFill>
                <a:effectLst/>
                <a:latin typeface="+mn-lt"/>
                <a:ea typeface="+mn-ea"/>
                <a:cs typeface="+mn-cs"/>
              </a:rPr>
            </a:br>
            <a:r>
              <a:rPr lang="en-US" sz="1200" u="sng" kern="1200" dirty="0" smtClean="0">
                <a:solidFill>
                  <a:schemeClr val="tx1"/>
                </a:solidFill>
                <a:effectLst/>
                <a:latin typeface="+mn-lt"/>
                <a:ea typeface="+mn-ea"/>
                <a:cs typeface="+mn-cs"/>
              </a:rPr>
              <a:t>This table</a:t>
            </a:r>
            <a:r>
              <a:rPr lang="en-US" sz="1200" u="none"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shows the priority sectors for MDBs and INDCs, and estimated annual investment gaps for each sector. </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 UNFCCC analysis of 119 NDCs (representing 147 Parties, both developed and developing countries) submitted as of October 2015 (UNFCCC, 2015a). The sector priorities also align with those of the 70 CIF recipient countries submitting INDCs.</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3</a:t>
            </a:fld>
            <a:endParaRPr lang="en-US"/>
          </a:p>
        </p:txBody>
      </p:sp>
    </p:spTree>
    <p:extLst>
      <p:ext uri="{BB962C8B-B14F-4D97-AF65-F5344CB8AC3E}">
        <p14:creationId xmlns:p14="http://schemas.microsoft.com/office/powerpoint/2010/main" val="38158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world is poised for scaled up action, but gaps are evident in the availability of resources and effective delivery mechanisms to meet the needs of developing countries and the ambition to reduce warming well below 2°C. </a:t>
            </a:r>
          </a:p>
          <a:p>
            <a:endParaRPr lang="en-US" dirty="0" smtClean="0"/>
          </a:p>
          <a:p>
            <a:r>
              <a:rPr lang="en-US" dirty="0" smtClean="0"/>
              <a:t>The main gaps and barriers in the international climate finance landscape, as identified by CPI through their gap</a:t>
            </a:r>
            <a:r>
              <a:rPr lang="en-US" baseline="0" dirty="0" smtClean="0"/>
              <a:t> analysis, include:</a:t>
            </a:r>
            <a:endParaRPr lang="en-US" dirty="0" smtClean="0"/>
          </a:p>
          <a:p>
            <a:endParaRPr lang="en-US" dirty="0" smtClean="0"/>
          </a:p>
          <a:p>
            <a:pPr marL="171450" indent="-171450">
              <a:buFont typeface="Arial" panose="020B0604020202020204" pitchFamily="34" charset="0"/>
              <a:buChar char="•"/>
            </a:pPr>
            <a:r>
              <a:rPr lang="en-US" dirty="0" smtClean="0"/>
              <a:t>Lack of access to affordable long-term capital. This is the main barrier to climate action and investment in mitigation and adaptation investments in developing and emerging economies.  </a:t>
            </a:r>
          </a:p>
          <a:p>
            <a:pPr marL="171450" indent="-171450">
              <a:buFont typeface="Arial" panose="020B0604020202020204" pitchFamily="34" charset="0"/>
              <a:buChar char="•"/>
            </a:pPr>
            <a:r>
              <a:rPr lang="en-US" dirty="0" smtClean="0"/>
              <a:t>High commercial risk is a key barrier identified for investments in renewable energy. This refers to weak creditworthiness of power off-takers in many developing countries and currency and political risks, which constrain ability to attract private capital. Technology costs, risks and payback time associated with uncertain revenue streams are also barriers to the deployment of innovative technologies or approaches for both adaptation and mitigation.   </a:t>
            </a:r>
          </a:p>
          <a:p>
            <a:pPr marL="171450" indent="-171450">
              <a:buFont typeface="Arial" panose="020B0604020202020204" pitchFamily="34" charset="0"/>
              <a:buChar char="•"/>
            </a:pPr>
            <a:r>
              <a:rPr lang="en-US" dirty="0" smtClean="0"/>
              <a:t>Non-financial risks such as information, capacity, or policy gaps are also emphasized as key obstacles to investments in most sectors. Lack of technical capacity to assess the potential of investments in energy efficiency or climate-smart agriculture, and the confidence that they will pay-back, hinder investment in these measures. Sub-optimal policy and regulatory environments must also be addressed, for example to shift investments in agriculture and land-use from business as usual to climate compatible practices.  </a:t>
            </a:r>
          </a:p>
          <a:p>
            <a:endParaRPr lang="en-US" dirty="0" smtClean="0"/>
          </a:p>
          <a:p>
            <a:r>
              <a:rPr lang="en-US" dirty="0" smtClean="0"/>
              <a:t>Sustained access to concessional sources of climate finance will continue to be relevant to support MDBs in testing, improving, and demonstrating the financial viability of climate investment in the face of these key barriers facing climate-relevant investments. Concessional resources also support “softer” activities that are required to achieve system-wide impacts, including analytical work, policy dialogue, capacity development, and project preparation activities. We heard last week from colleagues in the World Bank that the bank’s climate change action plan can not be achieved without sustained access to concessional climate finance (sources beyond IDA).</a:t>
            </a:r>
            <a:r>
              <a:rPr lang="en-US" baseline="0" dirty="0" smtClean="0"/>
              <a:t> This is because the sectors targeted to 2020 will likely be more difficult or costly to undertake than in the past, and the scale and need for climate investment may be higher as countries ramp up ambition in light of implementing their INDCs</a:t>
            </a:r>
            <a:endParaRPr lang="en-US" dirty="0" smtClean="0"/>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4</a:t>
            </a:fld>
            <a:endParaRPr lang="en-US"/>
          </a:p>
        </p:txBody>
      </p:sp>
    </p:spTree>
    <p:extLst>
      <p:ext uri="{BB962C8B-B14F-4D97-AF65-F5344CB8AC3E}">
        <p14:creationId xmlns:p14="http://schemas.microsoft.com/office/powerpoint/2010/main" val="236027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This table presents a snapshot of some of the financial instruments</a:t>
            </a:r>
            <a:r>
              <a:rPr lang="en-US" sz="1200" kern="1200" dirty="0" smtClean="0">
                <a:solidFill>
                  <a:schemeClr val="tx1"/>
                </a:solidFill>
                <a:effectLst/>
                <a:latin typeface="+mn-lt"/>
                <a:ea typeface="+mn-ea"/>
                <a:cs typeface="+mn-cs"/>
              </a:rPr>
              <a:t> that are regarded by the “market” as having high potential to spur investment in priority sectors, but </a:t>
            </a:r>
            <a:r>
              <a:rPr lang="en-US" sz="1200" b="1" kern="1200" dirty="0" smtClean="0">
                <a:solidFill>
                  <a:schemeClr val="tx1"/>
                </a:solidFill>
                <a:effectLst/>
                <a:latin typeface="+mn-lt"/>
                <a:ea typeface="+mn-ea"/>
                <a:cs typeface="+mn-cs"/>
              </a:rPr>
              <a:t>are in short of supply</a:t>
            </a:r>
            <a:r>
              <a:rPr lang="en-US" sz="1200" kern="1200" dirty="0" smtClean="0">
                <a:solidFill>
                  <a:schemeClr val="tx1"/>
                </a:solidFill>
                <a:effectLst/>
                <a:latin typeface="+mn-lt"/>
                <a:ea typeface="+mn-ea"/>
                <a:cs typeface="+mn-cs"/>
              </a:rPr>
              <a:t>. Providers of concessional climate finance can help financing institutions to develop, pilot, and support the provision of such instruments.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Additional barriers and instruments needed for sectors including energy efficiency and low carbon cities</a:t>
            </a:r>
            <a:r>
              <a:rPr lang="en-US" sz="1200" kern="1200" baseline="0" dirty="0" smtClean="0">
                <a:solidFill>
                  <a:schemeClr val="tx1"/>
                </a:solidFill>
                <a:effectLst/>
                <a:latin typeface="+mn-lt"/>
                <a:ea typeface="+mn-ea"/>
                <a:cs typeface="+mn-cs"/>
              </a:rPr>
              <a:t> are included in the strategic paper.</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 based on CPI’s interviews and analysis.</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5</a:t>
            </a:fld>
            <a:endParaRPr lang="en-US"/>
          </a:p>
        </p:txBody>
      </p:sp>
    </p:spTree>
    <p:extLst>
      <p:ext uri="{BB962C8B-B14F-4D97-AF65-F5344CB8AC3E}">
        <p14:creationId xmlns:p14="http://schemas.microsoft.com/office/powerpoint/2010/main" val="196441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 CIF shares some features with other multilateral sources of concessional funds, there are a number of areas where the CIF is playing </a:t>
            </a:r>
            <a:r>
              <a:rPr lang="en-US" sz="1200" b="1" kern="1200" dirty="0" smtClean="0">
                <a:solidFill>
                  <a:schemeClr val="tx1"/>
                </a:solidFill>
                <a:effectLst/>
                <a:latin typeface="+mn-lt"/>
                <a:ea typeface="+mn-ea"/>
                <a:cs typeface="+mn-cs"/>
              </a:rPr>
              <a:t>a unique role </a:t>
            </a:r>
            <a:r>
              <a:rPr lang="en-US" sz="1200" kern="1200" dirty="0" smtClean="0">
                <a:solidFill>
                  <a:schemeClr val="tx1"/>
                </a:solidFill>
                <a:effectLst/>
                <a:latin typeface="+mn-lt"/>
                <a:ea typeface="+mn-ea"/>
                <a:cs typeface="+mn-cs"/>
              </a:rPr>
              <a:t>compared to other major multilateral sources of concessional climate finance.</a:t>
            </a:r>
          </a:p>
          <a:p>
            <a:endParaRPr lang="en-US" sz="1900" dirty="0" smtClean="0"/>
          </a:p>
          <a:p>
            <a:r>
              <a:rPr lang="en-US" sz="1900" dirty="0" smtClean="0"/>
              <a:t>The CIF is the largest source of </a:t>
            </a:r>
            <a:r>
              <a:rPr lang="en-US" sz="1900" b="1" dirty="0" smtClean="0"/>
              <a:t>concessional climate finance </a:t>
            </a:r>
            <a:r>
              <a:rPr lang="en-US" sz="1900" dirty="0" smtClean="0"/>
              <a:t>approved to date </a:t>
            </a:r>
            <a:r>
              <a:rPr lang="en-US" dirty="0" smtClean="0"/>
              <a:t>(~60% of approved multilateral climate funding) and has approved the most funding most efficiently across all its programs.</a:t>
            </a:r>
          </a:p>
          <a:p>
            <a:pPr>
              <a:buSzPct val="100000"/>
              <a:buFont typeface="Arial"/>
              <a:buNone/>
            </a:pPr>
            <a:endParaRPr lang="en-US" sz="1900" dirty="0" smtClean="0"/>
          </a:p>
          <a:p>
            <a:pPr>
              <a:buSzPct val="100000"/>
              <a:buFont typeface="Arial"/>
              <a:buNone/>
            </a:pPr>
            <a:r>
              <a:rPr lang="en-US" sz="1900" dirty="0" smtClean="0"/>
              <a:t>The CIF offers the most </a:t>
            </a:r>
            <a:r>
              <a:rPr lang="en-US" sz="1900" b="1" dirty="0" smtClean="0"/>
              <a:t>risk-bearing instruments </a:t>
            </a:r>
            <a:r>
              <a:rPr lang="en-US" sz="1900" dirty="0" smtClean="0"/>
              <a:t>among climate funds (guarantees, subordinated loans, contingency grants).</a:t>
            </a:r>
          </a:p>
          <a:p>
            <a:pPr>
              <a:buSzPct val="100000"/>
              <a:buFont typeface="Arial"/>
              <a:buChar char="•"/>
            </a:pPr>
            <a:endParaRPr lang="en-US" sz="400" dirty="0" smtClean="0"/>
          </a:p>
          <a:p>
            <a:pPr>
              <a:buSzPct val="100000"/>
              <a:buFont typeface="Arial"/>
              <a:buNone/>
            </a:pPr>
            <a:r>
              <a:rPr lang="en-US" sz="1900" dirty="0" smtClean="0"/>
              <a:t>The CIF is the only climate fund to </a:t>
            </a:r>
            <a:r>
              <a:rPr lang="en-US" sz="1900" b="1" dirty="0" smtClean="0"/>
              <a:t>prioritize a programmatic approach </a:t>
            </a:r>
            <a:r>
              <a:rPr lang="en-US" sz="1900" b="0" dirty="0" smtClean="0"/>
              <a:t>as</a:t>
            </a:r>
            <a:r>
              <a:rPr lang="en-US" sz="1900" b="0" baseline="0" dirty="0" smtClean="0"/>
              <a:t> its primary mode of delivery. The programmatic approach applied by the CIF is unique as it:</a:t>
            </a:r>
            <a:endParaRPr lang="en-US" sz="1900" b="1" dirty="0" smtClean="0"/>
          </a:p>
          <a:p>
            <a:pPr marL="457200" lvl="1" indent="0">
              <a:buSzPct val="100000"/>
              <a:buNone/>
            </a:pPr>
            <a:r>
              <a:rPr lang="en-US" sz="1400" dirty="0" smtClean="0"/>
              <a:t>- Convenes MDBs collectively around country-owned IPs</a:t>
            </a:r>
          </a:p>
          <a:p>
            <a:pPr marL="457200" lvl="1" indent="0">
              <a:buSzPct val="100000"/>
              <a:buNone/>
            </a:pPr>
            <a:r>
              <a:rPr lang="en-US" sz="1400" dirty="0" smtClean="0"/>
              <a:t>- Draws on the strengths of MDBs (safeguards, expertise, leverage, scale)</a:t>
            </a:r>
          </a:p>
          <a:p>
            <a:pPr marL="457200" lvl="1" indent="0">
              <a:buSzPct val="100000"/>
              <a:buNone/>
            </a:pPr>
            <a:r>
              <a:rPr lang="en-US" sz="1400" dirty="0" smtClean="0"/>
              <a:t>- Provides central and continuous learning and knowledge-sharing and attention to “soft” measures including gender.</a:t>
            </a:r>
          </a:p>
          <a:p>
            <a:pPr lvl="1">
              <a:buSzPct val="100000"/>
              <a:buFont typeface="Arial"/>
              <a:buChar char="•"/>
            </a:pPr>
            <a:endParaRPr lang="en-US" sz="400" dirty="0" smtClean="0"/>
          </a:p>
          <a:p>
            <a:pPr>
              <a:buSzPct val="100000"/>
              <a:buFont typeface="Arial"/>
              <a:buNone/>
            </a:pPr>
            <a:r>
              <a:rPr lang="en-US" sz="1900" b="0" dirty="0" smtClean="0"/>
              <a:t>The CIF has evolved to develop the </a:t>
            </a:r>
            <a:r>
              <a:rPr lang="en-US" sz="1900" b="1" dirty="0" smtClean="0"/>
              <a:t>flexibility &amp; agility </a:t>
            </a:r>
            <a:r>
              <a:rPr lang="en-US" sz="1900" dirty="0" smtClean="0"/>
              <a:t>to respond to private sector investment needs</a:t>
            </a:r>
          </a:p>
          <a:p>
            <a:pPr>
              <a:buSzPct val="100000"/>
              <a:buFont typeface="Arial"/>
              <a:buChar char="•"/>
            </a:pPr>
            <a:endParaRPr lang="en-US" sz="400" dirty="0" smtClean="0"/>
          </a:p>
          <a:p>
            <a:pPr>
              <a:buSzPct val="100000"/>
              <a:buFont typeface="Arial"/>
              <a:buNone/>
            </a:pPr>
            <a:r>
              <a:rPr lang="en-US" sz="1900" dirty="0" smtClean="0"/>
              <a:t>The FIP’s DGM is </a:t>
            </a:r>
            <a:r>
              <a:rPr lang="en-US" sz="1900" b="1" dirty="0" smtClean="0"/>
              <a:t>one-of-a-kind instrument </a:t>
            </a:r>
            <a:r>
              <a:rPr lang="en-US" sz="1900" dirty="0" smtClean="0"/>
              <a:t>supporting forest communities</a:t>
            </a:r>
          </a:p>
          <a:p>
            <a:pPr>
              <a:buSzPct val="100000"/>
              <a:buFont typeface="Arial"/>
              <a:buChar char="•"/>
            </a:pPr>
            <a:endParaRPr lang="en-US" sz="400" dirty="0" smtClean="0"/>
          </a:p>
          <a:p>
            <a:pPr>
              <a:buSzPct val="100000"/>
              <a:buFont typeface="Arial"/>
              <a:buNone/>
            </a:pPr>
            <a:r>
              <a:rPr lang="en-US" sz="1900" dirty="0" smtClean="0"/>
              <a:t>The CIF operating model allows for </a:t>
            </a:r>
            <a:r>
              <a:rPr lang="en-US" sz="1900" b="1" dirty="0" smtClean="0"/>
              <a:t>learning by doing </a:t>
            </a:r>
            <a:r>
              <a:rPr lang="en-US" sz="1900" dirty="0" smtClean="0"/>
              <a:t>to course-correct and adapt programs based on lessons learned.</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6</a:t>
            </a:fld>
            <a:endParaRPr lang="en-US"/>
          </a:p>
        </p:txBody>
      </p:sp>
    </p:spTree>
    <p:extLst>
      <p:ext uri="{BB962C8B-B14F-4D97-AF65-F5344CB8AC3E}">
        <p14:creationId xmlns:p14="http://schemas.microsoft.com/office/powerpoint/2010/main" val="1449835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the CIF shares some features with other multilateral sources of concessional funds, there are a number of areas where the CIF is playing a unique role compared to other major multilateral sources of concessional climate finance. We were asked to specifically</a:t>
            </a:r>
            <a:r>
              <a:rPr lang="en-US" sz="1200" kern="1200" baseline="0" dirty="0" smtClean="0">
                <a:solidFill>
                  <a:schemeClr val="tx1"/>
                </a:solidFill>
                <a:effectLst/>
                <a:latin typeface="+mn-lt"/>
                <a:ea typeface="+mn-ea"/>
                <a:cs typeface="+mn-cs"/>
              </a:rPr>
              <a:t> compare the approaches of the CIF and the GCF to determine whether the CIF had a comparative advantage in addressing any of the gaps in the climate finance architecture, given both structural and temporal characteristics. This slide presents these differences.</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glow>
                    <a:srgbClr val="000000"/>
                  </a:glow>
                  <a:outerShdw sx="0" sy="0">
                    <a:srgbClr val="000000"/>
                  </a:outerShdw>
                  <a:reflection stA="0" endPos="0" fadeDir="0" sx="0" sy="0"/>
                </a:effectLst>
                <a:latin typeface="+mn-lt"/>
                <a:ea typeface="+mn-ea"/>
                <a:cs typeface="+mn-cs"/>
              </a:rPr>
              <a:t>While the structural differences demonstrate key design differences between the funds related to value addition and sustainability, the temporal differences also matter greatly given the urgency of the climate challenge, and the desire of developed and developing countries alike to maintain momentum and work towards the 1.5/2°C target through coordinated national climate planning and investment.</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7</a:t>
            </a:fld>
            <a:endParaRPr lang="en-US"/>
          </a:p>
        </p:txBody>
      </p:sp>
    </p:spTree>
    <p:extLst>
      <p:ext uri="{BB962C8B-B14F-4D97-AF65-F5344CB8AC3E}">
        <p14:creationId xmlns:p14="http://schemas.microsoft.com/office/powerpoint/2010/main" val="169490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There is broad agreement on the need to continue and scale-up the momentum in the delivery of climate finance. The CIF is a tested mechanism with a proven track record, and its business model and experience are already addressing the gaps and barriers within the climate finance landscape</a:t>
            </a:r>
            <a:r>
              <a:rPr lang="en-US" baseline="0" dirty="0" smtClean="0"/>
              <a:t> that were articulated in an earlier slide.</a:t>
            </a:r>
            <a:endParaRPr lang="en-US" dirty="0" smtClean="0"/>
          </a:p>
          <a:p>
            <a:endParaRPr lang="en-US" dirty="0" smtClean="0"/>
          </a:p>
          <a:p>
            <a:r>
              <a:rPr lang="en-US" dirty="0" smtClean="0"/>
              <a:t>Given the scale of the challenge and the urgency to promote action on the ground in the short and medium-terms, there is a real risk that without the CIF the momentum that has been created will be stalled, particularly for projects that are aimed at accelerating the penetration of new technologies or adoption of new and alternative business models, and undermining the achievement by MDBs of their new climate targets.  Stakeholders should carefully consider what the implications of a “no CIF” scenario would be in order to determine the best way forward. </a:t>
            </a:r>
          </a:p>
          <a:p>
            <a:endParaRPr lang="en-US" dirty="0" smtClean="0"/>
          </a:p>
          <a:p>
            <a:r>
              <a:rPr lang="en-US" dirty="0" smtClean="0"/>
              <a:t>Grounded in these findings, it is recommended to CIF Trust Fund Committee members, CIF MDB stakeholders, and the broader climate finance community to continue the operations of the CIF in order to maintain and scale-up the momentum on climate action, bearing in mind the existing investment needs and the additional gaps that may arise in a “no-CIF” scenario.  The large-scale, programmatic, and predictable support needed to commercialize less mature technologies would have to come from other channels of support and other climate funds do not currently offer the same value added as the CIF. </a:t>
            </a:r>
          </a:p>
          <a:p>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8</a:t>
            </a:fld>
            <a:endParaRPr lang="en-US"/>
          </a:p>
        </p:txBody>
      </p:sp>
    </p:spTree>
    <p:extLst>
      <p:ext uri="{BB962C8B-B14F-4D97-AF65-F5344CB8AC3E}">
        <p14:creationId xmlns:p14="http://schemas.microsoft.com/office/powerpoint/2010/main" val="862278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transition</a:t>
            </a:r>
            <a:r>
              <a:rPr lang="en-US" baseline="0" dirty="0" smtClean="0"/>
              <a:t> to the second half of the presentation to explore roles each CIF program could play based on its comparative advantage and value added within the climate finance landscape.</a:t>
            </a:r>
            <a:endParaRPr lang="en-US" dirty="0"/>
          </a:p>
        </p:txBody>
      </p:sp>
      <p:sp>
        <p:nvSpPr>
          <p:cNvPr id="4" name="Slide Number Placeholder 3"/>
          <p:cNvSpPr>
            <a:spLocks noGrp="1"/>
          </p:cNvSpPr>
          <p:nvPr>
            <p:ph type="sldNum" sz="quarter" idx="10"/>
          </p:nvPr>
        </p:nvSpPr>
        <p:spPr/>
        <p:txBody>
          <a:bodyPr/>
          <a:lstStyle/>
          <a:p>
            <a:fld id="{165476D4-3A80-4784-AA70-049CCF35075A}" type="slidenum">
              <a:rPr lang="en-US" smtClean="0"/>
              <a:t>9</a:t>
            </a:fld>
            <a:endParaRPr lang="en-US"/>
          </a:p>
        </p:txBody>
      </p:sp>
    </p:spTree>
    <p:extLst>
      <p:ext uri="{BB962C8B-B14F-4D97-AF65-F5344CB8AC3E}">
        <p14:creationId xmlns:p14="http://schemas.microsoft.com/office/powerpoint/2010/main" val="1155703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7" name="Pladsholder til titel 1"/>
          <p:cNvSpPr txBox="1">
            <a:spLocks/>
          </p:cNvSpPr>
          <p:nvPr userDrawn="1"/>
        </p:nvSpPr>
        <p:spPr>
          <a:xfrm>
            <a:off x="1524000" y="615378"/>
            <a:ext cx="7162800" cy="808038"/>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a-DK" sz="2300" b="1" i="0" u="none" strike="noStrike" kern="1200" cap="none" spc="0" normalizeH="0" baseline="0" noProof="0" dirty="0" smtClean="0">
                <a:ln>
                  <a:noFill/>
                </a:ln>
                <a:solidFill>
                  <a:schemeClr val="bg1"/>
                </a:solidFill>
                <a:effectLst/>
                <a:uLnTx/>
                <a:uFillTx/>
                <a:latin typeface="Myriad Pro"/>
                <a:ea typeface="+mj-ea"/>
                <a:cs typeface="Myriad Pro"/>
              </a:rPr>
              <a:t>TITLE SLIDE</a:t>
            </a:r>
          </a:p>
        </p:txBody>
      </p:sp>
      <p:sp>
        <p:nvSpPr>
          <p:cNvPr id="12" name="Content Placeholder 3"/>
          <p:cNvSpPr>
            <a:spLocks noGrp="1"/>
          </p:cNvSpPr>
          <p:nvPr>
            <p:ph sz="half" idx="2"/>
          </p:nvPr>
        </p:nvSpPr>
        <p:spPr>
          <a:xfrm>
            <a:off x="1" y="1423417"/>
            <a:ext cx="5740399" cy="3013116"/>
          </a:xfrm>
          <a:prstGeom prst="rect">
            <a:avLst/>
          </a:prstGeom>
        </p:spPr>
        <p:txBody>
          <a:bodyPr/>
          <a:lstStyle>
            <a:lvl1pPr>
              <a:buNone/>
              <a:defRPr/>
            </a:lvl1pPr>
          </a:lstStyle>
          <a:p>
            <a:pPr lvl="0"/>
            <a:endParaRPr lang="en-US" dirty="0"/>
          </a:p>
        </p:txBody>
      </p:sp>
      <p:sp>
        <p:nvSpPr>
          <p:cNvPr id="13" name="Content Placeholder 3"/>
          <p:cNvSpPr>
            <a:spLocks noGrp="1"/>
          </p:cNvSpPr>
          <p:nvPr>
            <p:ph sz="half" idx="13"/>
          </p:nvPr>
        </p:nvSpPr>
        <p:spPr>
          <a:xfrm>
            <a:off x="5336012" y="1423417"/>
            <a:ext cx="3807989" cy="3013116"/>
          </a:xfrm>
          <a:prstGeom prst="rect">
            <a:avLst/>
          </a:prstGeom>
        </p:spPr>
        <p:txBody>
          <a:bodyPr/>
          <a:lstStyle>
            <a:lvl1pPr>
              <a:buNone/>
              <a:defRPr/>
            </a:lvl1pPr>
          </a:lstStyle>
          <a:p>
            <a:pPr lvl="0"/>
            <a:endParaRPr lang="en-US" dirty="0"/>
          </a:p>
        </p:txBody>
      </p:sp>
      <p:sp>
        <p:nvSpPr>
          <p:cNvPr id="14" name="Content Placeholder 3"/>
          <p:cNvSpPr>
            <a:spLocks noGrp="1"/>
          </p:cNvSpPr>
          <p:nvPr>
            <p:ph sz="half" idx="14"/>
          </p:nvPr>
        </p:nvSpPr>
        <p:spPr>
          <a:xfrm>
            <a:off x="1" y="4436534"/>
            <a:ext cx="6440588" cy="1667934"/>
          </a:xfrm>
          <a:prstGeom prst="rect">
            <a:avLst/>
          </a:prstGeom>
        </p:spPr>
        <p:txBody>
          <a:bodyPr/>
          <a:lstStyle>
            <a:lvl1pPr>
              <a:buNone/>
              <a:defRPr/>
            </a:lvl1pPr>
          </a:lstStyle>
          <a:p>
            <a:pPr lvl="0"/>
            <a:endParaRPr lang="en-US" dirty="0"/>
          </a:p>
        </p:txBody>
      </p:sp>
      <p:sp>
        <p:nvSpPr>
          <p:cNvPr id="15" name="Content Placeholder 3"/>
          <p:cNvSpPr>
            <a:spLocks noGrp="1"/>
          </p:cNvSpPr>
          <p:nvPr>
            <p:ph sz="half" idx="15"/>
          </p:nvPr>
        </p:nvSpPr>
        <p:spPr>
          <a:xfrm>
            <a:off x="6119390" y="4436534"/>
            <a:ext cx="3024611" cy="1667934"/>
          </a:xfrm>
          <a:prstGeom prst="rect">
            <a:avLst/>
          </a:prstGeom>
        </p:spPr>
        <p:txBody>
          <a:bodyPr/>
          <a:lstStyle>
            <a:lvl1pPr>
              <a:buNone/>
              <a:defRPr/>
            </a:lvl1pPr>
          </a:lstStyle>
          <a:p>
            <a:pPr lvl="0"/>
            <a:endParaRPr lang="en-US" dirty="0"/>
          </a:p>
        </p:txBody>
      </p:sp>
      <p:sp>
        <p:nvSpPr>
          <p:cNvPr id="18" name="Pladsholder til titel 1"/>
          <p:cNvSpPr>
            <a:spLocks noGrp="1"/>
          </p:cNvSpPr>
          <p:nvPr>
            <p:ph type="title"/>
          </p:nvPr>
        </p:nvSpPr>
        <p:spPr>
          <a:xfrm>
            <a:off x="609600" y="609600"/>
            <a:ext cx="8077200" cy="808038"/>
          </a:xfrm>
          <a:prstGeom prst="rect">
            <a:avLst/>
          </a:prstGeom>
        </p:spPr>
        <p:txBody>
          <a:bodyPr vert="horz" lIns="91440" tIns="45720" rIns="91440" bIns="45720" rtlCol="0" anchor="ctr">
            <a:normAutofit/>
          </a:bodyPr>
          <a:lstStyle>
            <a:lvl1pPr>
              <a:defRPr b="0" i="0">
                <a:solidFill>
                  <a:srgbClr val="000000"/>
                </a:solidFill>
                <a:latin typeface="+mn-lt"/>
                <a:cs typeface="Myriad Pro Semibold Cond"/>
              </a:defRPr>
            </a:lvl1pPr>
          </a:lstStyle>
          <a:p>
            <a:r>
              <a:rPr lang="da-DK" dirty="0" smtClean="0"/>
              <a:t>TITLE SLIDE</a:t>
            </a:r>
            <a:endParaRPr lang="da-DK" dirty="0"/>
          </a:p>
        </p:txBody>
      </p:sp>
      <p:pic>
        <p:nvPicPr>
          <p:cNvPr id="11" name="Billede 10" descr="4 logoer-lille.jpg"/>
          <p:cNvPicPr>
            <a:picLocks noChangeAspect="1"/>
          </p:cNvPicPr>
          <p:nvPr userDrawn="1"/>
        </p:nvPicPr>
        <p:blipFill>
          <a:blip r:embed="rId2"/>
          <a:stretch>
            <a:fillRect/>
          </a:stretch>
        </p:blipFill>
        <p:spPr>
          <a:xfrm>
            <a:off x="7391400" y="6290737"/>
            <a:ext cx="1600200" cy="401067"/>
          </a:xfrm>
          <a:prstGeom prst="rect">
            <a:avLst/>
          </a:prstGeom>
        </p:spPr>
      </p:pic>
      <p:pic>
        <p:nvPicPr>
          <p:cNvPr id="19" name="Billede 18"/>
          <p:cNvPicPr>
            <a:picLocks noChangeAspect="1"/>
          </p:cNvPicPr>
          <p:nvPr/>
        </p:nvPicPr>
        <p:blipFill>
          <a:blip r:embed="rId3"/>
          <a:stretch>
            <a:fillRect/>
          </a:stretch>
        </p:blipFill>
        <p:spPr>
          <a:xfrm>
            <a:off x="-190500" y="6070600"/>
            <a:ext cx="9525000" cy="63500"/>
          </a:xfrm>
          <a:prstGeom prst="rect">
            <a:avLst/>
          </a:prstGeom>
        </p:spPr>
      </p:pic>
      <p:pic>
        <p:nvPicPr>
          <p:cNvPr id="20" name="Billede 19" descr="Toplogo.jpg"/>
          <p:cNvPicPr>
            <a:picLocks noChangeAspect="1"/>
          </p:cNvPicPr>
          <p:nvPr userDrawn="1"/>
        </p:nvPicPr>
        <p:blipFill>
          <a:blip r:embed="rId4"/>
          <a:stretch>
            <a:fillRect/>
          </a:stretch>
        </p:blipFill>
        <p:spPr>
          <a:xfrm>
            <a:off x="8077200" y="359664"/>
            <a:ext cx="710184" cy="139293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9" name="Billede 18" descr="Mørk blå top.jpg"/>
          <p:cNvPicPr>
            <a:picLocks noChangeAspect="1"/>
          </p:cNvPicPr>
          <p:nvPr userDrawn="1"/>
        </p:nvPicPr>
        <p:blipFill>
          <a:blip r:embed="rId2"/>
          <a:stretch>
            <a:fillRect/>
          </a:stretch>
        </p:blipFill>
        <p:spPr>
          <a:xfrm>
            <a:off x="-20829" y="204534"/>
            <a:ext cx="9351096" cy="1213104"/>
          </a:xfrm>
          <a:prstGeom prst="rect">
            <a:avLst/>
          </a:prstGeom>
        </p:spPr>
      </p:pic>
      <p:pic>
        <p:nvPicPr>
          <p:cNvPr id="28" name="Billede 27" descr="Toplogo.jpg"/>
          <p:cNvPicPr>
            <a:picLocks noChangeAspect="1"/>
          </p:cNvPicPr>
          <p:nvPr userDrawn="1"/>
        </p:nvPicPr>
        <p:blipFill>
          <a:blip r:embed="rId3"/>
          <a:stretch>
            <a:fillRect/>
          </a:stretch>
        </p:blipFill>
        <p:spPr>
          <a:xfrm>
            <a:off x="8077200" y="359664"/>
            <a:ext cx="710184" cy="1392936"/>
          </a:xfrm>
          <a:prstGeom prst="rect">
            <a:avLst/>
          </a:prstGeom>
        </p:spPr>
      </p:pic>
      <p:pic>
        <p:nvPicPr>
          <p:cNvPr id="11" name="Billede 4"/>
          <p:cNvPicPr>
            <a:picLocks noChangeAspect="1"/>
          </p:cNvPicPr>
          <p:nvPr userDrawn="1"/>
        </p:nvPicPr>
        <p:blipFill>
          <a:blip r:embed="rId4"/>
          <a:stretch>
            <a:fillRect/>
          </a:stretch>
        </p:blipFill>
        <p:spPr>
          <a:xfrm>
            <a:off x="1600200" y="6076950"/>
            <a:ext cx="7048500" cy="69926"/>
          </a:xfrm>
          <a:prstGeom prst="rect">
            <a:avLst/>
          </a:prstGeom>
        </p:spPr>
      </p:pic>
      <p:sp>
        <p:nvSpPr>
          <p:cNvPr id="12" name="Pladsholder til tekst 3"/>
          <p:cNvSpPr>
            <a:spLocks noGrp="1"/>
          </p:cNvSpPr>
          <p:nvPr>
            <p:ph type="body" sz="half" idx="2"/>
          </p:nvPr>
        </p:nvSpPr>
        <p:spPr>
          <a:xfrm>
            <a:off x="1258890" y="1916113"/>
            <a:ext cx="3998912" cy="2655888"/>
          </a:xfrm>
          <a:prstGeom prst="rect">
            <a:avLst/>
          </a:prstGeom>
        </p:spPr>
        <p:txBody>
          <a:bodyPr/>
          <a:lstStyle>
            <a:lvl1pPr marL="228600" indent="-228600">
              <a:defRPr sz="1600" b="0" i="0">
                <a:latin typeface="+mn-lt"/>
                <a:cs typeface="ConduitITC TT"/>
              </a:defRPr>
            </a:lvl1pPr>
          </a:lstStyle>
          <a:p>
            <a:endParaRPr lang="da-DK" dirty="0"/>
          </a:p>
        </p:txBody>
      </p:sp>
      <p:sp>
        <p:nvSpPr>
          <p:cNvPr id="13" name="Pladsholder til tekst 3"/>
          <p:cNvSpPr>
            <a:spLocks noGrp="1"/>
          </p:cNvSpPr>
          <p:nvPr>
            <p:ph type="body" sz="half" idx="10"/>
          </p:nvPr>
        </p:nvSpPr>
        <p:spPr>
          <a:xfrm>
            <a:off x="5435601" y="1916114"/>
            <a:ext cx="3251200" cy="2655889"/>
          </a:xfrm>
          <a:prstGeom prst="rect">
            <a:avLst/>
          </a:prstGeom>
        </p:spPr>
        <p:txBody>
          <a:bodyPr/>
          <a:lstStyle>
            <a:lvl1pPr marL="228600" indent="-228600">
              <a:defRPr sz="1600" b="0" i="0">
                <a:latin typeface="+mn-lt"/>
                <a:cs typeface="ConduitITC TT"/>
              </a:defRPr>
            </a:lvl1pPr>
          </a:lstStyle>
          <a:p>
            <a:endParaRPr lang="da-DK" dirty="0"/>
          </a:p>
        </p:txBody>
      </p:sp>
      <p:sp>
        <p:nvSpPr>
          <p:cNvPr id="14" name="Pladsholder til tekst 3"/>
          <p:cNvSpPr>
            <a:spLocks noGrp="1"/>
          </p:cNvSpPr>
          <p:nvPr>
            <p:ph type="body" sz="half" idx="11"/>
          </p:nvPr>
        </p:nvSpPr>
        <p:spPr>
          <a:xfrm>
            <a:off x="1258888" y="4800603"/>
            <a:ext cx="7389812" cy="685799"/>
          </a:xfrm>
          <a:prstGeom prst="rect">
            <a:avLst/>
          </a:prstGeom>
        </p:spPr>
        <p:txBody>
          <a:bodyPr/>
          <a:lstStyle>
            <a:lvl1pPr marL="228600" indent="-228600">
              <a:defRPr sz="1200" b="0" i="0">
                <a:latin typeface="+mn-lt"/>
                <a:cs typeface="ConduitITC TT"/>
              </a:defRPr>
            </a:lvl1pPr>
          </a:lstStyle>
          <a:p>
            <a:endParaRPr lang="da-DK" dirty="0"/>
          </a:p>
        </p:txBody>
      </p:sp>
      <p:sp>
        <p:nvSpPr>
          <p:cNvPr id="15" name="Pladsholder til tekst 3"/>
          <p:cNvSpPr>
            <a:spLocks noGrp="1"/>
          </p:cNvSpPr>
          <p:nvPr>
            <p:ph type="body" sz="half" idx="12"/>
          </p:nvPr>
        </p:nvSpPr>
        <p:spPr>
          <a:xfrm>
            <a:off x="1258888" y="5676901"/>
            <a:ext cx="7389812" cy="400050"/>
          </a:xfrm>
          <a:prstGeom prst="rect">
            <a:avLst/>
          </a:prstGeom>
        </p:spPr>
        <p:txBody>
          <a:bodyPr/>
          <a:lstStyle>
            <a:lvl1pPr>
              <a:defRPr sz="1000" b="0" i="0">
                <a:latin typeface="+mn-lt"/>
                <a:cs typeface="ConduitITC TT"/>
              </a:defRPr>
            </a:lvl1pPr>
          </a:lstStyle>
          <a:p>
            <a:endParaRPr lang="da-DK" dirty="0"/>
          </a:p>
        </p:txBody>
      </p:sp>
      <p:sp>
        <p:nvSpPr>
          <p:cNvPr id="10"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17" name="Content Placeholder 3"/>
          <p:cNvSpPr>
            <a:spLocks noGrp="1"/>
          </p:cNvSpPr>
          <p:nvPr>
            <p:ph sz="half" idx="2"/>
          </p:nvPr>
        </p:nvSpPr>
        <p:spPr>
          <a:xfrm>
            <a:off x="1258888" y="1916113"/>
            <a:ext cx="7885112" cy="4154486"/>
          </a:xfrm>
          <a:prstGeom prst="rect">
            <a:avLst/>
          </a:prstGeom>
        </p:spPr>
        <p:txBody>
          <a:bodyPr/>
          <a:lstStyle>
            <a:lvl1pPr>
              <a:buNone/>
              <a:defRPr/>
            </a:lvl1pPr>
          </a:lstStyle>
          <a:p>
            <a:pPr lvl="0"/>
            <a:endParaRPr lang="en-US" dirty="0"/>
          </a:p>
        </p:txBody>
      </p:sp>
      <p:pic>
        <p:nvPicPr>
          <p:cNvPr id="21" name="Billede 20" descr="Mørk blå top.jpg"/>
          <p:cNvPicPr>
            <a:picLocks noChangeAspect="1"/>
          </p:cNvPicPr>
          <p:nvPr userDrawn="1"/>
        </p:nvPicPr>
        <p:blipFill>
          <a:blip r:embed="rId2"/>
          <a:stretch>
            <a:fillRect/>
          </a:stretch>
        </p:blipFill>
        <p:spPr>
          <a:xfrm>
            <a:off x="-20829" y="204534"/>
            <a:ext cx="9351096" cy="1213104"/>
          </a:xfrm>
          <a:prstGeom prst="rect">
            <a:avLst/>
          </a:prstGeom>
        </p:spPr>
      </p:pic>
      <p:pic>
        <p:nvPicPr>
          <p:cNvPr id="22" name="Billede 21" descr="Toplogo.jpg"/>
          <p:cNvPicPr>
            <a:picLocks noChangeAspect="1"/>
          </p:cNvPicPr>
          <p:nvPr userDrawn="1"/>
        </p:nvPicPr>
        <p:blipFill>
          <a:blip r:embed="rId3"/>
          <a:stretch>
            <a:fillRect/>
          </a:stretch>
        </p:blipFill>
        <p:spPr>
          <a:xfrm>
            <a:off x="8077200" y="359664"/>
            <a:ext cx="710184" cy="1392936"/>
          </a:xfrm>
          <a:prstGeom prst="rect">
            <a:avLst/>
          </a:prstGeom>
        </p:spPr>
      </p:pic>
      <p:sp>
        <p:nvSpPr>
          <p:cNvPr id="9"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a:prstGeom prst="rect">
            <a:avLst/>
          </a:prstGeom>
        </p:spPr>
        <p:txBody>
          <a:bodyPr anchor="b"/>
          <a:lstStyle>
            <a:lvl1pPr algn="l">
              <a:defRPr sz="2000" b="1">
                <a:latin typeface="+mn-lt"/>
              </a:defRPr>
            </a:lvl1pPr>
          </a:lstStyle>
          <a:p>
            <a:r>
              <a:rPr lang="da-DK" smtClean="0"/>
              <a:t>Klik for at redigere i masteren</a:t>
            </a:r>
            <a:endParaRPr lang="da-DK"/>
          </a:p>
        </p:txBody>
      </p:sp>
      <p:sp>
        <p:nvSpPr>
          <p:cNvPr id="3" name="Pladsholder til indhold 2"/>
          <p:cNvSpPr>
            <a:spLocks noGrp="1"/>
          </p:cNvSpPr>
          <p:nvPr>
            <p:ph idx="1"/>
          </p:nvPr>
        </p:nvSpPr>
        <p:spPr>
          <a:xfrm>
            <a:off x="3575050" y="273052"/>
            <a:ext cx="5111750" cy="5853113"/>
          </a:xfrm>
          <a:prstGeom prst="rect">
            <a:avLst/>
          </a:prstGeo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1" y="1435102"/>
            <a:ext cx="3008313" cy="4691063"/>
          </a:xfrm>
          <a:prstGeom prst="rect">
            <a:avLst/>
          </a:prstGeo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smtClean="0"/>
              <a:t>Klik for at redigere teksttypografierne i masteren</a:t>
            </a:r>
          </a:p>
        </p:txBody>
      </p:sp>
      <p:sp>
        <p:nvSpPr>
          <p:cNvPr id="5" name="Pladsholder til dato 4"/>
          <p:cNvSpPr>
            <a:spLocks noGrp="1"/>
          </p:cNvSpPr>
          <p:nvPr>
            <p:ph type="dt" sz="half" idx="10"/>
          </p:nvPr>
        </p:nvSpPr>
        <p:spPr>
          <a:xfrm>
            <a:off x="457200" y="6356352"/>
            <a:ext cx="2133600" cy="365125"/>
          </a:xfrm>
          <a:prstGeom prst="rect">
            <a:avLst/>
          </a:prstGeom>
        </p:spPr>
        <p:txBody>
          <a:bodyPr/>
          <a:lstStyle>
            <a:lvl1pPr>
              <a:defRPr>
                <a:latin typeface="+mn-lt"/>
              </a:defRPr>
            </a:lvl1pPr>
          </a:lstStyle>
          <a:p>
            <a:fld id="{E1A4567B-3BEF-4645-AE87-6CE27C75E537}" type="datetimeFigureOut">
              <a:rPr lang="da-DK" smtClean="0"/>
              <a:pPr/>
              <a:t>15-06-2016</a:t>
            </a:fld>
            <a:endParaRPr lang="da-DK"/>
          </a:p>
        </p:txBody>
      </p:sp>
      <p:sp>
        <p:nvSpPr>
          <p:cNvPr id="6" name="Pladsholder til sidefod 5"/>
          <p:cNvSpPr>
            <a:spLocks noGrp="1"/>
          </p:cNvSpPr>
          <p:nvPr>
            <p:ph type="ftr" sz="quarter" idx="11"/>
          </p:nvPr>
        </p:nvSpPr>
        <p:spPr>
          <a:xfrm>
            <a:off x="3124200" y="6356352"/>
            <a:ext cx="2895600" cy="365125"/>
          </a:xfrm>
          <a:prstGeom prst="rect">
            <a:avLst/>
          </a:prstGeom>
        </p:spPr>
        <p:txBody>
          <a:bodyPr/>
          <a:lstStyle>
            <a:lvl1pPr>
              <a:defRPr>
                <a:latin typeface="+mn-lt"/>
              </a:defRPr>
            </a:lvl1pPr>
          </a:lstStyle>
          <a:p>
            <a:endParaRPr lang="da-DK"/>
          </a:p>
        </p:txBody>
      </p:sp>
      <p:sp>
        <p:nvSpPr>
          <p:cNvPr id="7" name="Pladsholder til diasnummer 6"/>
          <p:cNvSpPr>
            <a:spLocks noGrp="1"/>
          </p:cNvSpPr>
          <p:nvPr>
            <p:ph type="sldNum" sz="quarter" idx="12"/>
          </p:nvPr>
        </p:nvSpPr>
        <p:spPr>
          <a:xfrm>
            <a:off x="6553200" y="6356352"/>
            <a:ext cx="2133600" cy="365125"/>
          </a:xfrm>
          <a:prstGeom prst="rect">
            <a:avLst/>
          </a:prstGeom>
        </p:spPr>
        <p:txBody>
          <a:bodyPr/>
          <a:lstStyle>
            <a:lvl1pPr>
              <a:defRPr>
                <a:latin typeface="+mn-lt"/>
              </a:defRPr>
            </a:lvl1pPr>
          </a:lstStyle>
          <a:p>
            <a:fld id="{CABC1510-E034-4B44-B467-79053A4325DA}" type="slidenum">
              <a:rPr lang="da-DK" smtClean="0"/>
              <a:pPr/>
              <a:t>‹#›</a:t>
            </a:fld>
            <a:endParaRPr lang="da-DK"/>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22" name="Billede 21" descr="Grenn top.jpg"/>
          <p:cNvPicPr>
            <a:picLocks noChangeAspect="1"/>
          </p:cNvPicPr>
          <p:nvPr userDrawn="1"/>
        </p:nvPicPr>
        <p:blipFill>
          <a:blip r:embed="rId2"/>
          <a:stretch>
            <a:fillRect/>
          </a:stretch>
        </p:blipFill>
        <p:spPr>
          <a:xfrm>
            <a:off x="-228600" y="204534"/>
            <a:ext cx="9525000" cy="1213104"/>
          </a:xfrm>
          <a:prstGeom prst="rect">
            <a:avLst/>
          </a:prstGeom>
        </p:spPr>
      </p:pic>
      <p:pic>
        <p:nvPicPr>
          <p:cNvPr id="10" name="Billede 4"/>
          <p:cNvPicPr>
            <a:picLocks noChangeAspect="1"/>
          </p:cNvPicPr>
          <p:nvPr userDrawn="1"/>
        </p:nvPicPr>
        <p:blipFill>
          <a:blip r:embed="rId3"/>
          <a:stretch>
            <a:fillRect/>
          </a:stretch>
        </p:blipFill>
        <p:spPr>
          <a:xfrm>
            <a:off x="1600200" y="6076950"/>
            <a:ext cx="7048500" cy="69926"/>
          </a:xfrm>
          <a:prstGeom prst="rect">
            <a:avLst/>
          </a:prstGeom>
        </p:spPr>
      </p:pic>
      <p:sp>
        <p:nvSpPr>
          <p:cNvPr id="11" name="Pladsholder til tekst 3"/>
          <p:cNvSpPr>
            <a:spLocks noGrp="1"/>
          </p:cNvSpPr>
          <p:nvPr>
            <p:ph type="body" sz="half" idx="2"/>
          </p:nvPr>
        </p:nvSpPr>
        <p:spPr>
          <a:xfrm>
            <a:off x="1258890" y="1916113"/>
            <a:ext cx="3998912" cy="2655888"/>
          </a:xfrm>
          <a:prstGeom prst="rect">
            <a:avLst/>
          </a:prstGeom>
        </p:spPr>
        <p:txBody>
          <a:bodyPr/>
          <a:lstStyle>
            <a:lvl1pPr>
              <a:defRPr sz="1600" b="0" i="0">
                <a:latin typeface="+mn-lt"/>
                <a:cs typeface="ConduitITC TT"/>
              </a:defRPr>
            </a:lvl1pPr>
          </a:lstStyle>
          <a:p>
            <a:endParaRPr lang="da-DK" dirty="0"/>
          </a:p>
        </p:txBody>
      </p:sp>
      <p:sp>
        <p:nvSpPr>
          <p:cNvPr id="12" name="Pladsholder til tekst 3"/>
          <p:cNvSpPr>
            <a:spLocks noGrp="1"/>
          </p:cNvSpPr>
          <p:nvPr>
            <p:ph type="body" sz="half" idx="10"/>
          </p:nvPr>
        </p:nvSpPr>
        <p:spPr>
          <a:xfrm>
            <a:off x="5435601" y="1916114"/>
            <a:ext cx="3251200" cy="2655889"/>
          </a:xfrm>
          <a:prstGeom prst="rect">
            <a:avLst/>
          </a:prstGeom>
        </p:spPr>
        <p:txBody>
          <a:bodyPr/>
          <a:lstStyle>
            <a:lvl1pPr>
              <a:defRPr sz="1600" b="0" i="0">
                <a:latin typeface="+mn-lt"/>
                <a:cs typeface="ConduitITC TT"/>
              </a:defRPr>
            </a:lvl1pPr>
          </a:lstStyle>
          <a:p>
            <a:endParaRPr lang="da-DK" dirty="0"/>
          </a:p>
        </p:txBody>
      </p:sp>
      <p:sp>
        <p:nvSpPr>
          <p:cNvPr id="13" name="Pladsholder til tekst 3"/>
          <p:cNvSpPr>
            <a:spLocks noGrp="1"/>
          </p:cNvSpPr>
          <p:nvPr>
            <p:ph type="body" sz="half" idx="11"/>
          </p:nvPr>
        </p:nvSpPr>
        <p:spPr>
          <a:xfrm>
            <a:off x="1258888" y="4800603"/>
            <a:ext cx="7389812" cy="685799"/>
          </a:xfrm>
          <a:prstGeom prst="rect">
            <a:avLst/>
          </a:prstGeom>
        </p:spPr>
        <p:txBody>
          <a:bodyPr/>
          <a:lstStyle>
            <a:lvl1pPr>
              <a:defRPr sz="1200" b="0" i="0">
                <a:latin typeface="+mn-lt"/>
                <a:cs typeface="ConduitITC TT"/>
              </a:defRPr>
            </a:lvl1pPr>
          </a:lstStyle>
          <a:p>
            <a:endParaRPr lang="da-DK" dirty="0"/>
          </a:p>
        </p:txBody>
      </p:sp>
      <p:sp>
        <p:nvSpPr>
          <p:cNvPr id="14" name="Pladsholder til tekst 3"/>
          <p:cNvSpPr>
            <a:spLocks noGrp="1"/>
          </p:cNvSpPr>
          <p:nvPr>
            <p:ph type="body" sz="half" idx="12"/>
          </p:nvPr>
        </p:nvSpPr>
        <p:spPr>
          <a:xfrm>
            <a:off x="1258888" y="5676901"/>
            <a:ext cx="7389812" cy="400050"/>
          </a:xfrm>
          <a:prstGeom prst="rect">
            <a:avLst/>
          </a:prstGeom>
        </p:spPr>
        <p:txBody>
          <a:bodyPr/>
          <a:lstStyle>
            <a:lvl1pPr>
              <a:defRPr sz="1000" b="0" i="0">
                <a:latin typeface="+mn-lt"/>
                <a:cs typeface="ConduitITC TT"/>
              </a:defRPr>
            </a:lvl1pPr>
          </a:lstStyle>
          <a:p>
            <a:endParaRPr lang="da-DK" dirty="0"/>
          </a:p>
        </p:txBody>
      </p:sp>
      <p:sp>
        <p:nvSpPr>
          <p:cNvPr id="15"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1450" indent="-171450" algn="ctr">
              <a:buSzPct val="100000"/>
              <a:buFontTx/>
              <a:buBlip>
                <a:blip r:embed="rId2"/>
              </a:buBlip>
            </a:pPr>
            <a:endParaRPr lang="en-US" sz="1100" dirty="0" smtClean="0">
              <a:solidFill>
                <a:prstClr val="black">
                  <a:lumMod val="65000"/>
                  <a:lumOff val="35000"/>
                </a:prstClr>
              </a:solidFill>
              <a:latin typeface="Arial"/>
              <a:cs typeface="Arial"/>
            </a:endParaRPr>
          </a:p>
        </p:txBody>
      </p:sp>
      <p:sp>
        <p:nvSpPr>
          <p:cNvPr id="8" name="Title 1"/>
          <p:cNvSpPr>
            <a:spLocks noGrp="1"/>
          </p:cNvSpPr>
          <p:nvPr>
            <p:ph type="ctrTitle"/>
          </p:nvPr>
        </p:nvSpPr>
        <p:spPr>
          <a:xfrm>
            <a:off x="1981200" y="3048001"/>
            <a:ext cx="5791200" cy="1924050"/>
          </a:xfrm>
          <a:prstGeom prst="rect">
            <a:avLst/>
          </a:prstGeom>
        </p:spPr>
        <p:txBody>
          <a:bodyPr>
            <a:normAutofit/>
          </a:bodyPr>
          <a:lstStyle>
            <a:lvl1pPr algn="l">
              <a:defRPr sz="4400" b="1">
                <a:solidFill>
                  <a:schemeClr val="tx1">
                    <a:lumMod val="50000"/>
                    <a:lumOff val="50000"/>
                  </a:schemeClr>
                </a:solidFill>
                <a:latin typeface="Arial"/>
                <a:cs typeface="Arial"/>
              </a:defRPr>
            </a:lvl1pPr>
          </a:lstStyle>
          <a:p>
            <a:r>
              <a:rPr lang="en-US" dirty="0" smtClean="0"/>
              <a:t>Click to edit Master title style</a:t>
            </a:r>
            <a:endParaRPr lang="en-US" dirty="0"/>
          </a:p>
        </p:txBody>
      </p:sp>
      <p:sp>
        <p:nvSpPr>
          <p:cNvPr id="9" name="Subtitle 2"/>
          <p:cNvSpPr>
            <a:spLocks noGrp="1"/>
          </p:cNvSpPr>
          <p:nvPr>
            <p:ph type="subTitle" idx="1"/>
          </p:nvPr>
        </p:nvSpPr>
        <p:spPr>
          <a:xfrm>
            <a:off x="1981200" y="5257800"/>
            <a:ext cx="5791200" cy="1066800"/>
          </a:xfrm>
          <a:prstGeom prst="rect">
            <a:avLst/>
          </a:prstGeom>
        </p:spPr>
        <p:txBody>
          <a:bodyPr>
            <a:normAutofit/>
          </a:bodyPr>
          <a:lstStyle>
            <a:lvl1pPr marL="0" indent="0" algn="l">
              <a:buNone/>
              <a:defRPr sz="1800">
                <a:solidFill>
                  <a:schemeClr val="tx1">
                    <a:lumMod val="50000"/>
                    <a:lumOff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 name="Picture 1" descr="cif-logo-full.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440" y="838200"/>
            <a:ext cx="3794760" cy="2005584"/>
          </a:xfrm>
          <a:prstGeom prst="rect">
            <a:avLst/>
          </a:prstGeom>
        </p:spPr>
      </p:pic>
    </p:spTree>
    <p:extLst>
      <p:ext uri="{BB962C8B-B14F-4D97-AF65-F5344CB8AC3E}">
        <p14:creationId xmlns:p14="http://schemas.microsoft.com/office/powerpoint/2010/main" val="26857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ubtitles &amp; 2 Column Bullets - Logo">
    <p:spTree>
      <p:nvGrpSpPr>
        <p:cNvPr id="1" name=""/>
        <p:cNvGrpSpPr/>
        <p:nvPr/>
      </p:nvGrpSpPr>
      <p:grpSpPr>
        <a:xfrm>
          <a:off x="0" y="0"/>
          <a:ext cx="0" cy="0"/>
          <a:chOff x="0" y="0"/>
          <a:chExt cx="0" cy="0"/>
        </a:xfrm>
      </p:grpSpPr>
      <p:grpSp>
        <p:nvGrpSpPr>
          <p:cNvPr id="10" name="Group 9"/>
          <p:cNvGrpSpPr/>
          <p:nvPr userDrawn="1"/>
        </p:nvGrpSpPr>
        <p:grpSpPr>
          <a:xfrm>
            <a:off x="0" y="-1114"/>
            <a:ext cx="9144000" cy="6859114"/>
            <a:chOff x="0" y="1219200"/>
            <a:chExt cx="9144000" cy="6859114"/>
          </a:xfrm>
        </p:grpSpPr>
        <p:sp>
          <p:nvSpPr>
            <p:cNvPr id="11" name="Rectangle 10"/>
            <p:cNvSpPr/>
            <p:nvPr userDrawn="1"/>
          </p:nvSpPr>
          <p:spPr>
            <a:xfrm>
              <a:off x="0" y="1220314"/>
              <a:ext cx="9144000" cy="685800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28588" indent="-128588" algn="ctr">
                <a:buSzPct val="100000"/>
                <a:buFontTx/>
                <a:buBlip>
                  <a:blip r:embed="rId2"/>
                </a:buBlip>
              </a:pPr>
              <a:endParaRPr lang="en-US" sz="825" dirty="0">
                <a:solidFill>
                  <a:prstClr val="black">
                    <a:lumMod val="65000"/>
                    <a:lumOff val="35000"/>
                  </a:prstClr>
                </a:solidFill>
                <a:latin typeface="Arial"/>
                <a:cs typeface="Aria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19200"/>
              <a:ext cx="1066800" cy="1066800"/>
            </a:xfrm>
            <a:prstGeom prst="rect">
              <a:avLst/>
            </a:prstGeom>
          </p:spPr>
        </p:pic>
        <p:grpSp>
          <p:nvGrpSpPr>
            <p:cNvPr id="13" name="Group 12"/>
            <p:cNvGrpSpPr/>
            <p:nvPr userDrawn="1"/>
          </p:nvGrpSpPr>
          <p:grpSpPr>
            <a:xfrm>
              <a:off x="1219200" y="1220314"/>
              <a:ext cx="7924800" cy="1174324"/>
              <a:chOff x="1219200" y="0"/>
              <a:chExt cx="7924800" cy="1174324"/>
            </a:xfrm>
            <a:solidFill>
              <a:srgbClr val="2352A6"/>
            </a:solidFill>
          </p:grpSpPr>
          <p:sp>
            <p:nvSpPr>
              <p:cNvPr id="15" name="Rectangle 14"/>
              <p:cNvSpPr/>
              <p:nvPr userDrawn="1"/>
            </p:nvSpPr>
            <p:spPr>
              <a:xfrm>
                <a:off x="1219200" y="0"/>
                <a:ext cx="7924800" cy="1066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28588" indent="-128588" algn="ctr">
                  <a:buSzPct val="100000"/>
                  <a:buFontTx/>
                  <a:buBlip>
                    <a:blip r:embed="rId2"/>
                  </a:buBlip>
                </a:pPr>
                <a:endParaRPr lang="en-US" sz="825" dirty="0">
                  <a:solidFill>
                    <a:srgbClr val="4AA4AF"/>
                  </a:solidFill>
                  <a:latin typeface="Arial"/>
                  <a:cs typeface="Arial"/>
                </a:endParaRPr>
              </a:p>
            </p:txBody>
          </p:sp>
          <p:sp>
            <p:nvSpPr>
              <p:cNvPr id="17" name="Rectangle 16"/>
              <p:cNvSpPr/>
              <p:nvPr userDrawn="1"/>
            </p:nvSpPr>
            <p:spPr>
              <a:xfrm rot="18900000">
                <a:off x="1353071" y="895870"/>
                <a:ext cx="278454" cy="27845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28588" indent="-128588" algn="ctr">
                  <a:buSzPct val="100000"/>
                  <a:buFontTx/>
                  <a:buBlip>
                    <a:blip r:embed="rId2"/>
                  </a:buBlip>
                </a:pPr>
                <a:endParaRPr lang="en-US" sz="825" dirty="0">
                  <a:solidFill>
                    <a:srgbClr val="4AA4AF"/>
                  </a:solidFill>
                  <a:latin typeface="Arial"/>
                  <a:cs typeface="Arial"/>
                </a:endParaRPr>
              </a:p>
            </p:txBody>
          </p:sp>
        </p:grpSp>
        <p:pic>
          <p:nvPicPr>
            <p:cNvPr id="14" name="Picture 13" descr="cif-logo-full.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72400" y="7087714"/>
              <a:ext cx="1236848" cy="653692"/>
            </a:xfrm>
            <a:prstGeom prst="rect">
              <a:avLst/>
            </a:prstGeom>
          </p:spPr>
        </p:pic>
      </p:grpSp>
      <p:sp>
        <p:nvSpPr>
          <p:cNvPr id="3" name="Text Placeholder 2"/>
          <p:cNvSpPr>
            <a:spLocks noGrp="1"/>
          </p:cNvSpPr>
          <p:nvPr>
            <p:ph type="body" idx="1"/>
          </p:nvPr>
        </p:nvSpPr>
        <p:spPr>
          <a:xfrm>
            <a:off x="457200" y="1535113"/>
            <a:ext cx="3977640" cy="639762"/>
          </a:xfrm>
          <a:prstGeom prst="rect">
            <a:avLst/>
          </a:prstGeom>
        </p:spPr>
        <p:txBody>
          <a:bodyPr lIns="0" tIns="0" bIns="0" anchor="b"/>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19" name="Content Placeholder 2"/>
          <p:cNvSpPr>
            <a:spLocks noGrp="1"/>
          </p:cNvSpPr>
          <p:nvPr>
            <p:ph idx="10"/>
          </p:nvPr>
        </p:nvSpPr>
        <p:spPr>
          <a:xfrm>
            <a:off x="457202" y="2285999"/>
            <a:ext cx="3977640" cy="3454401"/>
          </a:xfrm>
          <a:prstGeom prst="rect">
            <a:avLst/>
          </a:prstGeom>
        </p:spPr>
        <p:txBody>
          <a:bodyPr lIns="0" tIns="0" rIns="0" bIns="0"/>
          <a:lstStyle>
            <a:lvl1pPr marL="257175" indent="-257175">
              <a:lnSpc>
                <a:spcPts val="1650"/>
              </a:lnSpc>
              <a:spcBef>
                <a:spcPts val="810"/>
              </a:spcBef>
              <a:buSzPct val="100000"/>
              <a:buFont typeface="Arial"/>
              <a:buChar char="•"/>
              <a:defRPr sz="1500">
                <a:latin typeface="Arial"/>
                <a:cs typeface="Arial"/>
              </a:defRPr>
            </a:lvl1pPr>
            <a:lvl2pPr marL="394335" indent="-257175">
              <a:lnSpc>
                <a:spcPts val="1650"/>
              </a:lnSpc>
              <a:spcBef>
                <a:spcPts val="810"/>
              </a:spcBef>
              <a:buSzPct val="100000"/>
              <a:buFont typeface="Arial"/>
              <a:buChar char="•"/>
              <a:defRPr sz="1500">
                <a:latin typeface="Arial"/>
                <a:cs typeface="Arial"/>
              </a:defRPr>
            </a:lvl2pPr>
            <a:lvl3pPr marL="531495" indent="-257175">
              <a:lnSpc>
                <a:spcPts val="1650"/>
              </a:lnSpc>
              <a:spcBef>
                <a:spcPts val="810"/>
              </a:spcBef>
              <a:buSzPct val="100000"/>
              <a:buFont typeface="Arial"/>
              <a:buChar char="•"/>
              <a:defRPr sz="1500">
                <a:latin typeface="Arial"/>
                <a:cs typeface="Arial"/>
              </a:defRPr>
            </a:lvl3pPr>
            <a:lvl4pPr marL="668655" indent="-257175">
              <a:lnSpc>
                <a:spcPts val="1650"/>
              </a:lnSpc>
              <a:spcBef>
                <a:spcPts val="810"/>
              </a:spcBef>
              <a:buSzPct val="100000"/>
              <a:buFont typeface="Arial"/>
              <a:buChar char="•"/>
              <a:defRPr sz="1500" baseline="0">
                <a:latin typeface="Arial"/>
                <a:cs typeface="Arial"/>
              </a:defRPr>
            </a:lvl4pPr>
            <a:lvl5pPr marL="805815" indent="-257175">
              <a:lnSpc>
                <a:spcPts val="1650"/>
              </a:lnSpc>
              <a:spcBef>
                <a:spcPts val="810"/>
              </a:spcBef>
              <a:buSzPct val="100000"/>
              <a:buFont typeface="Arial"/>
              <a:buChar char="•"/>
              <a:defRPr sz="15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Text Placeholder 2"/>
          <p:cNvSpPr>
            <a:spLocks noGrp="1"/>
          </p:cNvSpPr>
          <p:nvPr>
            <p:ph type="body" idx="11"/>
          </p:nvPr>
        </p:nvSpPr>
        <p:spPr>
          <a:xfrm>
            <a:off x="4772660" y="1535113"/>
            <a:ext cx="3977640" cy="639762"/>
          </a:xfrm>
          <a:prstGeom prst="rect">
            <a:avLst/>
          </a:prstGeom>
        </p:spPr>
        <p:txBody>
          <a:bodyPr lIns="0" tIns="0" bIns="0" anchor="b"/>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23" name="Content Placeholder 2"/>
          <p:cNvSpPr>
            <a:spLocks noGrp="1"/>
          </p:cNvSpPr>
          <p:nvPr>
            <p:ph idx="12"/>
          </p:nvPr>
        </p:nvSpPr>
        <p:spPr>
          <a:xfrm>
            <a:off x="4772662" y="2285999"/>
            <a:ext cx="3977640" cy="3454401"/>
          </a:xfrm>
          <a:prstGeom prst="rect">
            <a:avLst/>
          </a:prstGeom>
        </p:spPr>
        <p:txBody>
          <a:bodyPr lIns="0" tIns="0" rIns="0" bIns="0"/>
          <a:lstStyle>
            <a:lvl1pPr marL="257175" indent="-257175">
              <a:lnSpc>
                <a:spcPts val="1650"/>
              </a:lnSpc>
              <a:spcBef>
                <a:spcPts val="810"/>
              </a:spcBef>
              <a:buSzPct val="100000"/>
              <a:buFont typeface="Arial"/>
              <a:buChar char="•"/>
              <a:defRPr sz="1500">
                <a:latin typeface="Arial"/>
                <a:cs typeface="Arial"/>
              </a:defRPr>
            </a:lvl1pPr>
            <a:lvl2pPr marL="394335" indent="-257175">
              <a:lnSpc>
                <a:spcPts val="1650"/>
              </a:lnSpc>
              <a:spcBef>
                <a:spcPts val="810"/>
              </a:spcBef>
              <a:buSzPct val="100000"/>
              <a:buFont typeface="Arial"/>
              <a:buChar char="•"/>
              <a:defRPr sz="1500">
                <a:latin typeface="Arial"/>
                <a:cs typeface="Arial"/>
              </a:defRPr>
            </a:lvl2pPr>
            <a:lvl3pPr marL="531495" indent="-257175">
              <a:lnSpc>
                <a:spcPts val="1650"/>
              </a:lnSpc>
              <a:spcBef>
                <a:spcPts val="810"/>
              </a:spcBef>
              <a:buSzPct val="100000"/>
              <a:buFont typeface="Arial"/>
              <a:buChar char="•"/>
              <a:defRPr sz="1500">
                <a:latin typeface="Arial"/>
                <a:cs typeface="Arial"/>
              </a:defRPr>
            </a:lvl3pPr>
            <a:lvl4pPr marL="668655" indent="-257175">
              <a:lnSpc>
                <a:spcPts val="1650"/>
              </a:lnSpc>
              <a:spcBef>
                <a:spcPts val="810"/>
              </a:spcBef>
              <a:buSzPct val="100000"/>
              <a:buFont typeface="Arial"/>
              <a:buChar char="•"/>
              <a:defRPr sz="1500" baseline="0">
                <a:latin typeface="Arial"/>
                <a:cs typeface="Arial"/>
              </a:defRPr>
            </a:lvl4pPr>
            <a:lvl5pPr marL="805815" indent="-257175">
              <a:lnSpc>
                <a:spcPts val="1650"/>
              </a:lnSpc>
              <a:spcBef>
                <a:spcPts val="810"/>
              </a:spcBef>
              <a:buSzPct val="100000"/>
              <a:buFont typeface="Arial"/>
              <a:buChar char="•"/>
              <a:defRPr sz="15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itle 1"/>
          <p:cNvSpPr>
            <a:spLocks noGrp="1"/>
          </p:cNvSpPr>
          <p:nvPr>
            <p:ph type="ctrTitle" hasCustomPrompt="1"/>
          </p:nvPr>
        </p:nvSpPr>
        <p:spPr>
          <a:xfrm>
            <a:off x="1607458" y="-95250"/>
            <a:ext cx="7142846" cy="1111250"/>
          </a:xfrm>
          <a:prstGeom prst="rect">
            <a:avLst/>
          </a:prstGeom>
        </p:spPr>
        <p:txBody>
          <a:bodyPr lIns="0" tIns="0" rIns="0" bIns="0" anchor="b" anchorCtr="0"/>
          <a:lstStyle>
            <a:lvl1pPr algn="l">
              <a:lnSpc>
                <a:spcPts val="1755"/>
              </a:lnSpc>
              <a:defRPr sz="1650" b="1" baseline="0">
                <a:solidFill>
                  <a:schemeClr val="bg1"/>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923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pic>
        <p:nvPicPr>
          <p:cNvPr id="7" name="Billede 6" descr="Grenn top.jpg"/>
          <p:cNvPicPr>
            <a:picLocks noChangeAspect="1"/>
          </p:cNvPicPr>
          <p:nvPr userDrawn="1"/>
        </p:nvPicPr>
        <p:blipFill>
          <a:blip r:embed="rId2"/>
          <a:stretch>
            <a:fillRect/>
          </a:stretch>
        </p:blipFill>
        <p:spPr>
          <a:xfrm>
            <a:off x="-228600" y="204534"/>
            <a:ext cx="9525000" cy="1213104"/>
          </a:xfrm>
          <a:prstGeom prst="rect">
            <a:avLst/>
          </a:prstGeom>
        </p:spPr>
      </p:pic>
      <p:pic>
        <p:nvPicPr>
          <p:cNvPr id="9" name="Billede 8"/>
          <p:cNvPicPr>
            <a:picLocks noChangeAspect="1"/>
          </p:cNvPicPr>
          <p:nvPr userDrawn="1"/>
        </p:nvPicPr>
        <p:blipFill>
          <a:blip r:embed="rId3"/>
          <a:stretch>
            <a:fillRect/>
          </a:stretch>
        </p:blipFill>
        <p:spPr>
          <a:xfrm>
            <a:off x="1600200" y="6076950"/>
            <a:ext cx="7048500" cy="69926"/>
          </a:xfrm>
          <a:prstGeom prst="rect">
            <a:avLst/>
          </a:prstGeom>
        </p:spPr>
      </p:pic>
      <p:sp>
        <p:nvSpPr>
          <p:cNvPr id="10" name="Pladsholder til tekst 3"/>
          <p:cNvSpPr>
            <a:spLocks noGrp="1"/>
          </p:cNvSpPr>
          <p:nvPr>
            <p:ph type="body" sz="half" idx="10"/>
          </p:nvPr>
        </p:nvSpPr>
        <p:spPr>
          <a:xfrm>
            <a:off x="1258888" y="1916834"/>
            <a:ext cx="3998912" cy="2655169"/>
          </a:xfrm>
          <a:prstGeom prst="rect">
            <a:avLst/>
          </a:prstGeom>
        </p:spPr>
        <p:txBody>
          <a:bodyPr/>
          <a:lstStyle>
            <a:lvl1pPr marL="228600" indent="-228600">
              <a:buFont typeface="Arial" panose="020B0604020202020204" pitchFamily="34" charset="0"/>
              <a:buChar char="•"/>
              <a:defRPr sz="1600" b="0" i="0" baseline="0">
                <a:latin typeface="+mn-lt"/>
                <a:cs typeface="ConduitITC TT"/>
              </a:defRPr>
            </a:lvl1pPr>
          </a:lstStyle>
          <a:p>
            <a:endParaRPr lang="da-DK" dirty="0"/>
          </a:p>
        </p:txBody>
      </p:sp>
      <p:sp>
        <p:nvSpPr>
          <p:cNvPr id="11" name="Pladsholder til tekst 3"/>
          <p:cNvSpPr>
            <a:spLocks noGrp="1"/>
          </p:cNvSpPr>
          <p:nvPr>
            <p:ph type="body" sz="half" idx="11"/>
          </p:nvPr>
        </p:nvSpPr>
        <p:spPr>
          <a:xfrm>
            <a:off x="5435601" y="1916832"/>
            <a:ext cx="3251200" cy="2655170"/>
          </a:xfrm>
          <a:prstGeom prst="rect">
            <a:avLst/>
          </a:prstGeom>
        </p:spPr>
        <p:txBody>
          <a:bodyPr/>
          <a:lstStyle>
            <a:lvl1pPr marL="228600" indent="-228600">
              <a:defRPr sz="1600" b="0" i="0">
                <a:latin typeface="+mn-lt"/>
                <a:cs typeface="ConduitITC TT"/>
              </a:defRPr>
            </a:lvl1pPr>
          </a:lstStyle>
          <a:p>
            <a:endParaRPr lang="da-DK" dirty="0"/>
          </a:p>
        </p:txBody>
      </p:sp>
      <p:sp>
        <p:nvSpPr>
          <p:cNvPr id="13" name="Pladsholder til tekst 3"/>
          <p:cNvSpPr>
            <a:spLocks noGrp="1"/>
          </p:cNvSpPr>
          <p:nvPr>
            <p:ph type="body" sz="half" idx="12"/>
          </p:nvPr>
        </p:nvSpPr>
        <p:spPr>
          <a:xfrm>
            <a:off x="1258888" y="4800603"/>
            <a:ext cx="7389812" cy="685799"/>
          </a:xfrm>
          <a:prstGeom prst="rect">
            <a:avLst/>
          </a:prstGeom>
        </p:spPr>
        <p:txBody>
          <a:bodyPr/>
          <a:lstStyle>
            <a:lvl1pPr marL="228600" indent="-228600">
              <a:buFont typeface="Arial" panose="020B0604020202020204" pitchFamily="34" charset="0"/>
              <a:buChar char="•"/>
              <a:defRPr sz="1200" b="0" i="0" baseline="0">
                <a:latin typeface="+mn-lt"/>
                <a:cs typeface="ConduitITC TT"/>
              </a:defRPr>
            </a:lvl1pPr>
          </a:lstStyle>
          <a:p>
            <a:endParaRPr lang="da-DK" dirty="0"/>
          </a:p>
        </p:txBody>
      </p:sp>
      <p:sp>
        <p:nvSpPr>
          <p:cNvPr id="15" name="Pladsholder til tekst 3"/>
          <p:cNvSpPr>
            <a:spLocks noGrp="1"/>
          </p:cNvSpPr>
          <p:nvPr>
            <p:ph type="body" sz="half" idx="13"/>
          </p:nvPr>
        </p:nvSpPr>
        <p:spPr>
          <a:xfrm>
            <a:off x="1258888" y="5676901"/>
            <a:ext cx="7389812" cy="400050"/>
          </a:xfrm>
          <a:prstGeom prst="rect">
            <a:avLst/>
          </a:prstGeom>
        </p:spPr>
        <p:txBody>
          <a:bodyPr/>
          <a:lstStyle>
            <a:lvl1pPr marL="228600" indent="-228600">
              <a:defRPr sz="1000" b="0" i="0">
                <a:latin typeface="+mn-lt"/>
                <a:cs typeface="ConduitITC TT"/>
              </a:defRPr>
            </a:lvl1pPr>
          </a:lstStyle>
          <a:p>
            <a:endParaRPr lang="da-DK" dirty="0"/>
          </a:p>
        </p:txBody>
      </p:sp>
      <p:pic>
        <p:nvPicPr>
          <p:cNvPr id="16" name="Billede 15" descr="Toplogo.jpg"/>
          <p:cNvPicPr>
            <a:picLocks noChangeAspect="1"/>
          </p:cNvPicPr>
          <p:nvPr userDrawn="1"/>
        </p:nvPicPr>
        <p:blipFill>
          <a:blip r:embed="rId4"/>
          <a:stretch>
            <a:fillRect/>
          </a:stretch>
        </p:blipFill>
        <p:spPr>
          <a:xfrm>
            <a:off x="8077200" y="359664"/>
            <a:ext cx="710184" cy="1392936"/>
          </a:xfrm>
          <a:prstGeom prst="rect">
            <a:avLst/>
          </a:prstGeom>
        </p:spPr>
      </p:pic>
      <p:sp>
        <p:nvSpPr>
          <p:cNvPr id="18"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a-DK" smtClean="0"/>
              <a:t>Klik for at redigere i masteren</a:t>
            </a:r>
            <a:endParaRPr lang="da-DK"/>
          </a:p>
        </p:txBody>
      </p:sp>
      <p:pic>
        <p:nvPicPr>
          <p:cNvPr id="3" name="Billede 2"/>
          <p:cNvPicPr>
            <a:picLocks noChangeAspect="1"/>
          </p:cNvPicPr>
          <p:nvPr userDrawn="1"/>
        </p:nvPicPr>
        <p:blipFill>
          <a:blip r:embed="rId2"/>
          <a:stretch>
            <a:fillRect/>
          </a:stretch>
        </p:blipFill>
        <p:spPr>
          <a:xfrm>
            <a:off x="-190500" y="6070600"/>
            <a:ext cx="9525000" cy="63500"/>
          </a:xfrm>
          <a:prstGeom prst="rect">
            <a:avLst/>
          </a:prstGeom>
        </p:spPr>
      </p:pic>
      <p:pic>
        <p:nvPicPr>
          <p:cNvPr id="4" name="Billede 3" descr="Grenn top.jpg"/>
          <p:cNvPicPr>
            <a:picLocks noChangeAspect="1"/>
          </p:cNvPicPr>
          <p:nvPr userDrawn="1"/>
        </p:nvPicPr>
        <p:blipFill>
          <a:blip r:embed="rId3"/>
          <a:stretch>
            <a:fillRect/>
          </a:stretch>
        </p:blipFill>
        <p:spPr>
          <a:xfrm>
            <a:off x="-228600" y="204534"/>
            <a:ext cx="9525000" cy="1213104"/>
          </a:xfrm>
          <a:prstGeom prst="rect">
            <a:avLst/>
          </a:prstGeom>
        </p:spPr>
      </p:pic>
      <p:pic>
        <p:nvPicPr>
          <p:cNvPr id="6" name="Billede 5" descr="Toplogo.jpg"/>
          <p:cNvPicPr>
            <a:picLocks noChangeAspect="1"/>
          </p:cNvPicPr>
          <p:nvPr userDrawn="1"/>
        </p:nvPicPr>
        <p:blipFill>
          <a:blip r:embed="rId4"/>
          <a:stretch>
            <a:fillRect/>
          </a:stretch>
        </p:blipFill>
        <p:spPr>
          <a:xfrm>
            <a:off x="8077200" y="359664"/>
            <a:ext cx="710184" cy="1392936"/>
          </a:xfrm>
          <a:prstGeom prst="rect">
            <a:avLst/>
          </a:prstGeom>
        </p:spPr>
      </p:pic>
      <p:sp>
        <p:nvSpPr>
          <p:cNvPr id="7" name="Content Placeholder 3"/>
          <p:cNvSpPr>
            <a:spLocks noGrp="1"/>
          </p:cNvSpPr>
          <p:nvPr>
            <p:ph sz="half" idx="2"/>
          </p:nvPr>
        </p:nvSpPr>
        <p:spPr>
          <a:xfrm>
            <a:off x="1258888" y="1916113"/>
            <a:ext cx="7885112" cy="4154486"/>
          </a:xfrm>
          <a:prstGeom prst="rect">
            <a:avLst/>
          </a:prstGeom>
        </p:spPr>
        <p:txBody>
          <a:bodyPr/>
          <a:lstStyle>
            <a:lvl1pPr>
              <a:buNone/>
              <a:defRPr/>
            </a:lvl1pPr>
          </a:lstStyle>
          <a:p>
            <a:pPr lvl="0"/>
            <a:endParaRPr lang="en-US" dirty="0"/>
          </a:p>
        </p:txBody>
      </p:sp>
      <p:sp>
        <p:nvSpPr>
          <p:cNvPr id="8" name="Pladsholder til titel 1"/>
          <p:cNvSpPr txBox="1">
            <a:spLocks/>
          </p:cNvSpPr>
          <p:nvPr userDrawn="1"/>
        </p:nvSpPr>
        <p:spPr>
          <a:xfrm>
            <a:off x="1524000" y="609600"/>
            <a:ext cx="7162800" cy="8080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300" b="0" i="0" kern="1200" spc="0">
                <a:solidFill>
                  <a:schemeClr val="bg1"/>
                </a:solidFill>
                <a:latin typeface="+mn-lt"/>
                <a:ea typeface="+mj-ea"/>
                <a:cs typeface="Myriad Pro Semibold Cond"/>
              </a:defRPr>
            </a:lvl1pPr>
          </a:lstStyle>
          <a:p>
            <a:r>
              <a:rPr lang="da-DK" sz="2300" dirty="0" smtClean="0"/>
              <a:t>TITLE SLIDE</a:t>
            </a:r>
            <a:endParaRPr lang="da-DK" sz="23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tretch>
            <a:fillRect/>
          </a:stretch>
        </p:blipFill>
        <p:spPr>
          <a:xfrm>
            <a:off x="1600200" y="6076950"/>
            <a:ext cx="7048500" cy="69926"/>
          </a:xfrm>
          <a:prstGeom prst="rect">
            <a:avLst/>
          </a:prstGeom>
        </p:spPr>
      </p:pic>
      <p:sp>
        <p:nvSpPr>
          <p:cNvPr id="14" name="Pladsholder til tekst 3"/>
          <p:cNvSpPr>
            <a:spLocks noGrp="1"/>
          </p:cNvSpPr>
          <p:nvPr>
            <p:ph type="body" sz="half" idx="10"/>
          </p:nvPr>
        </p:nvSpPr>
        <p:spPr>
          <a:xfrm>
            <a:off x="1258890" y="1916113"/>
            <a:ext cx="3960812" cy="2655888"/>
          </a:xfrm>
          <a:prstGeom prst="rect">
            <a:avLst/>
          </a:prstGeom>
        </p:spPr>
        <p:txBody>
          <a:bodyPr/>
          <a:lstStyle>
            <a:lvl1pPr marL="228600" indent="-228600">
              <a:defRPr sz="1600" b="0" i="0">
                <a:latin typeface="+mn-lt"/>
                <a:cs typeface="ConduitITC TT"/>
              </a:defRPr>
            </a:lvl1pPr>
          </a:lstStyle>
          <a:p>
            <a:endParaRPr lang="da-DK" dirty="0"/>
          </a:p>
        </p:txBody>
      </p:sp>
      <p:sp>
        <p:nvSpPr>
          <p:cNvPr id="15" name="Pladsholder til tekst 3"/>
          <p:cNvSpPr>
            <a:spLocks noGrp="1"/>
          </p:cNvSpPr>
          <p:nvPr>
            <p:ph type="body" sz="half" idx="11"/>
          </p:nvPr>
        </p:nvSpPr>
        <p:spPr>
          <a:xfrm>
            <a:off x="5435601" y="1916114"/>
            <a:ext cx="3251200" cy="2655889"/>
          </a:xfrm>
          <a:prstGeom prst="rect">
            <a:avLst/>
          </a:prstGeom>
        </p:spPr>
        <p:txBody>
          <a:bodyPr/>
          <a:lstStyle>
            <a:lvl1pPr marL="228600" indent="-228600">
              <a:defRPr sz="1600" b="0" i="0">
                <a:latin typeface="+mn-lt"/>
                <a:cs typeface="ConduitITC TT"/>
              </a:defRPr>
            </a:lvl1pPr>
          </a:lstStyle>
          <a:p>
            <a:endParaRPr lang="da-DK" dirty="0"/>
          </a:p>
        </p:txBody>
      </p:sp>
      <p:sp>
        <p:nvSpPr>
          <p:cNvPr id="17" name="Pladsholder til tekst 3"/>
          <p:cNvSpPr>
            <a:spLocks noGrp="1"/>
          </p:cNvSpPr>
          <p:nvPr>
            <p:ph type="body" sz="half" idx="12"/>
          </p:nvPr>
        </p:nvSpPr>
        <p:spPr>
          <a:xfrm>
            <a:off x="1258888" y="4800603"/>
            <a:ext cx="7351712" cy="685799"/>
          </a:xfrm>
          <a:prstGeom prst="rect">
            <a:avLst/>
          </a:prstGeom>
        </p:spPr>
        <p:txBody>
          <a:bodyPr/>
          <a:lstStyle>
            <a:lvl1pPr marL="228600" indent="-228600">
              <a:defRPr sz="1200" b="0" i="0">
                <a:latin typeface="+mn-lt"/>
                <a:cs typeface="ConduitITC TT"/>
              </a:defRPr>
            </a:lvl1pPr>
          </a:lstStyle>
          <a:p>
            <a:endParaRPr lang="da-DK" dirty="0"/>
          </a:p>
        </p:txBody>
      </p:sp>
      <p:sp>
        <p:nvSpPr>
          <p:cNvPr id="18" name="Pladsholder til tekst 3"/>
          <p:cNvSpPr>
            <a:spLocks noGrp="1"/>
          </p:cNvSpPr>
          <p:nvPr>
            <p:ph type="body" sz="half" idx="13"/>
          </p:nvPr>
        </p:nvSpPr>
        <p:spPr>
          <a:xfrm>
            <a:off x="1258888" y="5676901"/>
            <a:ext cx="7389812" cy="400050"/>
          </a:xfrm>
          <a:prstGeom prst="rect">
            <a:avLst/>
          </a:prstGeom>
        </p:spPr>
        <p:txBody>
          <a:bodyPr/>
          <a:lstStyle>
            <a:lvl1pPr marL="228600" indent="-228600">
              <a:defRPr sz="1000" b="0" i="0">
                <a:latin typeface="+mn-lt"/>
                <a:cs typeface="ConduitITC TT"/>
              </a:defRPr>
            </a:lvl1pPr>
          </a:lstStyle>
          <a:p>
            <a:endParaRPr lang="da-DK" dirty="0"/>
          </a:p>
        </p:txBody>
      </p:sp>
      <p:pic>
        <p:nvPicPr>
          <p:cNvPr id="20" name="Billede 19" descr="blåtop.jpg"/>
          <p:cNvPicPr>
            <a:picLocks noChangeAspect="1"/>
          </p:cNvPicPr>
          <p:nvPr userDrawn="1"/>
        </p:nvPicPr>
        <p:blipFill>
          <a:blip r:embed="rId3"/>
          <a:stretch>
            <a:fillRect/>
          </a:stretch>
        </p:blipFill>
        <p:spPr>
          <a:xfrm>
            <a:off x="-76200" y="204534"/>
            <a:ext cx="9372600" cy="1213104"/>
          </a:xfrm>
          <a:prstGeom prst="rect">
            <a:avLst/>
          </a:prstGeom>
        </p:spPr>
      </p:pic>
      <p:sp>
        <p:nvSpPr>
          <p:cNvPr id="12"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pic>
        <p:nvPicPr>
          <p:cNvPr id="21" name="Billede 20" descr="Toplogo.jpg"/>
          <p:cNvPicPr>
            <a:picLocks noChangeAspect="1"/>
          </p:cNvPicPr>
          <p:nvPr userDrawn="1"/>
        </p:nvPicPr>
        <p:blipFill>
          <a:blip r:embed="rId4"/>
          <a:stretch>
            <a:fillRect/>
          </a:stretch>
        </p:blipFill>
        <p:spPr>
          <a:xfrm>
            <a:off x="8077200" y="359664"/>
            <a:ext cx="710184" cy="139293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pic>
        <p:nvPicPr>
          <p:cNvPr id="8" name="Billede 7" descr="blåtop.jpg"/>
          <p:cNvPicPr>
            <a:picLocks noChangeAspect="1"/>
          </p:cNvPicPr>
          <p:nvPr userDrawn="1"/>
        </p:nvPicPr>
        <p:blipFill>
          <a:blip r:embed="rId2"/>
          <a:stretch>
            <a:fillRect/>
          </a:stretch>
        </p:blipFill>
        <p:spPr>
          <a:xfrm>
            <a:off x="-76200" y="204534"/>
            <a:ext cx="9372600" cy="1213104"/>
          </a:xfrm>
          <a:prstGeom prst="rect">
            <a:avLst/>
          </a:prstGeom>
        </p:spPr>
      </p:pic>
      <p:sp>
        <p:nvSpPr>
          <p:cNvPr id="14" name="Content Placeholder 3"/>
          <p:cNvSpPr>
            <a:spLocks noGrp="1"/>
          </p:cNvSpPr>
          <p:nvPr>
            <p:ph sz="half" idx="2"/>
          </p:nvPr>
        </p:nvSpPr>
        <p:spPr>
          <a:xfrm>
            <a:off x="1258888" y="1916113"/>
            <a:ext cx="7885112" cy="4154486"/>
          </a:xfrm>
          <a:prstGeom prst="rect">
            <a:avLst/>
          </a:prstGeom>
        </p:spPr>
        <p:txBody>
          <a:bodyPr/>
          <a:lstStyle>
            <a:lvl1pPr>
              <a:buNone/>
              <a:defRPr/>
            </a:lvl1pPr>
          </a:lstStyle>
          <a:p>
            <a:pPr lvl="0"/>
            <a:endParaRPr lang="en-US" dirty="0"/>
          </a:p>
        </p:txBody>
      </p:sp>
      <p:pic>
        <p:nvPicPr>
          <p:cNvPr id="6" name="Billede 19" descr="blåtop.jpg"/>
          <p:cNvPicPr>
            <a:picLocks noChangeAspect="1"/>
          </p:cNvPicPr>
          <p:nvPr userDrawn="1"/>
        </p:nvPicPr>
        <p:blipFill>
          <a:blip r:embed="rId2"/>
          <a:stretch>
            <a:fillRect/>
          </a:stretch>
        </p:blipFill>
        <p:spPr>
          <a:xfrm>
            <a:off x="-76200" y="204534"/>
            <a:ext cx="9372600" cy="1213104"/>
          </a:xfrm>
          <a:prstGeom prst="rect">
            <a:avLst/>
          </a:prstGeom>
        </p:spPr>
      </p:pic>
      <p:sp>
        <p:nvSpPr>
          <p:cNvPr id="7"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pic>
        <p:nvPicPr>
          <p:cNvPr id="12" name="Billede 11" descr="Toplogo.jpg"/>
          <p:cNvPicPr>
            <a:picLocks noChangeAspect="1"/>
          </p:cNvPicPr>
          <p:nvPr userDrawn="1"/>
        </p:nvPicPr>
        <p:blipFill>
          <a:blip r:embed="rId3"/>
          <a:stretch>
            <a:fillRect/>
          </a:stretch>
        </p:blipFill>
        <p:spPr>
          <a:xfrm>
            <a:off x="8077200" y="359664"/>
            <a:ext cx="710184" cy="139293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1600200" y="6076950"/>
            <a:ext cx="7048500" cy="69926"/>
          </a:xfrm>
          <a:prstGeom prst="rect">
            <a:avLst/>
          </a:prstGeom>
        </p:spPr>
      </p:pic>
      <p:sp>
        <p:nvSpPr>
          <p:cNvPr id="6" name="Pladsholder til tekst 3"/>
          <p:cNvSpPr>
            <a:spLocks noGrp="1"/>
          </p:cNvSpPr>
          <p:nvPr userDrawn="1">
            <p:ph type="body" sz="half" idx="2"/>
          </p:nvPr>
        </p:nvSpPr>
        <p:spPr>
          <a:xfrm>
            <a:off x="1258890" y="1916113"/>
            <a:ext cx="3998912" cy="2655888"/>
          </a:xfrm>
          <a:prstGeom prst="rect">
            <a:avLst/>
          </a:prstGeom>
        </p:spPr>
        <p:txBody>
          <a:bodyPr/>
          <a:lstStyle>
            <a:lvl1pPr marL="228600" indent="-228600">
              <a:defRPr sz="1600" b="0" i="0">
                <a:latin typeface="+mn-lt"/>
                <a:cs typeface="ConduitITC TT"/>
              </a:defRPr>
            </a:lvl1pPr>
          </a:lstStyle>
          <a:p>
            <a:endParaRPr lang="da-DK" dirty="0"/>
          </a:p>
        </p:txBody>
      </p:sp>
      <p:sp>
        <p:nvSpPr>
          <p:cNvPr id="7" name="Pladsholder til tekst 3"/>
          <p:cNvSpPr>
            <a:spLocks noGrp="1"/>
          </p:cNvSpPr>
          <p:nvPr userDrawn="1">
            <p:ph type="body" sz="half" idx="10"/>
          </p:nvPr>
        </p:nvSpPr>
        <p:spPr>
          <a:xfrm>
            <a:off x="5435601" y="1916114"/>
            <a:ext cx="3251200" cy="2655889"/>
          </a:xfrm>
          <a:prstGeom prst="rect">
            <a:avLst/>
          </a:prstGeom>
        </p:spPr>
        <p:txBody>
          <a:bodyPr/>
          <a:lstStyle>
            <a:lvl1pPr marL="228600" indent="-228600">
              <a:defRPr sz="1600" b="0" i="0">
                <a:latin typeface="+mn-lt"/>
                <a:cs typeface="ConduitITC TT"/>
              </a:defRPr>
            </a:lvl1pPr>
          </a:lstStyle>
          <a:p>
            <a:endParaRPr lang="da-DK" dirty="0"/>
          </a:p>
        </p:txBody>
      </p:sp>
      <p:sp>
        <p:nvSpPr>
          <p:cNvPr id="9" name="Pladsholder til tekst 3"/>
          <p:cNvSpPr>
            <a:spLocks noGrp="1"/>
          </p:cNvSpPr>
          <p:nvPr userDrawn="1">
            <p:ph type="body" sz="half" idx="11"/>
          </p:nvPr>
        </p:nvSpPr>
        <p:spPr>
          <a:xfrm>
            <a:off x="1258888" y="4800603"/>
            <a:ext cx="7389812" cy="685799"/>
          </a:xfrm>
          <a:prstGeom prst="rect">
            <a:avLst/>
          </a:prstGeom>
        </p:spPr>
        <p:txBody>
          <a:bodyPr/>
          <a:lstStyle>
            <a:lvl1pPr marL="228600" indent="-228600">
              <a:defRPr sz="1200" b="0" i="0">
                <a:latin typeface="+mn-lt"/>
                <a:cs typeface="ConduitITC TT"/>
              </a:defRPr>
            </a:lvl1pPr>
          </a:lstStyle>
          <a:p>
            <a:endParaRPr lang="da-DK" dirty="0"/>
          </a:p>
        </p:txBody>
      </p:sp>
      <p:sp>
        <p:nvSpPr>
          <p:cNvPr id="10" name="Pladsholder til tekst 3"/>
          <p:cNvSpPr>
            <a:spLocks noGrp="1"/>
          </p:cNvSpPr>
          <p:nvPr userDrawn="1">
            <p:ph type="body" sz="half" idx="12"/>
          </p:nvPr>
        </p:nvSpPr>
        <p:spPr>
          <a:xfrm>
            <a:off x="1258888" y="5676901"/>
            <a:ext cx="7389812" cy="400050"/>
          </a:xfrm>
          <a:prstGeom prst="rect">
            <a:avLst/>
          </a:prstGeom>
        </p:spPr>
        <p:txBody>
          <a:bodyPr/>
          <a:lstStyle>
            <a:lvl1pPr marL="228600" indent="-228600">
              <a:defRPr sz="1000" b="0" i="0">
                <a:latin typeface="+mn-lt"/>
                <a:cs typeface="ConduitITC TT"/>
              </a:defRPr>
            </a:lvl1pPr>
          </a:lstStyle>
          <a:p>
            <a:endParaRPr lang="da-DK" dirty="0"/>
          </a:p>
        </p:txBody>
      </p:sp>
      <p:pic>
        <p:nvPicPr>
          <p:cNvPr id="14" name="Billede 13" descr="Gultop.jpg"/>
          <p:cNvPicPr>
            <a:picLocks noChangeAspect="1"/>
          </p:cNvPicPr>
          <p:nvPr userDrawn="1"/>
        </p:nvPicPr>
        <p:blipFill>
          <a:blip r:embed="rId3"/>
          <a:stretch>
            <a:fillRect/>
          </a:stretch>
        </p:blipFill>
        <p:spPr>
          <a:xfrm>
            <a:off x="-25401" y="204534"/>
            <a:ext cx="9291828" cy="1213104"/>
          </a:xfrm>
          <a:prstGeom prst="rect">
            <a:avLst/>
          </a:prstGeom>
        </p:spPr>
      </p:pic>
      <p:pic>
        <p:nvPicPr>
          <p:cNvPr id="15" name="Billede 14" descr="Toplogo.jpg"/>
          <p:cNvPicPr>
            <a:picLocks noChangeAspect="1"/>
          </p:cNvPicPr>
          <p:nvPr userDrawn="1"/>
        </p:nvPicPr>
        <p:blipFill>
          <a:blip r:embed="rId4"/>
          <a:stretch>
            <a:fillRect/>
          </a:stretch>
        </p:blipFill>
        <p:spPr>
          <a:xfrm>
            <a:off x="8077200" y="359664"/>
            <a:ext cx="710184" cy="1392936"/>
          </a:xfrm>
          <a:prstGeom prst="rect">
            <a:avLst/>
          </a:prstGeom>
        </p:spPr>
      </p:pic>
      <p:sp>
        <p:nvSpPr>
          <p:cNvPr id="20"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11" name="Content Placeholder 3"/>
          <p:cNvSpPr>
            <a:spLocks noGrp="1"/>
          </p:cNvSpPr>
          <p:nvPr>
            <p:ph sz="half" idx="2"/>
          </p:nvPr>
        </p:nvSpPr>
        <p:spPr>
          <a:xfrm>
            <a:off x="1258888" y="1916114"/>
            <a:ext cx="7885112" cy="4154486"/>
          </a:xfrm>
          <a:prstGeom prst="rect">
            <a:avLst/>
          </a:prstGeom>
        </p:spPr>
        <p:txBody>
          <a:bodyPr/>
          <a:lstStyle>
            <a:lvl1pPr>
              <a:buNone/>
              <a:defRPr/>
            </a:lvl1pPr>
          </a:lstStyle>
          <a:p>
            <a:pPr lvl="0"/>
            <a:endParaRPr lang="en-US" dirty="0"/>
          </a:p>
        </p:txBody>
      </p:sp>
      <p:pic>
        <p:nvPicPr>
          <p:cNvPr id="12" name="Billede 11" descr="Gultop.jpg"/>
          <p:cNvPicPr>
            <a:picLocks noChangeAspect="1"/>
          </p:cNvPicPr>
          <p:nvPr userDrawn="1"/>
        </p:nvPicPr>
        <p:blipFill>
          <a:blip r:embed="rId2"/>
          <a:stretch>
            <a:fillRect/>
          </a:stretch>
        </p:blipFill>
        <p:spPr>
          <a:xfrm>
            <a:off x="-25401" y="204534"/>
            <a:ext cx="9291828" cy="1213104"/>
          </a:xfrm>
          <a:prstGeom prst="rect">
            <a:avLst/>
          </a:prstGeom>
        </p:spPr>
      </p:pic>
      <p:pic>
        <p:nvPicPr>
          <p:cNvPr id="13" name="Billede 12" descr="Toplogo.jpg"/>
          <p:cNvPicPr>
            <a:picLocks noChangeAspect="1"/>
          </p:cNvPicPr>
          <p:nvPr userDrawn="1"/>
        </p:nvPicPr>
        <p:blipFill>
          <a:blip r:embed="rId3"/>
          <a:stretch>
            <a:fillRect/>
          </a:stretch>
        </p:blipFill>
        <p:spPr>
          <a:xfrm>
            <a:off x="8077200" y="359664"/>
            <a:ext cx="710184" cy="1392936"/>
          </a:xfrm>
          <a:prstGeom prst="rect">
            <a:avLst/>
          </a:prstGeom>
        </p:spPr>
      </p:pic>
      <p:sp>
        <p:nvSpPr>
          <p:cNvPr id="7"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pic>
        <p:nvPicPr>
          <p:cNvPr id="29" name="Billede 28" descr="Mørk grøn top.jpg"/>
          <p:cNvPicPr>
            <a:picLocks noChangeAspect="1"/>
          </p:cNvPicPr>
          <p:nvPr userDrawn="1"/>
        </p:nvPicPr>
        <p:blipFill>
          <a:blip r:embed="rId2"/>
          <a:stretch>
            <a:fillRect/>
          </a:stretch>
        </p:blipFill>
        <p:spPr>
          <a:xfrm>
            <a:off x="-33865" y="204534"/>
            <a:ext cx="9364132" cy="1213104"/>
          </a:xfrm>
          <a:prstGeom prst="rect">
            <a:avLst/>
          </a:prstGeom>
        </p:spPr>
      </p:pic>
      <p:pic>
        <p:nvPicPr>
          <p:cNvPr id="30" name="Billede 29" descr="Toplogo.jpg"/>
          <p:cNvPicPr>
            <a:picLocks noChangeAspect="1"/>
          </p:cNvPicPr>
          <p:nvPr userDrawn="1"/>
        </p:nvPicPr>
        <p:blipFill>
          <a:blip r:embed="rId3"/>
          <a:stretch>
            <a:fillRect/>
          </a:stretch>
        </p:blipFill>
        <p:spPr>
          <a:xfrm>
            <a:off x="8077200" y="359664"/>
            <a:ext cx="710184" cy="1392936"/>
          </a:xfrm>
          <a:prstGeom prst="rect">
            <a:avLst/>
          </a:prstGeom>
        </p:spPr>
      </p:pic>
      <p:pic>
        <p:nvPicPr>
          <p:cNvPr id="11" name="Billede 4"/>
          <p:cNvPicPr>
            <a:picLocks noChangeAspect="1"/>
          </p:cNvPicPr>
          <p:nvPr userDrawn="1"/>
        </p:nvPicPr>
        <p:blipFill>
          <a:blip r:embed="rId4"/>
          <a:stretch>
            <a:fillRect/>
          </a:stretch>
        </p:blipFill>
        <p:spPr>
          <a:xfrm>
            <a:off x="1600200" y="6076950"/>
            <a:ext cx="7048500" cy="69926"/>
          </a:xfrm>
          <a:prstGeom prst="rect">
            <a:avLst/>
          </a:prstGeom>
        </p:spPr>
      </p:pic>
      <p:sp>
        <p:nvSpPr>
          <p:cNvPr id="12" name="Pladsholder til tekst 3"/>
          <p:cNvSpPr>
            <a:spLocks noGrp="1"/>
          </p:cNvSpPr>
          <p:nvPr>
            <p:ph type="body" sz="half" idx="2"/>
          </p:nvPr>
        </p:nvSpPr>
        <p:spPr>
          <a:xfrm>
            <a:off x="1258890" y="1916113"/>
            <a:ext cx="3998912" cy="2655888"/>
          </a:xfrm>
          <a:prstGeom prst="rect">
            <a:avLst/>
          </a:prstGeom>
        </p:spPr>
        <p:txBody>
          <a:bodyPr/>
          <a:lstStyle>
            <a:lvl1pPr marL="228600" indent="-228600">
              <a:defRPr sz="1600" b="0" i="0">
                <a:latin typeface="+mn-lt"/>
                <a:cs typeface="ConduitITC TT"/>
              </a:defRPr>
            </a:lvl1pPr>
          </a:lstStyle>
          <a:p>
            <a:endParaRPr lang="da-DK" dirty="0"/>
          </a:p>
        </p:txBody>
      </p:sp>
      <p:sp>
        <p:nvSpPr>
          <p:cNvPr id="13" name="Pladsholder til tekst 3"/>
          <p:cNvSpPr>
            <a:spLocks noGrp="1"/>
          </p:cNvSpPr>
          <p:nvPr>
            <p:ph type="body" sz="half" idx="10"/>
          </p:nvPr>
        </p:nvSpPr>
        <p:spPr>
          <a:xfrm>
            <a:off x="5435601" y="1916114"/>
            <a:ext cx="3251200" cy="2655889"/>
          </a:xfrm>
          <a:prstGeom prst="rect">
            <a:avLst/>
          </a:prstGeom>
        </p:spPr>
        <p:txBody>
          <a:bodyPr/>
          <a:lstStyle>
            <a:lvl1pPr marL="228600" indent="-228600">
              <a:defRPr sz="1600" b="0" i="0">
                <a:latin typeface="+mn-lt"/>
                <a:cs typeface="ConduitITC TT"/>
              </a:defRPr>
            </a:lvl1pPr>
          </a:lstStyle>
          <a:p>
            <a:endParaRPr lang="da-DK" dirty="0"/>
          </a:p>
        </p:txBody>
      </p:sp>
      <p:sp>
        <p:nvSpPr>
          <p:cNvPr id="14" name="Pladsholder til tekst 3"/>
          <p:cNvSpPr>
            <a:spLocks noGrp="1"/>
          </p:cNvSpPr>
          <p:nvPr>
            <p:ph type="body" sz="half" idx="11"/>
          </p:nvPr>
        </p:nvSpPr>
        <p:spPr>
          <a:xfrm>
            <a:off x="1258888" y="4800603"/>
            <a:ext cx="7389812" cy="685799"/>
          </a:xfrm>
          <a:prstGeom prst="rect">
            <a:avLst/>
          </a:prstGeom>
        </p:spPr>
        <p:txBody>
          <a:bodyPr/>
          <a:lstStyle>
            <a:lvl1pPr marL="228600" indent="-228600">
              <a:defRPr sz="1200" b="0" i="0">
                <a:latin typeface="+mn-lt"/>
                <a:cs typeface="ConduitITC TT"/>
              </a:defRPr>
            </a:lvl1pPr>
          </a:lstStyle>
          <a:p>
            <a:endParaRPr lang="da-DK" dirty="0"/>
          </a:p>
        </p:txBody>
      </p:sp>
      <p:sp>
        <p:nvSpPr>
          <p:cNvPr id="15" name="Pladsholder til tekst 3"/>
          <p:cNvSpPr>
            <a:spLocks noGrp="1"/>
          </p:cNvSpPr>
          <p:nvPr>
            <p:ph type="body" sz="half" idx="12"/>
          </p:nvPr>
        </p:nvSpPr>
        <p:spPr>
          <a:xfrm>
            <a:off x="1258888" y="5676901"/>
            <a:ext cx="7389812" cy="400050"/>
          </a:xfrm>
          <a:prstGeom prst="rect">
            <a:avLst/>
          </a:prstGeom>
        </p:spPr>
        <p:txBody>
          <a:bodyPr/>
          <a:lstStyle>
            <a:lvl1pPr marL="228600" indent="-228600">
              <a:defRPr sz="1000" b="0" i="0">
                <a:latin typeface="+mn-lt"/>
                <a:cs typeface="ConduitITC TT"/>
              </a:defRPr>
            </a:lvl1pPr>
          </a:lstStyle>
          <a:p>
            <a:endParaRPr lang="da-DK" dirty="0"/>
          </a:p>
        </p:txBody>
      </p:sp>
      <p:sp>
        <p:nvSpPr>
          <p:cNvPr id="17"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15" name="Billede 14" descr="Mørk grøn top.jpg"/>
          <p:cNvPicPr>
            <a:picLocks noChangeAspect="1"/>
          </p:cNvPicPr>
          <p:nvPr userDrawn="1"/>
        </p:nvPicPr>
        <p:blipFill>
          <a:blip r:embed="rId2"/>
          <a:stretch>
            <a:fillRect/>
          </a:stretch>
        </p:blipFill>
        <p:spPr>
          <a:xfrm>
            <a:off x="-33865" y="204534"/>
            <a:ext cx="9364132" cy="1213104"/>
          </a:xfrm>
          <a:prstGeom prst="rect">
            <a:avLst/>
          </a:prstGeom>
        </p:spPr>
      </p:pic>
      <p:sp>
        <p:nvSpPr>
          <p:cNvPr id="18" name="Content Placeholder 3"/>
          <p:cNvSpPr>
            <a:spLocks noGrp="1"/>
          </p:cNvSpPr>
          <p:nvPr>
            <p:ph sz="half" idx="2"/>
          </p:nvPr>
        </p:nvSpPr>
        <p:spPr>
          <a:xfrm>
            <a:off x="1258888" y="1916113"/>
            <a:ext cx="7885112" cy="4154486"/>
          </a:xfrm>
          <a:prstGeom prst="rect">
            <a:avLst/>
          </a:prstGeom>
        </p:spPr>
        <p:txBody>
          <a:bodyPr/>
          <a:lstStyle>
            <a:lvl1pPr>
              <a:buNone/>
              <a:defRPr/>
            </a:lvl1pPr>
          </a:lstStyle>
          <a:p>
            <a:pPr lvl="0"/>
            <a:endParaRPr lang="en-US" dirty="0"/>
          </a:p>
        </p:txBody>
      </p:sp>
      <p:pic>
        <p:nvPicPr>
          <p:cNvPr id="19" name="Billede 18" descr="Toplogo.jpg"/>
          <p:cNvPicPr>
            <a:picLocks noChangeAspect="1"/>
          </p:cNvPicPr>
          <p:nvPr userDrawn="1"/>
        </p:nvPicPr>
        <p:blipFill>
          <a:blip r:embed="rId3"/>
          <a:stretch>
            <a:fillRect/>
          </a:stretch>
        </p:blipFill>
        <p:spPr>
          <a:xfrm>
            <a:off x="8077200" y="359664"/>
            <a:ext cx="710184" cy="1392936"/>
          </a:xfrm>
          <a:prstGeom prst="rect">
            <a:avLst/>
          </a:prstGeom>
        </p:spPr>
      </p:pic>
      <p:sp>
        <p:nvSpPr>
          <p:cNvPr id="6" name="Pladsholder til titel 1"/>
          <p:cNvSpPr>
            <a:spLocks noGrp="1"/>
          </p:cNvSpPr>
          <p:nvPr>
            <p:ph type="title"/>
          </p:nvPr>
        </p:nvSpPr>
        <p:spPr>
          <a:xfrm>
            <a:off x="1524000" y="609600"/>
            <a:ext cx="7162800" cy="808038"/>
          </a:xfrm>
          <a:prstGeom prst="rect">
            <a:avLst/>
          </a:prstGeom>
        </p:spPr>
        <p:txBody>
          <a:bodyPr vert="horz" lIns="91440" tIns="45720" rIns="91440" bIns="45720" rtlCol="0" anchor="ctr">
            <a:normAutofit/>
          </a:bodyPr>
          <a:lstStyle>
            <a:lvl1pPr>
              <a:defRPr b="0" i="0">
                <a:latin typeface="+mn-lt"/>
                <a:cs typeface="Myriad Pro Semibold Cond"/>
              </a:defRPr>
            </a:lvl1pPr>
          </a:lstStyle>
          <a:p>
            <a:r>
              <a:rPr lang="da-DK" dirty="0" smtClean="0"/>
              <a:t>TITLE SLIDE</a:t>
            </a:r>
            <a:endParaRPr lang="da-DK"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60" r:id="rId4"/>
    <p:sldLayoutId id="2147483665" r:id="rId5"/>
    <p:sldLayoutId id="2147483662" r:id="rId6"/>
    <p:sldLayoutId id="2147483663" r:id="rId7"/>
    <p:sldLayoutId id="2147483653" r:id="rId8"/>
    <p:sldLayoutId id="2147483661" r:id="rId9"/>
    <p:sldLayoutId id="2147483655" r:id="rId10"/>
    <p:sldLayoutId id="2147483654" r:id="rId11"/>
    <p:sldLayoutId id="2147483656" r:id="rId12"/>
    <p:sldLayoutId id="2147483650" r:id="rId13"/>
    <p:sldLayoutId id="2147483666" r:id="rId14"/>
    <p:sldLayoutId id="2147483668" r:id="rId15"/>
  </p:sldLayoutIdLst>
  <p:txStyles>
    <p:titleStyle>
      <a:lvl1pPr algn="l" defTabSz="457200" rtl="0" eaLnBrk="1" latinLnBrk="0" hangingPunct="1">
        <a:spcBef>
          <a:spcPct val="0"/>
        </a:spcBef>
        <a:buNone/>
        <a:defRPr sz="2300" b="1" i="0" kern="1200" spc="0">
          <a:solidFill>
            <a:schemeClr val="bg1"/>
          </a:solidFill>
          <a:latin typeface="Myriad Pro"/>
          <a:ea typeface="+mj-ea"/>
          <a:cs typeface="Myriad Pro"/>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mailto:Mduarte@worldbank.org"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5"/>
          <p:cNvSpPr>
            <a:spLocks noGrp="1"/>
          </p:cNvSpPr>
          <p:nvPr>
            <p:ph type="ctrTitle"/>
          </p:nvPr>
        </p:nvSpPr>
        <p:spPr>
          <a:xfrm>
            <a:off x="4067944" y="3048001"/>
            <a:ext cx="3704456" cy="1372591"/>
          </a:xfrm>
        </p:spPr>
        <p:txBody>
          <a:bodyPr>
            <a:normAutofit/>
          </a:bodyPr>
          <a:lstStyle/>
          <a:p>
            <a:r>
              <a:rPr lang="en-US" sz="2400" dirty="0" smtClean="0">
                <a:solidFill>
                  <a:schemeClr val="tx1"/>
                </a:solidFill>
                <a:latin typeface="+mn-lt"/>
              </a:rPr>
              <a:t>Strategic Directions for the Climate Investment Funds</a:t>
            </a:r>
            <a:endParaRPr lang="da-DK" sz="2400" b="0" dirty="0">
              <a:solidFill>
                <a:schemeClr val="tx1"/>
              </a:solidFill>
              <a:latin typeface="+mn-lt"/>
            </a:endParaRPr>
          </a:p>
        </p:txBody>
      </p:sp>
      <p:pic>
        <p:nvPicPr>
          <p:cNvPr id="11" name="Billede 10"/>
          <p:cNvPicPr>
            <a:picLocks noChangeAspect="1"/>
          </p:cNvPicPr>
          <p:nvPr/>
        </p:nvPicPr>
        <p:blipFill>
          <a:blip r:embed="rId3"/>
          <a:stretch>
            <a:fillRect/>
          </a:stretch>
        </p:blipFill>
        <p:spPr>
          <a:xfrm>
            <a:off x="-190500" y="5661248"/>
            <a:ext cx="9525000" cy="63500"/>
          </a:xfrm>
          <a:prstGeom prst="rect">
            <a:avLst/>
          </a:prstGeom>
        </p:spPr>
      </p:pic>
      <p:pic>
        <p:nvPicPr>
          <p:cNvPr id="5" name="Picture 4"/>
          <p:cNvPicPr>
            <a:picLocks noChangeAspect="1"/>
          </p:cNvPicPr>
          <p:nvPr/>
        </p:nvPicPr>
        <p:blipFill>
          <a:blip r:embed="rId4"/>
          <a:stretch>
            <a:fillRect/>
          </a:stretch>
        </p:blipFill>
        <p:spPr>
          <a:xfrm>
            <a:off x="5364088" y="5805264"/>
            <a:ext cx="3781425" cy="1038225"/>
          </a:xfrm>
          <a:prstGeom prst="rect">
            <a:avLst/>
          </a:prstGeom>
        </p:spPr>
      </p:pic>
      <p:sp>
        <p:nvSpPr>
          <p:cNvPr id="12" name="Subtitle 2"/>
          <p:cNvSpPr>
            <a:spLocks noGrp="1"/>
          </p:cNvSpPr>
          <p:nvPr>
            <p:ph type="subTitle" idx="1"/>
          </p:nvPr>
        </p:nvSpPr>
        <p:spPr>
          <a:xfrm>
            <a:off x="4751201" y="4501108"/>
            <a:ext cx="2485095" cy="800100"/>
          </a:xfrm>
        </p:spPr>
        <p:txBody>
          <a:bodyPr>
            <a:noAutofit/>
          </a:bodyPr>
          <a:lstStyle/>
          <a:p>
            <a:pPr lvl="0"/>
            <a:r>
              <a:rPr lang="en-US" dirty="0" err="1" smtClean="0">
                <a:solidFill>
                  <a:schemeClr val="tx1"/>
                </a:solidFill>
                <a:latin typeface="+mn-lt"/>
              </a:rPr>
              <a:t>Mafalda</a:t>
            </a:r>
            <a:r>
              <a:rPr lang="en-US" dirty="0" smtClean="0">
                <a:solidFill>
                  <a:schemeClr val="tx1"/>
                </a:solidFill>
                <a:latin typeface="+mn-lt"/>
              </a:rPr>
              <a:t> Duarte</a:t>
            </a:r>
            <a:endParaRPr lang="en-US" dirty="0">
              <a:solidFill>
                <a:schemeClr val="tx1"/>
              </a:solidFill>
              <a:latin typeface="+mn-lt"/>
            </a:endParaRPr>
          </a:p>
          <a:p>
            <a:pPr lvl="0"/>
            <a:r>
              <a:rPr lang="en-US" sz="1350" dirty="0" smtClean="0">
                <a:solidFill>
                  <a:srgbClr val="4AA4AF"/>
                </a:solidFill>
                <a:latin typeface="+mn-lt"/>
              </a:rPr>
              <a:t>June 15, </a:t>
            </a:r>
            <a:r>
              <a:rPr lang="en-US" sz="1350" dirty="0">
                <a:solidFill>
                  <a:srgbClr val="4AA4AF"/>
                </a:solidFill>
                <a:latin typeface="+mn-lt"/>
              </a:rPr>
              <a:t>2016</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CTF: Scale, Flexibility, Innovation, Transformation</a:t>
            </a:r>
            <a:endParaRPr lang="en-US" sz="2400" dirty="0"/>
          </a:p>
        </p:txBody>
      </p:sp>
      <p:pic>
        <p:nvPicPr>
          <p:cNvPr id="21" name="Picture 20" descr="CTF2.0-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272" y="3648077"/>
            <a:ext cx="781160" cy="1077087"/>
          </a:xfrm>
          <a:prstGeom prst="rect">
            <a:avLst/>
          </a:prstGeom>
        </p:spPr>
      </p:pic>
      <p:graphicFrame>
        <p:nvGraphicFramePr>
          <p:cNvPr id="13" name="Diagram 12"/>
          <p:cNvGraphicFramePr/>
          <p:nvPr>
            <p:extLst>
              <p:ext uri="{D42A27DB-BD31-4B8C-83A1-F6EECF244321}">
                <p14:modId xmlns:p14="http://schemas.microsoft.com/office/powerpoint/2010/main" val="2811907031"/>
              </p:ext>
            </p:extLst>
          </p:nvPr>
        </p:nvGraphicFramePr>
        <p:xfrm>
          <a:off x="683568" y="1988840"/>
          <a:ext cx="6920908" cy="424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475656" y="4517539"/>
            <a:ext cx="864096" cy="1215717"/>
          </a:xfrm>
          <a:prstGeom prst="rect">
            <a:avLst/>
          </a:prstGeom>
          <a:noFill/>
        </p:spPr>
        <p:txBody>
          <a:bodyPr wrap="square" rtlCol="0">
            <a:spAutoFit/>
          </a:bodyPr>
          <a:lstStyle/>
          <a:p>
            <a:pPr lvl="0"/>
            <a:endParaRPr lang="en-US" sz="1400" dirty="0" smtClean="0"/>
          </a:p>
          <a:p>
            <a:pPr lvl="0" algn="ctr"/>
            <a:r>
              <a:rPr lang="en-US" sz="1400" dirty="0" smtClean="0">
                <a:solidFill>
                  <a:schemeClr val="bg1"/>
                </a:solidFill>
              </a:rPr>
              <a:t>2010</a:t>
            </a:r>
          </a:p>
          <a:p>
            <a:pPr lvl="0" algn="ctr"/>
            <a:r>
              <a:rPr lang="en-US" sz="900" b="1" dirty="0" smtClean="0">
                <a:solidFill>
                  <a:srgbClr val="FFFF00"/>
                </a:solidFill>
              </a:rPr>
              <a:t>1st </a:t>
            </a:r>
            <a:r>
              <a:rPr lang="en-US" sz="900" b="1" dirty="0">
                <a:solidFill>
                  <a:srgbClr val="FFFF00"/>
                </a:solidFill>
              </a:rPr>
              <a:t>CTF Disbursement Recorded</a:t>
            </a:r>
            <a:endParaRPr lang="en-US" sz="900" dirty="0">
              <a:solidFill>
                <a:srgbClr val="FFFF00"/>
              </a:solidFill>
            </a:endParaRPr>
          </a:p>
          <a:p>
            <a:endParaRPr lang="en-US" dirty="0"/>
          </a:p>
        </p:txBody>
      </p:sp>
      <p:sp>
        <p:nvSpPr>
          <p:cNvPr id="6" name="TextBox 5"/>
          <p:cNvSpPr txBox="1"/>
          <p:nvPr/>
        </p:nvSpPr>
        <p:spPr>
          <a:xfrm>
            <a:off x="4932040" y="4653136"/>
            <a:ext cx="1080120" cy="1415772"/>
          </a:xfrm>
          <a:prstGeom prst="rect">
            <a:avLst/>
          </a:prstGeom>
          <a:noFill/>
        </p:spPr>
        <p:txBody>
          <a:bodyPr wrap="square" rtlCol="0">
            <a:spAutoFit/>
          </a:bodyPr>
          <a:lstStyle/>
          <a:p>
            <a:pPr algn="ctr"/>
            <a:r>
              <a:rPr lang="en-US" sz="1400" dirty="0">
                <a:solidFill>
                  <a:schemeClr val="bg1"/>
                </a:solidFill>
              </a:rPr>
              <a:t>2015</a:t>
            </a:r>
          </a:p>
          <a:p>
            <a:pPr algn="ctr"/>
            <a:r>
              <a:rPr lang="en-US" sz="900" b="1" dirty="0" smtClean="0">
                <a:solidFill>
                  <a:srgbClr val="FFFF00"/>
                </a:solidFill>
              </a:rPr>
              <a:t>Morocco Noor </a:t>
            </a:r>
            <a:r>
              <a:rPr lang="en-US" sz="900" b="1" dirty="0">
                <a:solidFill>
                  <a:srgbClr val="FFFF00"/>
                </a:solidFill>
              </a:rPr>
              <a:t>1 commissioned </a:t>
            </a:r>
            <a:endParaRPr lang="en-US" sz="900" dirty="0">
              <a:solidFill>
                <a:srgbClr val="FFFF00"/>
              </a:solidFill>
            </a:endParaRPr>
          </a:p>
          <a:p>
            <a:pPr algn="ctr"/>
            <a:endParaRPr lang="en-US" sz="900" dirty="0" smtClean="0"/>
          </a:p>
          <a:p>
            <a:pPr algn="ctr"/>
            <a:r>
              <a:rPr lang="en-US" sz="900" dirty="0" smtClean="0">
                <a:solidFill>
                  <a:schemeClr val="bg1"/>
                </a:solidFill>
              </a:rPr>
              <a:t>CTF </a:t>
            </a:r>
            <a:r>
              <a:rPr lang="en-US" sz="900" dirty="0">
                <a:solidFill>
                  <a:schemeClr val="bg1"/>
                </a:solidFill>
              </a:rPr>
              <a:t>USD 435m investment in </a:t>
            </a:r>
            <a:r>
              <a:rPr lang="en-US" sz="900" dirty="0" smtClean="0">
                <a:solidFill>
                  <a:schemeClr val="bg1"/>
                </a:solidFill>
              </a:rPr>
              <a:t>world’s largest CSP complex</a:t>
            </a:r>
          </a:p>
          <a:p>
            <a:pPr algn="ctr"/>
            <a:endParaRPr lang="en-US" sz="900" dirty="0"/>
          </a:p>
        </p:txBody>
      </p:sp>
      <p:sp>
        <p:nvSpPr>
          <p:cNvPr id="7" name="TextBox 6"/>
          <p:cNvSpPr txBox="1"/>
          <p:nvPr/>
        </p:nvSpPr>
        <p:spPr>
          <a:xfrm>
            <a:off x="3275856" y="4793957"/>
            <a:ext cx="864096" cy="723275"/>
          </a:xfrm>
          <a:prstGeom prst="rect">
            <a:avLst/>
          </a:prstGeom>
          <a:noFill/>
        </p:spPr>
        <p:txBody>
          <a:bodyPr wrap="square" rtlCol="0">
            <a:spAutoFit/>
          </a:bodyPr>
          <a:lstStyle/>
          <a:p>
            <a:pPr lvl="0" algn="ctr"/>
            <a:r>
              <a:rPr lang="en-US" sz="1400" dirty="0">
                <a:solidFill>
                  <a:schemeClr val="bg1"/>
                </a:solidFill>
              </a:rPr>
              <a:t>2013</a:t>
            </a:r>
          </a:p>
          <a:p>
            <a:pPr lvl="0" algn="ctr"/>
            <a:r>
              <a:rPr lang="en-US" sz="900" b="1" dirty="0" smtClean="0">
                <a:solidFill>
                  <a:srgbClr val="FFFF00"/>
                </a:solidFill>
              </a:rPr>
              <a:t>Mexico </a:t>
            </a:r>
          </a:p>
          <a:p>
            <a:pPr lvl="0" algn="ctr"/>
            <a:r>
              <a:rPr lang="en-US" sz="900" b="1" dirty="0" smtClean="0">
                <a:solidFill>
                  <a:srgbClr val="FFFF00"/>
                </a:solidFill>
              </a:rPr>
              <a:t>Green </a:t>
            </a:r>
            <a:r>
              <a:rPr lang="en-US" sz="900" b="1" dirty="0">
                <a:solidFill>
                  <a:srgbClr val="FFFF00"/>
                </a:solidFill>
              </a:rPr>
              <a:t>Bond Securitization </a:t>
            </a:r>
            <a:endParaRPr lang="en-US" sz="900" dirty="0">
              <a:solidFill>
                <a:srgbClr val="FFFF00"/>
              </a:solidFill>
            </a:endParaRPr>
          </a:p>
        </p:txBody>
      </p:sp>
    </p:spTree>
    <p:extLst>
      <p:ext uri="{BB962C8B-B14F-4D97-AF65-F5344CB8AC3E}">
        <p14:creationId xmlns:p14="http://schemas.microsoft.com/office/powerpoint/2010/main" val="345346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CTF 2.0: Innovative model to scale climate finance</a:t>
            </a:r>
            <a:endParaRPr lang="en-US" dirty="0"/>
          </a:p>
        </p:txBody>
      </p:sp>
      <p:grpSp>
        <p:nvGrpSpPr>
          <p:cNvPr id="23" name="Group 22"/>
          <p:cNvGrpSpPr/>
          <p:nvPr/>
        </p:nvGrpSpPr>
        <p:grpSpPr>
          <a:xfrm>
            <a:off x="107504" y="1922206"/>
            <a:ext cx="9055445" cy="4459122"/>
            <a:chOff x="107504" y="1922206"/>
            <a:chExt cx="9055445" cy="4459122"/>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922206"/>
              <a:ext cx="9055445" cy="4459122"/>
            </a:xfrm>
            <a:prstGeom prst="rect">
              <a:avLst/>
            </a:prstGeom>
          </p:spPr>
        </p:pic>
        <p:sp>
          <p:nvSpPr>
            <p:cNvPr id="25" name="TextBox 24"/>
            <p:cNvSpPr txBox="1"/>
            <p:nvPr/>
          </p:nvSpPr>
          <p:spPr>
            <a:xfrm>
              <a:off x="323528" y="2780928"/>
              <a:ext cx="2029451" cy="3103414"/>
            </a:xfrm>
            <a:prstGeom prst="rect">
              <a:avLst/>
            </a:prstGeom>
            <a:noFill/>
          </p:spPr>
          <p:txBody>
            <a:bodyPr wrap="square" rtlCol="0">
              <a:spAutoFit/>
            </a:bodyPr>
            <a:lstStyle/>
            <a:p>
              <a:pPr marL="214313" indent="-214313">
                <a:spcAft>
                  <a:spcPts val="225"/>
                </a:spcAft>
                <a:buFont typeface="Arial"/>
                <a:buChar char="•"/>
              </a:pPr>
              <a:r>
                <a:rPr lang="en-US" sz="1050" dirty="0">
                  <a:solidFill>
                    <a:schemeClr val="tx1">
                      <a:lumMod val="95000"/>
                      <a:lumOff val="5000"/>
                    </a:schemeClr>
                  </a:solidFill>
                </a:rPr>
                <a:t>Emerging markets require an estimated </a:t>
              </a:r>
              <a:r>
                <a:rPr lang="en-US" sz="1050" b="1" dirty="0">
                  <a:solidFill>
                    <a:schemeClr val="tx1">
                      <a:lumMod val="95000"/>
                      <a:lumOff val="5000"/>
                    </a:schemeClr>
                  </a:solidFill>
                </a:rPr>
                <a:t>$3 - 4 trillion annually </a:t>
              </a:r>
              <a:r>
                <a:rPr lang="en-US" sz="1050" dirty="0">
                  <a:solidFill>
                    <a:schemeClr val="tx1">
                      <a:lumMod val="95000"/>
                      <a:lumOff val="5000"/>
                    </a:schemeClr>
                  </a:solidFill>
                </a:rPr>
                <a:t>in low-carbon investments over the next </a:t>
              </a:r>
              <a:br>
                <a:rPr lang="en-US" sz="1050" dirty="0">
                  <a:solidFill>
                    <a:schemeClr val="tx1">
                      <a:lumMod val="95000"/>
                      <a:lumOff val="5000"/>
                    </a:schemeClr>
                  </a:solidFill>
                </a:rPr>
              </a:br>
              <a:r>
                <a:rPr lang="en-US" sz="1050" dirty="0">
                  <a:solidFill>
                    <a:schemeClr val="tx1">
                      <a:lumMod val="95000"/>
                      <a:lumOff val="5000"/>
                    </a:schemeClr>
                  </a:solidFill>
                </a:rPr>
                <a:t>15 years</a:t>
              </a:r>
            </a:p>
            <a:p>
              <a:pPr marL="214313" indent="-214313">
                <a:spcAft>
                  <a:spcPts val="225"/>
                </a:spcAft>
                <a:buFont typeface="Arial"/>
                <a:buChar char="•"/>
              </a:pPr>
              <a:endParaRPr lang="en-US" sz="1050" dirty="0">
                <a:solidFill>
                  <a:schemeClr val="tx1">
                    <a:lumMod val="95000"/>
                    <a:lumOff val="5000"/>
                  </a:schemeClr>
                </a:solidFill>
              </a:endParaRPr>
            </a:p>
            <a:p>
              <a:pPr marL="214313" indent="-214313">
                <a:spcAft>
                  <a:spcPts val="225"/>
                </a:spcAft>
                <a:buFont typeface="Arial"/>
                <a:buChar char="•"/>
              </a:pPr>
              <a:r>
                <a:rPr lang="en-US" sz="1050" dirty="0">
                  <a:solidFill>
                    <a:schemeClr val="tx1">
                      <a:lumMod val="95000"/>
                      <a:lumOff val="5000"/>
                    </a:schemeClr>
                  </a:solidFill>
                </a:rPr>
                <a:t>MDBs uniquely positioned to help plug the gap with a broad range of offerings both in terms of sectors and instruments</a:t>
              </a:r>
            </a:p>
            <a:p>
              <a:pPr marL="214313" indent="-214313">
                <a:spcAft>
                  <a:spcPts val="225"/>
                </a:spcAft>
                <a:buFont typeface="Arial"/>
                <a:buChar char="•"/>
              </a:pPr>
              <a:endParaRPr lang="en-US" sz="1050" dirty="0">
                <a:solidFill>
                  <a:schemeClr val="tx1">
                    <a:lumMod val="95000"/>
                    <a:lumOff val="5000"/>
                  </a:schemeClr>
                </a:solidFill>
              </a:endParaRPr>
            </a:p>
            <a:p>
              <a:pPr marL="214313" indent="-214313">
                <a:spcAft>
                  <a:spcPts val="225"/>
                </a:spcAft>
                <a:buFont typeface="Arial"/>
                <a:buChar char="•"/>
              </a:pPr>
              <a:r>
                <a:rPr lang="en-US" sz="1050" dirty="0"/>
                <a:t>MDB climate finance is expected to double by 2020 to </a:t>
              </a:r>
              <a:r>
                <a:rPr lang="en-US" sz="1050" b="1" dirty="0"/>
                <a:t>$36 billion a year</a:t>
              </a:r>
              <a:r>
                <a:rPr lang="en-US" sz="1050" dirty="0"/>
                <a:t>, with</a:t>
              </a:r>
              <a:r>
                <a:rPr lang="en-US" sz="1050" b="1" dirty="0"/>
                <a:t> </a:t>
              </a:r>
              <a:r>
                <a:rPr lang="en-US" sz="1050" dirty="0"/>
                <a:t>explicit demand for more concessional finance to help meet this goal</a:t>
              </a:r>
            </a:p>
          </p:txBody>
        </p:sp>
        <p:sp>
          <p:nvSpPr>
            <p:cNvPr id="26" name="TextBox 25"/>
            <p:cNvSpPr txBox="1"/>
            <p:nvPr/>
          </p:nvSpPr>
          <p:spPr>
            <a:xfrm>
              <a:off x="251520" y="2251708"/>
              <a:ext cx="2285999" cy="415498"/>
            </a:xfrm>
            <a:prstGeom prst="rect">
              <a:avLst/>
            </a:prstGeom>
            <a:noFill/>
          </p:spPr>
          <p:txBody>
            <a:bodyPr wrap="square" rtlCol="0">
              <a:spAutoFit/>
            </a:bodyPr>
            <a:lstStyle/>
            <a:p>
              <a:pPr algn="ctr"/>
              <a:r>
                <a:rPr lang="en-US" sz="2100" b="1" dirty="0">
                  <a:solidFill>
                    <a:srgbClr val="FFFFFF"/>
                  </a:solidFill>
                </a:rPr>
                <a:t>Opportunity</a:t>
              </a:r>
            </a:p>
          </p:txBody>
        </p:sp>
        <p:sp>
          <p:nvSpPr>
            <p:cNvPr id="27" name="TextBox 26"/>
            <p:cNvSpPr txBox="1"/>
            <p:nvPr/>
          </p:nvSpPr>
          <p:spPr>
            <a:xfrm>
              <a:off x="3534991" y="2759390"/>
              <a:ext cx="2117129" cy="2999539"/>
            </a:xfrm>
            <a:prstGeom prst="rect">
              <a:avLst/>
            </a:prstGeom>
            <a:noFill/>
          </p:spPr>
          <p:txBody>
            <a:bodyPr wrap="square" rtlCol="0">
              <a:spAutoFit/>
            </a:bodyPr>
            <a:lstStyle/>
            <a:p>
              <a:pPr>
                <a:spcAft>
                  <a:spcPts val="225"/>
                </a:spcAft>
              </a:pPr>
              <a:r>
                <a:rPr lang="en-US" sz="1050" b="1" dirty="0">
                  <a:solidFill>
                    <a:schemeClr val="tx1">
                      <a:lumMod val="95000"/>
                      <a:lumOff val="5000"/>
                    </a:schemeClr>
                  </a:solidFill>
                </a:rPr>
                <a:t>Country-level</a:t>
              </a:r>
            </a:p>
            <a:p>
              <a:pPr marL="214313" indent="-214313">
                <a:spcAft>
                  <a:spcPts val="225"/>
                </a:spcAft>
                <a:buFont typeface="Arial"/>
                <a:buChar char="•"/>
              </a:pPr>
              <a:r>
                <a:rPr lang="en-US" sz="975" i="1" dirty="0">
                  <a:solidFill>
                    <a:schemeClr val="tx1">
                      <a:lumMod val="95000"/>
                      <a:lumOff val="5000"/>
                    </a:schemeClr>
                  </a:solidFill>
                </a:rPr>
                <a:t>Scarce public resources with competing priorities </a:t>
              </a:r>
            </a:p>
            <a:p>
              <a:pPr marL="214313" indent="-214313">
                <a:spcAft>
                  <a:spcPts val="225"/>
                </a:spcAft>
                <a:buFont typeface="Arial"/>
                <a:buChar char="•"/>
              </a:pPr>
              <a:r>
                <a:rPr lang="en-US" sz="975" i="1" dirty="0">
                  <a:solidFill>
                    <a:schemeClr val="tx1">
                      <a:lumMod val="95000"/>
                      <a:lumOff val="5000"/>
                    </a:schemeClr>
                  </a:solidFill>
                </a:rPr>
                <a:t>Weak regulatory framework</a:t>
              </a:r>
            </a:p>
            <a:p>
              <a:pPr marL="214313" indent="-214313">
                <a:spcAft>
                  <a:spcPts val="225"/>
                </a:spcAft>
                <a:buFont typeface="Arial"/>
                <a:buChar char="•"/>
              </a:pPr>
              <a:r>
                <a:rPr lang="en-US" sz="975" i="1" dirty="0">
                  <a:solidFill>
                    <a:schemeClr val="tx1">
                      <a:lumMod val="95000"/>
                      <a:lumOff val="5000"/>
                    </a:schemeClr>
                  </a:solidFill>
                </a:rPr>
                <a:t>Lack of access to long-term, predictable, affordable finance</a:t>
              </a:r>
            </a:p>
            <a:p>
              <a:pPr marL="214313" indent="-214313">
                <a:spcAft>
                  <a:spcPts val="225"/>
                </a:spcAft>
                <a:buFont typeface="Arial"/>
                <a:buChar char="•"/>
              </a:pPr>
              <a:r>
                <a:rPr lang="en-US" sz="975" i="1" dirty="0">
                  <a:solidFill>
                    <a:schemeClr val="tx1">
                      <a:lumMod val="95000"/>
                      <a:lumOff val="5000"/>
                    </a:schemeClr>
                  </a:solidFill>
                </a:rPr>
                <a:t>Technology / commercial risks</a:t>
              </a:r>
            </a:p>
            <a:p>
              <a:pPr>
                <a:spcAft>
                  <a:spcPts val="225"/>
                </a:spcAft>
              </a:pPr>
              <a:endParaRPr lang="en-US" sz="975" dirty="0">
                <a:solidFill>
                  <a:schemeClr val="tx1">
                    <a:lumMod val="95000"/>
                    <a:lumOff val="5000"/>
                  </a:schemeClr>
                </a:solidFill>
              </a:endParaRPr>
            </a:p>
            <a:p>
              <a:pPr>
                <a:spcAft>
                  <a:spcPts val="225"/>
                </a:spcAft>
              </a:pPr>
              <a:r>
                <a:rPr lang="en-US" sz="1050" b="1" dirty="0">
                  <a:solidFill>
                    <a:schemeClr val="tx1">
                      <a:lumMod val="95000"/>
                      <a:lumOff val="5000"/>
                    </a:schemeClr>
                  </a:solidFill>
                </a:rPr>
                <a:t>Project-level</a:t>
              </a:r>
            </a:p>
            <a:p>
              <a:pPr marL="214313" indent="-214313">
                <a:spcAft>
                  <a:spcPts val="225"/>
                </a:spcAft>
                <a:buFont typeface="Arial"/>
                <a:buChar char="•"/>
              </a:pPr>
              <a:r>
                <a:rPr lang="en-US" sz="975" i="1" dirty="0">
                  <a:solidFill>
                    <a:schemeClr val="tx1">
                      <a:lumMod val="95000"/>
                      <a:lumOff val="5000"/>
                    </a:schemeClr>
                  </a:solidFill>
                </a:rPr>
                <a:t>High upfront costs </a:t>
              </a:r>
            </a:p>
            <a:p>
              <a:pPr marL="214313" indent="-214313">
                <a:spcAft>
                  <a:spcPts val="225"/>
                </a:spcAft>
                <a:buFont typeface="Arial"/>
                <a:buChar char="•"/>
              </a:pPr>
              <a:r>
                <a:rPr lang="en-US" sz="975" i="1" dirty="0">
                  <a:solidFill>
                    <a:schemeClr val="tx1">
                      <a:lumMod val="95000"/>
                      <a:lumOff val="5000"/>
                    </a:schemeClr>
                  </a:solidFill>
                </a:rPr>
                <a:t>Low / no-revenue generation</a:t>
              </a:r>
            </a:p>
            <a:p>
              <a:pPr marL="214313" indent="-214313">
                <a:spcAft>
                  <a:spcPts val="225"/>
                </a:spcAft>
                <a:buFont typeface="Arial"/>
                <a:buChar char="•"/>
              </a:pPr>
              <a:r>
                <a:rPr lang="en-US" sz="975" i="1" dirty="0">
                  <a:solidFill>
                    <a:schemeClr val="tx1">
                      <a:lumMod val="95000"/>
                      <a:lumOff val="5000"/>
                    </a:schemeClr>
                  </a:solidFill>
                </a:rPr>
                <a:t>Long time frames</a:t>
              </a:r>
            </a:p>
            <a:p>
              <a:pPr marL="214313" indent="-214313">
                <a:spcAft>
                  <a:spcPts val="225"/>
                </a:spcAft>
                <a:buFont typeface="Arial"/>
                <a:buChar char="•"/>
              </a:pPr>
              <a:r>
                <a:rPr lang="en-US" sz="975" i="1" dirty="0">
                  <a:solidFill>
                    <a:schemeClr val="tx1">
                      <a:lumMod val="95000"/>
                      <a:lumOff val="5000"/>
                    </a:schemeClr>
                  </a:solidFill>
                </a:rPr>
                <a:t>High transaction costs</a:t>
              </a:r>
              <a:r>
                <a:rPr lang="en-US" sz="975" dirty="0">
                  <a:solidFill>
                    <a:schemeClr val="tx1">
                      <a:lumMod val="95000"/>
                      <a:lumOff val="5000"/>
                    </a:schemeClr>
                  </a:solidFill>
                </a:rPr>
                <a:t> </a:t>
              </a:r>
            </a:p>
            <a:p>
              <a:pPr marL="214313" indent="-214313">
                <a:spcAft>
                  <a:spcPts val="225"/>
                </a:spcAft>
                <a:buFont typeface="Arial"/>
                <a:buChar char="•"/>
              </a:pPr>
              <a:r>
                <a:rPr lang="en-US" sz="975" i="1" dirty="0">
                  <a:solidFill>
                    <a:schemeClr val="tx1">
                      <a:lumMod val="95000"/>
                      <a:lumOff val="5000"/>
                    </a:schemeClr>
                  </a:solidFill>
                </a:rPr>
                <a:t>Lack of capacity</a:t>
              </a:r>
            </a:p>
            <a:p>
              <a:pPr marL="214313" indent="-214313">
                <a:spcAft>
                  <a:spcPts val="225"/>
                </a:spcAft>
                <a:buFont typeface="Arial"/>
                <a:buChar char="•"/>
              </a:pPr>
              <a:r>
                <a:rPr lang="en-US" sz="975" i="1" dirty="0">
                  <a:solidFill>
                    <a:schemeClr val="tx1">
                      <a:lumMod val="95000"/>
                      <a:lumOff val="5000"/>
                    </a:schemeClr>
                  </a:solidFill>
                </a:rPr>
                <a:t>Lack of market knowledge</a:t>
              </a:r>
            </a:p>
            <a:p>
              <a:pPr marL="214313" indent="-214313">
                <a:spcAft>
                  <a:spcPts val="225"/>
                </a:spcAft>
                <a:buFont typeface="Arial"/>
                <a:buChar char="•"/>
              </a:pPr>
              <a:r>
                <a:rPr lang="en-US" sz="975" i="1" dirty="0">
                  <a:solidFill>
                    <a:schemeClr val="tx1">
                      <a:lumMod val="95000"/>
                      <a:lumOff val="5000"/>
                    </a:schemeClr>
                  </a:solidFill>
                </a:rPr>
                <a:t>Limited access to capital markets, and narrow investor base</a:t>
              </a:r>
            </a:p>
          </p:txBody>
        </p:sp>
        <p:sp>
          <p:nvSpPr>
            <p:cNvPr id="28" name="TextBox 27"/>
            <p:cNvSpPr txBox="1"/>
            <p:nvPr/>
          </p:nvSpPr>
          <p:spPr>
            <a:xfrm>
              <a:off x="3409950" y="2294940"/>
              <a:ext cx="2305050" cy="415498"/>
            </a:xfrm>
            <a:prstGeom prst="rect">
              <a:avLst/>
            </a:prstGeom>
            <a:noFill/>
          </p:spPr>
          <p:txBody>
            <a:bodyPr wrap="square" rtlCol="0">
              <a:spAutoFit/>
            </a:bodyPr>
            <a:lstStyle/>
            <a:p>
              <a:pPr algn="ctr"/>
              <a:r>
                <a:rPr lang="en-US" sz="2100" b="1" dirty="0">
                  <a:solidFill>
                    <a:schemeClr val="bg1"/>
                  </a:solidFill>
                </a:rPr>
                <a:t>Barriers</a:t>
              </a:r>
            </a:p>
          </p:txBody>
        </p:sp>
        <p:sp>
          <p:nvSpPr>
            <p:cNvPr id="29" name="TextBox 28"/>
            <p:cNvSpPr txBox="1"/>
            <p:nvPr/>
          </p:nvSpPr>
          <p:spPr>
            <a:xfrm>
              <a:off x="6733636" y="2780928"/>
              <a:ext cx="2086836" cy="2967479"/>
            </a:xfrm>
            <a:prstGeom prst="rect">
              <a:avLst/>
            </a:prstGeom>
            <a:noFill/>
          </p:spPr>
          <p:txBody>
            <a:bodyPr wrap="square" rtlCol="0">
              <a:spAutoFit/>
            </a:bodyPr>
            <a:lstStyle/>
            <a:p>
              <a:pPr>
                <a:spcAft>
                  <a:spcPts val="450"/>
                </a:spcAft>
              </a:pPr>
              <a:r>
                <a:rPr lang="en-US" sz="1050" b="1" dirty="0">
                  <a:solidFill>
                    <a:schemeClr val="tx1">
                      <a:lumMod val="95000"/>
                      <a:lumOff val="5000"/>
                    </a:schemeClr>
                  </a:solidFill>
                </a:rPr>
                <a:t>Enhanced Programmatic Approach</a:t>
              </a:r>
            </a:p>
            <a:p>
              <a:pPr>
                <a:spcAft>
                  <a:spcPts val="450"/>
                </a:spcAft>
              </a:pPr>
              <a:r>
                <a:rPr lang="en-US" sz="975" i="1" dirty="0">
                  <a:solidFill>
                    <a:schemeClr val="tx1">
                      <a:lumMod val="95000"/>
                      <a:lumOff val="5000"/>
                    </a:schemeClr>
                  </a:solidFill>
                </a:rPr>
                <a:t>Building on experience e.g. country-programs, DPSP</a:t>
              </a:r>
            </a:p>
            <a:p>
              <a:pPr>
                <a:spcAft>
                  <a:spcPts val="450"/>
                </a:spcAft>
              </a:pPr>
              <a:endParaRPr lang="en-US" sz="1050" b="1" dirty="0">
                <a:solidFill>
                  <a:schemeClr val="tx1">
                    <a:lumMod val="95000"/>
                    <a:lumOff val="5000"/>
                  </a:schemeClr>
                </a:solidFill>
              </a:endParaRPr>
            </a:p>
            <a:p>
              <a:pPr>
                <a:spcAft>
                  <a:spcPts val="450"/>
                </a:spcAft>
              </a:pPr>
              <a:r>
                <a:rPr lang="en-US" sz="1050" b="1" dirty="0">
                  <a:solidFill>
                    <a:schemeClr val="tx1">
                      <a:lumMod val="95000"/>
                      <a:lumOff val="5000"/>
                    </a:schemeClr>
                  </a:solidFill>
                </a:rPr>
                <a:t>Priority Investment Areas</a:t>
              </a:r>
            </a:p>
            <a:p>
              <a:pPr marL="214313" indent="-214313">
                <a:spcAft>
                  <a:spcPts val="450"/>
                </a:spcAft>
                <a:buFont typeface="Arial" panose="020B0604020202020204" pitchFamily="34" charset="0"/>
                <a:buChar char="•"/>
              </a:pPr>
              <a:r>
                <a:rPr lang="en-US" sz="975" i="1" dirty="0">
                  <a:solidFill>
                    <a:schemeClr val="tx1">
                      <a:lumMod val="95000"/>
                      <a:lumOff val="5000"/>
                    </a:schemeClr>
                  </a:solidFill>
                </a:rPr>
                <a:t>Incl. energy storage, </a:t>
              </a:r>
            </a:p>
            <a:p>
              <a:pPr marL="214313" indent="-214313">
                <a:spcAft>
                  <a:spcPts val="450"/>
                </a:spcAft>
                <a:buFont typeface="Arial" panose="020B0604020202020204" pitchFamily="34" charset="0"/>
                <a:buChar char="•"/>
              </a:pPr>
              <a:r>
                <a:rPr lang="en-US" sz="975" i="1" dirty="0">
                  <a:solidFill>
                    <a:schemeClr val="tx1">
                      <a:lumMod val="95000"/>
                      <a:lumOff val="5000"/>
                    </a:schemeClr>
                  </a:solidFill>
                </a:rPr>
                <a:t>Sustainable transport, </a:t>
              </a:r>
            </a:p>
            <a:p>
              <a:pPr marL="214313" indent="-214313">
                <a:spcAft>
                  <a:spcPts val="450"/>
                </a:spcAft>
                <a:buFont typeface="Arial" panose="020B0604020202020204" pitchFamily="34" charset="0"/>
                <a:buChar char="•"/>
              </a:pPr>
              <a:r>
                <a:rPr lang="en-US" sz="975" i="1" dirty="0">
                  <a:solidFill>
                    <a:schemeClr val="tx1">
                      <a:lumMod val="95000"/>
                      <a:lumOff val="5000"/>
                    </a:schemeClr>
                  </a:solidFill>
                </a:rPr>
                <a:t>Energy efficiency in buildings, </a:t>
              </a:r>
            </a:p>
            <a:p>
              <a:pPr marL="214313" indent="-214313">
                <a:spcAft>
                  <a:spcPts val="450"/>
                </a:spcAft>
                <a:buFont typeface="Arial" panose="020B0604020202020204" pitchFamily="34" charset="0"/>
                <a:buChar char="•"/>
              </a:pPr>
              <a:r>
                <a:rPr lang="en-US" sz="975" i="1" dirty="0">
                  <a:solidFill>
                    <a:schemeClr val="tx1">
                      <a:lumMod val="95000"/>
                      <a:lumOff val="5000"/>
                    </a:schemeClr>
                  </a:solidFill>
                </a:rPr>
                <a:t>Distributed generation</a:t>
              </a:r>
              <a:endParaRPr lang="en-US" sz="975" b="1" i="1" dirty="0">
                <a:solidFill>
                  <a:schemeClr val="tx1">
                    <a:lumMod val="95000"/>
                    <a:lumOff val="5000"/>
                  </a:schemeClr>
                </a:solidFill>
              </a:endParaRPr>
            </a:p>
            <a:p>
              <a:pPr>
                <a:spcAft>
                  <a:spcPts val="450"/>
                </a:spcAft>
              </a:pPr>
              <a:endParaRPr lang="en-US" sz="1050" b="1" dirty="0">
                <a:solidFill>
                  <a:schemeClr val="tx1">
                    <a:lumMod val="95000"/>
                    <a:lumOff val="5000"/>
                  </a:schemeClr>
                </a:solidFill>
              </a:endParaRPr>
            </a:p>
            <a:p>
              <a:pPr>
                <a:spcAft>
                  <a:spcPts val="450"/>
                </a:spcAft>
              </a:pPr>
              <a:r>
                <a:rPr lang="en-US" sz="1050" b="1" dirty="0">
                  <a:solidFill>
                    <a:schemeClr val="tx1">
                      <a:lumMod val="95000"/>
                      <a:lumOff val="5000"/>
                    </a:schemeClr>
                  </a:solidFill>
                </a:rPr>
                <a:t>New Financing Modalities</a:t>
              </a:r>
            </a:p>
            <a:p>
              <a:pPr marL="214313" indent="-214313">
                <a:spcAft>
                  <a:spcPts val="450"/>
                </a:spcAft>
                <a:buFont typeface="Arial" panose="020B0604020202020204" pitchFamily="34" charset="0"/>
                <a:buChar char="•"/>
              </a:pPr>
              <a:r>
                <a:rPr lang="en-US" sz="975" i="1" dirty="0">
                  <a:solidFill>
                    <a:schemeClr val="tx1">
                      <a:lumMod val="95000"/>
                      <a:lumOff val="5000"/>
                    </a:schemeClr>
                  </a:solidFill>
                </a:rPr>
                <a:t>Green Markets</a:t>
              </a:r>
            </a:p>
            <a:p>
              <a:pPr marL="214313" indent="-214313">
                <a:spcAft>
                  <a:spcPts val="450"/>
                </a:spcAft>
                <a:buFont typeface="Arial" panose="020B0604020202020204" pitchFamily="34" charset="0"/>
                <a:buChar char="•"/>
              </a:pPr>
              <a:r>
                <a:rPr lang="en-US" sz="975" i="1" dirty="0">
                  <a:solidFill>
                    <a:schemeClr val="tx1">
                      <a:lumMod val="95000"/>
                      <a:lumOff val="5000"/>
                    </a:schemeClr>
                  </a:solidFill>
                </a:rPr>
                <a:t>Risk Mitigation Facility</a:t>
              </a:r>
            </a:p>
          </p:txBody>
        </p:sp>
        <p:sp>
          <p:nvSpPr>
            <p:cNvPr id="30" name="TextBox 29"/>
            <p:cNvSpPr txBox="1"/>
            <p:nvPr/>
          </p:nvSpPr>
          <p:spPr>
            <a:xfrm>
              <a:off x="6640388" y="2282100"/>
              <a:ext cx="2324100" cy="415498"/>
            </a:xfrm>
            <a:prstGeom prst="rect">
              <a:avLst/>
            </a:prstGeom>
            <a:noFill/>
          </p:spPr>
          <p:txBody>
            <a:bodyPr wrap="square" rtlCol="0">
              <a:spAutoFit/>
            </a:bodyPr>
            <a:lstStyle/>
            <a:p>
              <a:pPr algn="ctr"/>
              <a:r>
                <a:rPr lang="en-US" sz="2100" b="1" dirty="0">
                  <a:solidFill>
                    <a:schemeClr val="bg1"/>
                  </a:solidFill>
                </a:rPr>
                <a:t>CTF 2.0</a:t>
              </a:r>
            </a:p>
          </p:txBody>
        </p:sp>
      </p:grpSp>
    </p:spTree>
    <p:extLst>
      <p:ext uri="{BB962C8B-B14F-4D97-AF65-F5344CB8AC3E}">
        <p14:creationId xmlns:p14="http://schemas.microsoft.com/office/powerpoint/2010/main" val="285545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Strategic Climate Fund: </a:t>
            </a:r>
            <a:br>
              <a:rPr lang="en-US" dirty="0" smtClean="0"/>
            </a:br>
            <a:r>
              <a:rPr lang="en-US" dirty="0" smtClean="0"/>
              <a:t>considerations for future operations  </a:t>
            </a:r>
            <a:endParaRPr lang="en-US" dirty="0"/>
          </a:p>
        </p:txBody>
      </p:sp>
      <p:sp>
        <p:nvSpPr>
          <p:cNvPr id="23" name="Text Placeholder 22"/>
          <p:cNvSpPr>
            <a:spLocks noGrp="1"/>
          </p:cNvSpPr>
          <p:nvPr>
            <p:ph type="body" sz="half" idx="10"/>
          </p:nvPr>
        </p:nvSpPr>
        <p:spPr>
          <a:xfrm>
            <a:off x="3275856" y="2007495"/>
            <a:ext cx="5050904" cy="3096344"/>
          </a:xfrm>
        </p:spPr>
        <p:txBody>
          <a:bodyPr/>
          <a:lstStyle/>
          <a:p>
            <a:pPr marL="457200" indent="-457200"/>
            <a:r>
              <a:rPr lang="en-US" sz="1900" b="1" dirty="0"/>
              <a:t>Funding </a:t>
            </a:r>
            <a:r>
              <a:rPr lang="en-US" sz="1900" b="1" dirty="0" smtClean="0"/>
              <a:t>for implementation </a:t>
            </a:r>
            <a:r>
              <a:rPr lang="en-US" sz="1900" dirty="0" smtClean="0"/>
              <a:t>required for new </a:t>
            </a:r>
            <a:r>
              <a:rPr lang="en-US" sz="1900" dirty="0"/>
              <a:t>countries. </a:t>
            </a:r>
          </a:p>
          <a:p>
            <a:pPr marL="971550" lvl="1" indent="-457200"/>
            <a:endParaRPr lang="en-US" sz="400" dirty="0"/>
          </a:p>
          <a:p>
            <a:pPr marL="457200" indent="-457200"/>
            <a:r>
              <a:rPr lang="en-US" sz="1900" b="1" dirty="0" smtClean="0"/>
              <a:t>Lessons from private </a:t>
            </a:r>
            <a:r>
              <a:rPr lang="en-US" sz="1900" b="1" dirty="0"/>
              <a:t>sector </a:t>
            </a:r>
            <a:r>
              <a:rPr lang="en-US" sz="1900" dirty="0"/>
              <a:t>set-asides </a:t>
            </a:r>
            <a:r>
              <a:rPr lang="en-US" sz="1900" dirty="0" smtClean="0"/>
              <a:t>can improve future </a:t>
            </a:r>
            <a:r>
              <a:rPr lang="en-US" sz="1900" dirty="0"/>
              <a:t>private sector investment. </a:t>
            </a:r>
          </a:p>
          <a:p>
            <a:pPr marL="514350" lvl="1" indent="0">
              <a:buNone/>
            </a:pPr>
            <a:endParaRPr lang="en-US" sz="400" dirty="0"/>
          </a:p>
          <a:p>
            <a:pPr marL="457200" indent="-457200"/>
            <a:r>
              <a:rPr lang="en-US" sz="1900" b="1" dirty="0" smtClean="0"/>
              <a:t>New thematic programs </a:t>
            </a:r>
            <a:r>
              <a:rPr lang="en-US" sz="1900" dirty="0" smtClean="0"/>
              <a:t>reflect priorities in </a:t>
            </a:r>
            <a:r>
              <a:rPr lang="en-US" sz="1900" dirty="0"/>
              <a:t>recipients’ </a:t>
            </a:r>
            <a:r>
              <a:rPr lang="en-US" sz="1900" dirty="0" smtClean="0"/>
              <a:t>INDCs; CTF DPSP as model</a:t>
            </a:r>
            <a:r>
              <a:rPr lang="en-US" sz="2000" dirty="0" smtClean="0"/>
              <a:t>. </a:t>
            </a:r>
          </a:p>
          <a:p>
            <a:pPr marL="457200" indent="-457200"/>
            <a:endParaRPr lang="en-US" sz="400" dirty="0"/>
          </a:p>
          <a:p>
            <a:pPr marL="457200" indent="-457200"/>
            <a:r>
              <a:rPr lang="en-US" sz="1900" b="1" dirty="0" smtClean="0"/>
              <a:t>Possibility for greater </a:t>
            </a:r>
            <a:r>
              <a:rPr lang="en-US" sz="1900" b="1" dirty="0"/>
              <a:t>synergies </a:t>
            </a:r>
            <a:r>
              <a:rPr lang="en-US" sz="1900" dirty="0" smtClean="0"/>
              <a:t>across SCF programs</a:t>
            </a:r>
            <a:endParaRPr lang="en-US" sz="1900" dirty="0"/>
          </a:p>
        </p:txBody>
      </p:sp>
      <p:grpSp>
        <p:nvGrpSpPr>
          <p:cNvPr id="9" name="Group 8"/>
          <p:cNvGrpSpPr/>
          <p:nvPr/>
        </p:nvGrpSpPr>
        <p:grpSpPr>
          <a:xfrm>
            <a:off x="827584" y="1988840"/>
            <a:ext cx="1800200" cy="2654981"/>
            <a:chOff x="1187624" y="2645544"/>
            <a:chExt cx="1800200" cy="2654981"/>
          </a:xfrm>
        </p:grpSpPr>
        <p:grpSp>
          <p:nvGrpSpPr>
            <p:cNvPr id="3" name="Group 2"/>
            <p:cNvGrpSpPr/>
            <p:nvPr/>
          </p:nvGrpSpPr>
          <p:grpSpPr>
            <a:xfrm>
              <a:off x="1259632" y="2788877"/>
              <a:ext cx="1553530" cy="2425394"/>
              <a:chOff x="1222897" y="2659790"/>
              <a:chExt cx="1553530" cy="2425394"/>
            </a:xfrm>
          </p:grpSpPr>
          <p:pic>
            <p:nvPicPr>
              <p:cNvPr id="4" name="Picture 3" descr="logos_pleca_4.pdf"/>
              <p:cNvPicPr>
                <a:picLocks noChangeAspect="1"/>
              </p:cNvPicPr>
              <p:nvPr/>
            </p:nvPicPr>
            <p:blipFill rotWithShape="1">
              <a:blip r:embed="rId3">
                <a:extLst>
                  <a:ext uri="{28A0092B-C50C-407E-A947-70E740481C1C}">
                    <a14:useLocalDpi xmlns:a14="http://schemas.microsoft.com/office/drawing/2010/main" val="0"/>
                  </a:ext>
                </a:extLst>
              </a:blip>
              <a:srcRect l="43670" r="37626"/>
              <a:stretch/>
            </p:blipFill>
            <p:spPr>
              <a:xfrm>
                <a:off x="1222897" y="3367666"/>
                <a:ext cx="1553530" cy="876300"/>
              </a:xfrm>
              <a:prstGeom prst="rect">
                <a:avLst/>
              </a:prstGeom>
            </p:spPr>
          </p:pic>
          <p:pic>
            <p:nvPicPr>
              <p:cNvPr id="5" name="Picture 4" descr="logos_pleca_4.pdf"/>
              <p:cNvPicPr>
                <a:picLocks noChangeAspect="1"/>
              </p:cNvPicPr>
              <p:nvPr/>
            </p:nvPicPr>
            <p:blipFill rotWithShape="1">
              <a:blip r:embed="rId3">
                <a:extLst>
                  <a:ext uri="{28A0092B-C50C-407E-A947-70E740481C1C}">
                    <a14:useLocalDpi xmlns:a14="http://schemas.microsoft.com/office/drawing/2010/main" val="0"/>
                  </a:ext>
                </a:extLst>
              </a:blip>
              <a:srcRect l="64777" r="17488"/>
              <a:stretch/>
            </p:blipFill>
            <p:spPr>
              <a:xfrm>
                <a:off x="1240477" y="2659790"/>
                <a:ext cx="1407874" cy="837536"/>
              </a:xfrm>
              <a:prstGeom prst="rect">
                <a:avLst/>
              </a:prstGeom>
            </p:spPr>
          </p:pic>
          <p:pic>
            <p:nvPicPr>
              <p:cNvPr id="6" name="Picture 5" descr="logos_pleca_4.pdf"/>
              <p:cNvPicPr>
                <a:picLocks noChangeAspect="1"/>
              </p:cNvPicPr>
              <p:nvPr/>
            </p:nvPicPr>
            <p:blipFill rotWithShape="1">
              <a:blip r:embed="rId3">
                <a:extLst>
                  <a:ext uri="{28A0092B-C50C-407E-A947-70E740481C1C}">
                    <a14:useLocalDpi xmlns:a14="http://schemas.microsoft.com/office/drawing/2010/main" val="0"/>
                  </a:ext>
                </a:extLst>
              </a:blip>
              <a:srcRect l="21895" r="60194"/>
              <a:stretch/>
            </p:blipFill>
            <p:spPr>
              <a:xfrm>
                <a:off x="1247847" y="4243966"/>
                <a:ext cx="1428140" cy="841218"/>
              </a:xfrm>
              <a:prstGeom prst="rect">
                <a:avLst/>
              </a:prstGeom>
            </p:spPr>
          </p:pic>
        </p:grpSp>
        <p:sp>
          <p:nvSpPr>
            <p:cNvPr id="7" name="Rectangle 6"/>
            <p:cNvSpPr/>
            <p:nvPr/>
          </p:nvSpPr>
          <p:spPr>
            <a:xfrm>
              <a:off x="1187624" y="2645544"/>
              <a:ext cx="1800200" cy="2654981"/>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9092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FIP: Value proposition going forward</a:t>
            </a:r>
            <a:endParaRPr lang="en-US" dirty="0"/>
          </a:p>
        </p:txBody>
      </p:sp>
      <p:sp>
        <p:nvSpPr>
          <p:cNvPr id="9" name="Content Placeholder 10"/>
          <p:cNvSpPr txBox="1">
            <a:spLocks/>
          </p:cNvSpPr>
          <p:nvPr/>
        </p:nvSpPr>
        <p:spPr>
          <a:xfrm>
            <a:off x="323528" y="1741690"/>
            <a:ext cx="4464496" cy="39506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1800" b="1" dirty="0" smtClean="0"/>
              <a:t>Growing portfolio</a:t>
            </a:r>
            <a:r>
              <a:rPr lang="en-US" sz="1800" dirty="0" smtClean="0"/>
              <a:t> of programs/projects generating valuable lessons</a:t>
            </a:r>
          </a:p>
          <a:p>
            <a:pPr marL="457200" indent="-457200">
              <a:buFont typeface="Arial" panose="020B0604020202020204" pitchFamily="34" charset="0"/>
              <a:buChar char="•"/>
            </a:pPr>
            <a:endParaRPr lang="en-US" sz="400" dirty="0" smtClean="0"/>
          </a:p>
          <a:p>
            <a:pPr marL="457200" indent="-457200">
              <a:buFont typeface="Arial" panose="020B0604020202020204" pitchFamily="34" charset="0"/>
              <a:buChar char="•"/>
            </a:pPr>
            <a:r>
              <a:rPr lang="en-US" sz="1800" b="1" dirty="0" smtClean="0"/>
              <a:t>Experience </a:t>
            </a:r>
            <a:r>
              <a:rPr lang="en-US" sz="1800" dirty="0" smtClean="0"/>
              <a:t>from a wide range of forest types and situations</a:t>
            </a:r>
          </a:p>
          <a:p>
            <a:pPr marL="457200" indent="-457200">
              <a:buFont typeface="Arial" panose="020B0604020202020204" pitchFamily="34" charset="0"/>
              <a:buChar char="•"/>
            </a:pPr>
            <a:endParaRPr lang="en-US" sz="400" dirty="0" smtClean="0"/>
          </a:p>
          <a:p>
            <a:pPr marL="457200" indent="-457200">
              <a:buFont typeface="Arial" panose="020B0604020202020204" pitchFamily="34" charset="0"/>
              <a:buChar char="•"/>
            </a:pPr>
            <a:r>
              <a:rPr lang="en-US" sz="1800" b="1" dirty="0" smtClean="0"/>
              <a:t>Partnership with MDBs </a:t>
            </a:r>
            <a:r>
              <a:rPr lang="en-US" sz="1800" dirty="0" smtClean="0"/>
              <a:t>– ability to integrate forests into wider climate-smart land use.</a:t>
            </a:r>
          </a:p>
          <a:p>
            <a:pPr marL="457200" indent="-457200">
              <a:buFont typeface="Arial" panose="020B0604020202020204" pitchFamily="34" charset="0"/>
              <a:buChar char="•"/>
            </a:pPr>
            <a:endParaRPr lang="en-US" sz="400" dirty="0" smtClean="0"/>
          </a:p>
          <a:p>
            <a:pPr marL="457200" indent="-457200">
              <a:buFont typeface="Arial" panose="020B0604020202020204" pitchFamily="34" charset="0"/>
              <a:buChar char="•"/>
            </a:pPr>
            <a:r>
              <a:rPr lang="en-US" sz="1800" dirty="0" smtClean="0"/>
              <a:t>DGM is a model for engaging with and empowering </a:t>
            </a:r>
            <a:r>
              <a:rPr lang="en-US" sz="1800" b="1" dirty="0" smtClean="0"/>
              <a:t>forest-dependent indigenous peoples.</a:t>
            </a:r>
          </a:p>
          <a:p>
            <a:pPr marL="457200" indent="-457200">
              <a:buFont typeface="Arial" panose="020B0604020202020204" pitchFamily="34" charset="0"/>
              <a:buChar char="•"/>
            </a:pPr>
            <a:endParaRPr lang="en-US" sz="400" b="1" dirty="0" smtClean="0"/>
          </a:p>
          <a:p>
            <a:pPr marL="457200" indent="-457200">
              <a:buFont typeface="Arial" panose="020B0604020202020204" pitchFamily="34" charset="0"/>
              <a:buChar char="•"/>
            </a:pPr>
            <a:r>
              <a:rPr lang="en-US" sz="1800" dirty="0" smtClean="0"/>
              <a:t>Convening </a:t>
            </a:r>
            <a:r>
              <a:rPr lang="en-US" sz="1800" b="1" dirty="0" smtClean="0"/>
              <a:t>power to lead dialogue </a:t>
            </a:r>
            <a:r>
              <a:rPr lang="en-US" sz="1800" dirty="0" smtClean="0"/>
              <a:t>on the role of forests in achieving INDCs and development targets.</a:t>
            </a:r>
            <a:endParaRPr lang="en-US" sz="1900" dirty="0" smtClean="0"/>
          </a:p>
          <a:p>
            <a:pPr marL="457200" indent="-457200">
              <a:buFont typeface="Arial" panose="020B0604020202020204" pitchFamily="34" charset="0"/>
              <a:buChar char="•"/>
            </a:pPr>
            <a:endParaRPr lang="en-US" sz="1900" dirty="0"/>
          </a:p>
        </p:txBody>
      </p:sp>
      <p:pic>
        <p:nvPicPr>
          <p:cNvPr id="2" name="Picture 1"/>
          <p:cNvPicPr>
            <a:picLocks noChangeAspect="1"/>
          </p:cNvPicPr>
          <p:nvPr/>
        </p:nvPicPr>
        <p:blipFill rotWithShape="1">
          <a:blip r:embed="rId3"/>
          <a:srcRect b="10380"/>
          <a:stretch/>
        </p:blipFill>
        <p:spPr>
          <a:xfrm>
            <a:off x="5292080" y="2130781"/>
            <a:ext cx="3213951" cy="1440160"/>
          </a:xfrm>
          <a:prstGeom prst="rect">
            <a:avLst/>
          </a:prstGeom>
        </p:spPr>
      </p:pic>
      <p:pic>
        <p:nvPicPr>
          <p:cNvPr id="4" name="Picture 3"/>
          <p:cNvPicPr>
            <a:picLocks noChangeAspect="1"/>
          </p:cNvPicPr>
          <p:nvPr/>
        </p:nvPicPr>
        <p:blipFill>
          <a:blip r:embed="rId4"/>
          <a:stretch>
            <a:fillRect/>
          </a:stretch>
        </p:blipFill>
        <p:spPr>
          <a:xfrm>
            <a:off x="5302145" y="3717032"/>
            <a:ext cx="3193820" cy="1650140"/>
          </a:xfrm>
          <a:prstGeom prst="rect">
            <a:avLst/>
          </a:prstGeom>
        </p:spPr>
      </p:pic>
    </p:spTree>
    <p:extLst>
      <p:ext uri="{BB962C8B-B14F-4D97-AF65-F5344CB8AC3E}">
        <p14:creationId xmlns:p14="http://schemas.microsoft.com/office/powerpoint/2010/main" val="4091540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96261" y="1797648"/>
            <a:ext cx="4320480" cy="3662541"/>
          </a:xfrm>
          <a:prstGeom prst="rect">
            <a:avLst/>
          </a:prstGeom>
          <a:noFill/>
        </p:spPr>
        <p:txBody>
          <a:bodyPr wrap="square" rtlCol="0">
            <a:spAutoFit/>
          </a:bodyPr>
          <a:lstStyle/>
          <a:p>
            <a:r>
              <a:rPr lang="en-US" sz="1900" b="1" dirty="0"/>
              <a:t>Scenario 1:</a:t>
            </a:r>
            <a:r>
              <a:rPr lang="en-US" sz="1900" b="1" i="1" dirty="0"/>
              <a:t> </a:t>
            </a:r>
            <a:r>
              <a:rPr lang="en-US" sz="1900" b="1" dirty="0"/>
              <a:t>No new funds are provided </a:t>
            </a:r>
            <a:endParaRPr lang="en-US" sz="1900" b="1" dirty="0" smtClean="0"/>
          </a:p>
          <a:p>
            <a:endParaRPr lang="en-US" sz="600" b="1" dirty="0" smtClean="0"/>
          </a:p>
          <a:p>
            <a:pPr marL="285750" indent="-285750">
              <a:buFont typeface="Arial"/>
              <a:buChar char="•"/>
            </a:pPr>
            <a:r>
              <a:rPr lang="en-US" sz="1600" dirty="0" smtClean="0"/>
              <a:t>Risk </a:t>
            </a:r>
            <a:r>
              <a:rPr lang="en-US" sz="1600" dirty="0"/>
              <a:t>that forests are not effectively incorporated into INDC implementation plans in new FIP countries</a:t>
            </a:r>
          </a:p>
          <a:p>
            <a:endParaRPr lang="en-US" sz="2000" b="1" dirty="0"/>
          </a:p>
          <a:p>
            <a:r>
              <a:rPr lang="en-US" sz="1900" b="1" dirty="0"/>
              <a:t>Scenario 2: New funds are </a:t>
            </a:r>
            <a:r>
              <a:rPr lang="en-US" sz="1900" b="1" dirty="0" smtClean="0"/>
              <a:t>provided </a:t>
            </a:r>
            <a:r>
              <a:rPr lang="en-US" sz="2000" b="1" dirty="0" smtClean="0"/>
              <a:t/>
            </a:r>
            <a:br>
              <a:rPr lang="en-US" sz="2000" b="1" dirty="0" smtClean="0"/>
            </a:br>
            <a:endParaRPr lang="en-US" sz="600" b="1" dirty="0"/>
          </a:p>
          <a:p>
            <a:pPr marL="285750" indent="-285750">
              <a:buFont typeface="Arial"/>
              <a:buChar char="•"/>
            </a:pPr>
            <a:r>
              <a:rPr lang="en-US" sz="1600" dirty="0" smtClean="0"/>
              <a:t>Extend implementation funding to some [all] </a:t>
            </a:r>
            <a:r>
              <a:rPr lang="en-US" sz="1600" dirty="0"/>
              <a:t>of </a:t>
            </a:r>
            <a:r>
              <a:rPr lang="en-US" sz="1600" dirty="0" smtClean="0"/>
              <a:t>the 9 “unfunded” </a:t>
            </a:r>
            <a:r>
              <a:rPr lang="en-US" sz="1600" dirty="0"/>
              <a:t>pilot </a:t>
            </a:r>
            <a:r>
              <a:rPr lang="en-US" sz="1600" dirty="0" smtClean="0"/>
              <a:t>countries </a:t>
            </a:r>
          </a:p>
          <a:p>
            <a:pPr marL="285750" indent="-285750">
              <a:buFont typeface="Arial"/>
              <a:buChar char="•"/>
            </a:pPr>
            <a:endParaRPr lang="en-US" sz="600" dirty="0"/>
          </a:p>
          <a:p>
            <a:pPr marL="285750" indent="-285750">
              <a:buFont typeface="Arial" panose="020B0604020202020204" pitchFamily="34" charset="0"/>
              <a:buChar char="•"/>
            </a:pPr>
            <a:r>
              <a:rPr lang="en-US" sz="1600" dirty="0" smtClean="0"/>
              <a:t>Expand </a:t>
            </a:r>
            <a:r>
              <a:rPr lang="en-US" sz="1600" dirty="0"/>
              <a:t>DGM </a:t>
            </a:r>
            <a:r>
              <a:rPr lang="en-US" sz="1600" dirty="0" smtClean="0"/>
              <a:t>to </a:t>
            </a:r>
            <a:r>
              <a:rPr lang="en-US" sz="1600" dirty="0"/>
              <a:t>the </a:t>
            </a:r>
            <a:r>
              <a:rPr lang="en-US" sz="1600" dirty="0" smtClean="0"/>
              <a:t>9 pilot </a:t>
            </a:r>
            <a:r>
              <a:rPr lang="en-US" sz="1600" dirty="0"/>
              <a:t>countries </a:t>
            </a:r>
            <a:endParaRPr lang="en-US" sz="1600" dirty="0" smtClean="0"/>
          </a:p>
          <a:p>
            <a:pPr marL="285750" indent="-285750">
              <a:buFont typeface="Arial" panose="020B0604020202020204" pitchFamily="34" charset="0"/>
              <a:buChar char="•"/>
            </a:pPr>
            <a:endParaRPr lang="en-US" sz="600" dirty="0"/>
          </a:p>
          <a:p>
            <a:pPr marL="285750" indent="-285750">
              <a:buFont typeface="Arial" panose="020B0604020202020204" pitchFamily="34" charset="0"/>
              <a:buChar char="•"/>
            </a:pPr>
            <a:r>
              <a:rPr lang="en-US" sz="1600" dirty="0" smtClean="0"/>
              <a:t>Capitalize new </a:t>
            </a:r>
            <a:r>
              <a:rPr lang="en-US" sz="1600" dirty="0"/>
              <a:t>FIP private sector </a:t>
            </a:r>
            <a:r>
              <a:rPr lang="en-US" sz="1600" dirty="0" smtClean="0"/>
              <a:t>window</a:t>
            </a:r>
          </a:p>
          <a:p>
            <a:pPr marL="285750" indent="-285750">
              <a:buFont typeface="Arial" panose="020B0604020202020204" pitchFamily="34" charset="0"/>
              <a:buChar char="•"/>
            </a:pPr>
            <a:endParaRPr lang="en-US" sz="600" dirty="0" smtClean="0"/>
          </a:p>
          <a:p>
            <a:pPr marL="285750" indent="-285750">
              <a:buFont typeface="Arial" panose="020B0604020202020204" pitchFamily="34" charset="0"/>
              <a:buChar char="•"/>
            </a:pPr>
            <a:r>
              <a:rPr lang="en-US" sz="1600" dirty="0" smtClean="0"/>
              <a:t>Support global </a:t>
            </a:r>
            <a:r>
              <a:rPr lang="en-US" sz="1600" dirty="0"/>
              <a:t>forest challenges </a:t>
            </a:r>
            <a:r>
              <a:rPr lang="en-US" sz="1600" dirty="0" smtClean="0"/>
              <a:t>through “horizontal” strategic </a:t>
            </a:r>
            <a:r>
              <a:rPr lang="en-US" sz="1600" dirty="0"/>
              <a:t>thematic </a:t>
            </a:r>
            <a:r>
              <a:rPr lang="en-US" sz="1600" dirty="0" smtClean="0"/>
              <a:t>programs</a:t>
            </a:r>
            <a:endParaRPr lang="en-US" sz="1600" dirty="0"/>
          </a:p>
        </p:txBody>
      </p:sp>
      <p:sp>
        <p:nvSpPr>
          <p:cNvPr id="3" name="Title 2"/>
          <p:cNvSpPr>
            <a:spLocks noGrp="1"/>
          </p:cNvSpPr>
          <p:nvPr>
            <p:ph type="title"/>
          </p:nvPr>
        </p:nvSpPr>
        <p:spPr/>
        <p:txBody>
          <a:bodyPr>
            <a:normAutofit/>
          </a:bodyPr>
          <a:lstStyle/>
          <a:p>
            <a:r>
              <a:rPr lang="en-US" dirty="0" smtClean="0"/>
              <a:t>FIP: Future scenarios</a:t>
            </a:r>
            <a:endParaRPr lang="en-US" dirty="0"/>
          </a:p>
        </p:txBody>
      </p:sp>
      <p:grpSp>
        <p:nvGrpSpPr>
          <p:cNvPr id="2" name="Group 1"/>
          <p:cNvGrpSpPr/>
          <p:nvPr/>
        </p:nvGrpSpPr>
        <p:grpSpPr>
          <a:xfrm>
            <a:off x="4912512" y="1932090"/>
            <a:ext cx="3774288" cy="3265693"/>
            <a:chOff x="5166622" y="2307768"/>
            <a:chExt cx="3897932" cy="3265693"/>
          </a:xfrm>
        </p:grpSpPr>
        <p:grpSp>
          <p:nvGrpSpPr>
            <p:cNvPr id="33" name="Group 32"/>
            <p:cNvGrpSpPr/>
            <p:nvPr/>
          </p:nvGrpSpPr>
          <p:grpSpPr>
            <a:xfrm>
              <a:off x="5166622" y="2307768"/>
              <a:ext cx="3897932" cy="3265693"/>
              <a:chOff x="1347212" y="3374248"/>
              <a:chExt cx="5473601" cy="3922381"/>
            </a:xfrm>
          </p:grpSpPr>
          <p:grpSp>
            <p:nvGrpSpPr>
              <p:cNvPr id="26" name="Group 25"/>
              <p:cNvGrpSpPr/>
              <p:nvPr/>
            </p:nvGrpSpPr>
            <p:grpSpPr>
              <a:xfrm>
                <a:off x="1732707" y="4339990"/>
                <a:ext cx="3128148" cy="2956639"/>
                <a:chOff x="306673" y="3861048"/>
                <a:chExt cx="4121117" cy="3539908"/>
              </a:xfrm>
            </p:grpSpPr>
            <p:sp>
              <p:nvSpPr>
                <p:cNvPr id="4" name="Rectangle 3"/>
                <p:cNvSpPr/>
                <p:nvPr/>
              </p:nvSpPr>
              <p:spPr>
                <a:xfrm>
                  <a:off x="697819" y="3861048"/>
                  <a:ext cx="936104" cy="2952328"/>
                </a:xfrm>
                <a:prstGeom prst="rect">
                  <a:avLst/>
                </a:prstGeom>
                <a:solidFill>
                  <a:srgbClr val="3D76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smtClean="0"/>
                </a:p>
                <a:p>
                  <a:pPr algn="ctr"/>
                  <a:endParaRPr lang="en-US" sz="1200" dirty="0"/>
                </a:p>
                <a:p>
                  <a:pPr algn="ctr"/>
                  <a:endParaRPr lang="en-US" sz="1200" dirty="0"/>
                </a:p>
              </p:txBody>
            </p:sp>
            <p:sp>
              <p:nvSpPr>
                <p:cNvPr id="5" name="TextBox 4"/>
                <p:cNvSpPr txBox="1"/>
                <p:nvPr/>
              </p:nvSpPr>
              <p:spPr>
                <a:xfrm>
                  <a:off x="306673" y="7069312"/>
                  <a:ext cx="1264573" cy="331644"/>
                </a:xfrm>
                <a:prstGeom prst="rect">
                  <a:avLst/>
                </a:prstGeom>
                <a:noFill/>
              </p:spPr>
              <p:txBody>
                <a:bodyPr wrap="none" rtlCol="0">
                  <a:spAutoFit/>
                </a:bodyPr>
                <a:lstStyle/>
                <a:p>
                  <a:r>
                    <a:rPr lang="en-US" sz="1200" dirty="0"/>
                    <a:t>Country A IP</a:t>
                  </a:r>
                </a:p>
              </p:txBody>
            </p:sp>
            <p:sp>
              <p:nvSpPr>
                <p:cNvPr id="6" name="Rectangle 5"/>
                <p:cNvSpPr/>
                <p:nvPr/>
              </p:nvSpPr>
              <p:spPr>
                <a:xfrm>
                  <a:off x="2071163" y="3884725"/>
                  <a:ext cx="936104" cy="2424597"/>
                </a:xfrm>
                <a:prstGeom prst="rect">
                  <a:avLst/>
                </a:prstGeom>
                <a:solidFill>
                  <a:srgbClr val="3D76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a:p>
                  <a:pPr algn="ctr"/>
                  <a:endParaRPr lang="en-US" sz="1200" dirty="0" smtClean="0"/>
                </a:p>
              </p:txBody>
            </p:sp>
            <p:sp>
              <p:nvSpPr>
                <p:cNvPr id="7" name="Rectangle 6"/>
                <p:cNvSpPr/>
                <p:nvPr/>
              </p:nvSpPr>
              <p:spPr>
                <a:xfrm>
                  <a:off x="3491687" y="3892406"/>
                  <a:ext cx="936103" cy="3176906"/>
                </a:xfrm>
                <a:prstGeom prst="rect">
                  <a:avLst/>
                </a:prstGeom>
                <a:solidFill>
                  <a:srgbClr val="3D76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a:p>
                  <a:pPr algn="ctr"/>
                  <a:endParaRPr lang="en-US" sz="1200" dirty="0" smtClean="0"/>
                </a:p>
                <a:p>
                  <a:pPr algn="ctr"/>
                  <a:r>
                    <a:rPr lang="en-US" sz="1200" dirty="0" smtClean="0"/>
                    <a:t> </a:t>
                  </a:r>
                  <a:endParaRPr lang="en-US" sz="1200" dirty="0"/>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smtClean="0"/>
                </a:p>
                <a:p>
                  <a:pPr algn="ctr"/>
                  <a:endParaRPr lang="en-US" sz="1200" dirty="0"/>
                </a:p>
              </p:txBody>
            </p:sp>
            <p:sp>
              <p:nvSpPr>
                <p:cNvPr id="8" name="TextBox 7"/>
                <p:cNvSpPr txBox="1"/>
                <p:nvPr/>
              </p:nvSpPr>
              <p:spPr>
                <a:xfrm>
                  <a:off x="1630312" y="6484971"/>
                  <a:ext cx="1256126" cy="331644"/>
                </a:xfrm>
                <a:prstGeom prst="rect">
                  <a:avLst/>
                </a:prstGeom>
                <a:noFill/>
              </p:spPr>
              <p:txBody>
                <a:bodyPr wrap="none" rtlCol="0">
                  <a:spAutoFit/>
                </a:bodyPr>
                <a:lstStyle/>
                <a:p>
                  <a:r>
                    <a:rPr lang="en-US" sz="1200" dirty="0"/>
                    <a:t>Country B IP</a:t>
                  </a:r>
                </a:p>
              </p:txBody>
            </p:sp>
            <p:sp>
              <p:nvSpPr>
                <p:cNvPr id="10" name="TextBox 9"/>
                <p:cNvSpPr txBox="1"/>
                <p:nvPr/>
              </p:nvSpPr>
              <p:spPr>
                <a:xfrm>
                  <a:off x="3173775" y="7069312"/>
                  <a:ext cx="1254015" cy="331644"/>
                </a:xfrm>
                <a:prstGeom prst="rect">
                  <a:avLst/>
                </a:prstGeom>
                <a:noFill/>
              </p:spPr>
              <p:txBody>
                <a:bodyPr wrap="none" rtlCol="0">
                  <a:spAutoFit/>
                </a:bodyPr>
                <a:lstStyle/>
                <a:p>
                  <a:r>
                    <a:rPr lang="en-US" sz="1200" dirty="0"/>
                    <a:t>Country C IP</a:t>
                  </a:r>
                </a:p>
              </p:txBody>
            </p:sp>
          </p:grpSp>
          <p:sp>
            <p:nvSpPr>
              <p:cNvPr id="32" name="TextBox 31"/>
              <p:cNvSpPr txBox="1"/>
              <p:nvPr/>
            </p:nvSpPr>
            <p:spPr>
              <a:xfrm>
                <a:off x="1347212" y="3374248"/>
                <a:ext cx="5473601" cy="665400"/>
              </a:xfrm>
              <a:prstGeom prst="rect">
                <a:avLst/>
              </a:prstGeom>
              <a:noFill/>
              <a:ln>
                <a:solidFill>
                  <a:schemeClr val="bg1">
                    <a:lumMod val="85000"/>
                  </a:schemeClr>
                </a:solidFill>
              </a:ln>
            </p:spPr>
            <p:txBody>
              <a:bodyPr wrap="square" rtlCol="0">
                <a:spAutoFit/>
              </a:bodyPr>
              <a:lstStyle/>
              <a:p>
                <a:pPr algn="ctr"/>
                <a:r>
                  <a:rPr lang="en-US" sz="1500" b="1" dirty="0" smtClean="0"/>
                  <a:t>Implementation Model for a </a:t>
                </a:r>
                <a:br>
                  <a:rPr lang="en-US" sz="1500" b="1" dirty="0" smtClean="0"/>
                </a:br>
                <a:r>
                  <a:rPr lang="en-US" sz="1500" b="1" dirty="0" smtClean="0"/>
                  <a:t>Strategic Thematic Program</a:t>
                </a:r>
                <a:endParaRPr lang="en-US" sz="1500" b="1" dirty="0"/>
              </a:p>
            </p:txBody>
          </p:sp>
        </p:grpSp>
        <p:sp>
          <p:nvSpPr>
            <p:cNvPr id="17" name="TextBox 16"/>
            <p:cNvSpPr txBox="1"/>
            <p:nvPr/>
          </p:nvSpPr>
          <p:spPr>
            <a:xfrm>
              <a:off x="7945976" y="4238234"/>
              <a:ext cx="1118578" cy="646331"/>
            </a:xfrm>
            <a:prstGeom prst="rect">
              <a:avLst/>
            </a:prstGeom>
            <a:noFill/>
          </p:spPr>
          <p:txBody>
            <a:bodyPr wrap="square" rtlCol="0">
              <a:spAutoFit/>
            </a:bodyPr>
            <a:lstStyle/>
            <a:p>
              <a:r>
                <a:rPr lang="en-US" sz="1200" b="1" dirty="0" smtClean="0"/>
                <a:t>Cross-country</a:t>
              </a:r>
              <a:br>
                <a:rPr lang="en-US" sz="1200" b="1" dirty="0" smtClean="0"/>
              </a:br>
              <a:r>
                <a:rPr lang="en-US" sz="1200" b="1" dirty="0" smtClean="0"/>
                <a:t>Strategic Program</a:t>
              </a:r>
              <a:endParaRPr lang="en-US" sz="1200" b="1" dirty="0"/>
            </a:p>
          </p:txBody>
        </p:sp>
        <p:sp>
          <p:nvSpPr>
            <p:cNvPr id="20" name="TextBox 19"/>
            <p:cNvSpPr txBox="1"/>
            <p:nvPr/>
          </p:nvSpPr>
          <p:spPr>
            <a:xfrm>
              <a:off x="7939032" y="3275424"/>
              <a:ext cx="1118578" cy="646331"/>
            </a:xfrm>
            <a:prstGeom prst="rect">
              <a:avLst/>
            </a:prstGeom>
            <a:noFill/>
          </p:spPr>
          <p:txBody>
            <a:bodyPr wrap="square" rtlCol="0">
              <a:spAutoFit/>
            </a:bodyPr>
            <a:lstStyle/>
            <a:p>
              <a:r>
                <a:rPr lang="en-US" sz="1200" b="1" dirty="0" smtClean="0"/>
                <a:t>Cross-country</a:t>
              </a:r>
              <a:br>
                <a:rPr lang="en-US" sz="1200" b="1" dirty="0" smtClean="0"/>
              </a:br>
              <a:r>
                <a:rPr lang="en-US" sz="1200" b="1" dirty="0" smtClean="0"/>
                <a:t>Strategic Program</a:t>
              </a:r>
              <a:endParaRPr lang="en-US" sz="1200" b="1" dirty="0"/>
            </a:p>
          </p:txBody>
        </p:sp>
      </p:grpSp>
      <p:sp>
        <p:nvSpPr>
          <p:cNvPr id="14" name="Rectangle 13"/>
          <p:cNvSpPr/>
          <p:nvPr/>
        </p:nvSpPr>
        <p:spPr>
          <a:xfrm>
            <a:off x="5292080" y="3377979"/>
            <a:ext cx="2160240" cy="373917"/>
          </a:xfrm>
          <a:prstGeom prst="rect">
            <a:avLst/>
          </a:prstGeom>
          <a:solidFill>
            <a:srgbClr val="85B64D">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5292080" y="4331948"/>
            <a:ext cx="2160240" cy="373917"/>
          </a:xfrm>
          <a:prstGeom prst="rect">
            <a:avLst/>
          </a:prstGeom>
          <a:solidFill>
            <a:srgbClr val="85B64D">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305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lvl="0">
              <a:spcBef>
                <a:spcPct val="20000"/>
              </a:spcBef>
            </a:pPr>
            <a:r>
              <a:rPr lang="en-GB" dirty="0" smtClean="0">
                <a:latin typeface="+mj-lt"/>
                <a:ea typeface="+mn-ea"/>
                <a:cs typeface="Arial" panose="020B0604020202020204" pitchFamily="34" charset="0"/>
              </a:rPr>
              <a:t/>
            </a:r>
            <a:br>
              <a:rPr lang="en-GB" dirty="0" smtClean="0">
                <a:latin typeface="+mj-lt"/>
                <a:ea typeface="+mn-ea"/>
                <a:cs typeface="Arial" panose="020B0604020202020204" pitchFamily="34" charset="0"/>
              </a:rPr>
            </a:br>
            <a:r>
              <a:rPr lang="en-GB" dirty="0" smtClean="0">
                <a:latin typeface="+mj-lt"/>
                <a:ea typeface="+mn-ea"/>
                <a:cs typeface="Arial" panose="020B0604020202020204" pitchFamily="34" charset="0"/>
              </a:rPr>
              <a:t>PPCR: </a:t>
            </a:r>
            <a:r>
              <a:rPr lang="en-US" dirty="0"/>
              <a:t>Value proposition going forward</a:t>
            </a:r>
            <a:r>
              <a:rPr lang="en-GB" sz="2500" b="1" dirty="0">
                <a:latin typeface="+mj-lt"/>
                <a:ea typeface="+mn-ea"/>
                <a:cs typeface="Arial" panose="020B0604020202020204" pitchFamily="34" charset="0"/>
              </a:rPr>
              <a:t/>
            </a:r>
            <a:br>
              <a:rPr lang="en-GB" sz="2500" b="1" dirty="0">
                <a:latin typeface="+mj-lt"/>
                <a:ea typeface="+mn-ea"/>
                <a:cs typeface="Arial" panose="020B0604020202020204" pitchFamily="34" charset="0"/>
              </a:rPr>
            </a:br>
            <a:endParaRPr lang="en-US" sz="2500" dirty="0">
              <a:latin typeface="+mj-lt"/>
            </a:endParaRPr>
          </a:p>
        </p:txBody>
      </p:sp>
      <p:sp>
        <p:nvSpPr>
          <p:cNvPr id="12" name="Content Placeholder 1"/>
          <p:cNvSpPr txBox="1">
            <a:spLocks/>
          </p:cNvSpPr>
          <p:nvPr/>
        </p:nvSpPr>
        <p:spPr>
          <a:xfrm>
            <a:off x="395536" y="1772816"/>
            <a:ext cx="4474840" cy="374441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900" dirty="0" smtClean="0"/>
              <a:t>Tried and tested </a:t>
            </a:r>
            <a:r>
              <a:rPr lang="en-US" sz="1900" b="1" dirty="0" smtClean="0"/>
              <a:t>programmatic </a:t>
            </a:r>
            <a:r>
              <a:rPr lang="en-US" sz="1900" b="1" dirty="0"/>
              <a:t>a</a:t>
            </a:r>
            <a:r>
              <a:rPr lang="en-US" sz="1900" b="1" dirty="0" smtClean="0"/>
              <a:t>pproach</a:t>
            </a:r>
            <a:r>
              <a:rPr lang="en-US" sz="1900" b="1" i="1" dirty="0" smtClean="0"/>
              <a:t> </a:t>
            </a:r>
            <a:r>
              <a:rPr lang="en-US" sz="1900" dirty="0" smtClean="0"/>
              <a:t>to mainstream resilience across sectors and monitor progress.</a:t>
            </a:r>
          </a:p>
          <a:p>
            <a:pPr>
              <a:buFont typeface="Arial" panose="020B0604020202020204" pitchFamily="34" charset="0"/>
              <a:buChar char="•"/>
            </a:pPr>
            <a:endParaRPr lang="en-US" sz="400" dirty="0" smtClean="0"/>
          </a:p>
          <a:p>
            <a:pPr>
              <a:buFont typeface="Arial" panose="020B0604020202020204" pitchFamily="34" charset="0"/>
              <a:buChar char="•"/>
            </a:pPr>
            <a:r>
              <a:rPr lang="en-US" sz="1900" b="1" dirty="0" smtClean="0"/>
              <a:t>Ready made platform </a:t>
            </a:r>
            <a:r>
              <a:rPr lang="en-US" sz="1900" dirty="0" smtClean="0"/>
              <a:t>for translating INDCs into implementation plans and concrete investments.</a:t>
            </a:r>
          </a:p>
          <a:p>
            <a:pPr>
              <a:buFont typeface="Arial" panose="020B0604020202020204" pitchFamily="34" charset="0"/>
              <a:buChar char="•"/>
            </a:pPr>
            <a:endParaRPr lang="en-US" sz="400" dirty="0" smtClean="0"/>
          </a:p>
          <a:p>
            <a:pPr>
              <a:buFont typeface="Arial" panose="020B0604020202020204" pitchFamily="34" charset="0"/>
              <a:buChar char="•"/>
            </a:pPr>
            <a:r>
              <a:rPr lang="en-US" sz="1900" b="1" dirty="0" smtClean="0"/>
              <a:t>Experience and risk appetite </a:t>
            </a:r>
            <a:r>
              <a:rPr lang="en-US" sz="1900" dirty="0" smtClean="0"/>
              <a:t>to support robust MDB pipeline of private sector resilience investments</a:t>
            </a:r>
          </a:p>
          <a:p>
            <a:pPr>
              <a:buFont typeface="Arial" panose="020B0604020202020204" pitchFamily="34" charset="0"/>
              <a:buChar char="•"/>
            </a:pPr>
            <a:endParaRPr lang="en-US" sz="400" dirty="0" smtClean="0"/>
          </a:p>
          <a:p>
            <a:pPr>
              <a:buFont typeface="Arial" panose="020B0604020202020204" pitchFamily="34" charset="0"/>
              <a:buChar char="•"/>
            </a:pPr>
            <a:r>
              <a:rPr lang="en-US" sz="1900" b="1" dirty="0" smtClean="0"/>
              <a:t>Leverages unique capability of MDBs </a:t>
            </a:r>
            <a:r>
              <a:rPr lang="en-US" sz="1900" dirty="0" smtClean="0"/>
              <a:t>to climate-proof critical infrastructure.</a:t>
            </a:r>
            <a:endParaRPr lang="en-US" sz="1900" b="1" i="1"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9169" t="22798" r="1063" b="12192"/>
          <a:stretch/>
        </p:blipFill>
        <p:spPr>
          <a:xfrm>
            <a:off x="5370890" y="2484945"/>
            <a:ext cx="3200400" cy="2320158"/>
          </a:xfrm>
          <a:prstGeom prst="rect">
            <a:avLst/>
          </a:prstGeom>
        </p:spPr>
      </p:pic>
    </p:spTree>
    <p:extLst>
      <p:ext uri="{BB962C8B-B14F-4D97-AF65-F5344CB8AC3E}">
        <p14:creationId xmlns:p14="http://schemas.microsoft.com/office/powerpoint/2010/main" val="2189222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PPCR: Future scenarios</a:t>
            </a:r>
            <a:endParaRPr lang="en-US" dirty="0"/>
          </a:p>
        </p:txBody>
      </p:sp>
      <p:sp>
        <p:nvSpPr>
          <p:cNvPr id="2" name="Rectangle 1"/>
          <p:cNvSpPr/>
          <p:nvPr/>
        </p:nvSpPr>
        <p:spPr>
          <a:xfrm>
            <a:off x="352872" y="1700808"/>
            <a:ext cx="4752528" cy="3970318"/>
          </a:xfrm>
          <a:prstGeom prst="rect">
            <a:avLst/>
          </a:prstGeom>
        </p:spPr>
        <p:txBody>
          <a:bodyPr wrap="square">
            <a:spAutoFit/>
          </a:bodyPr>
          <a:lstStyle/>
          <a:p>
            <a:r>
              <a:rPr lang="en-US" b="1" dirty="0"/>
              <a:t>Scenario 1: No new funds are provided </a:t>
            </a:r>
            <a:endParaRPr lang="en-US" b="1" dirty="0" smtClean="0"/>
          </a:p>
          <a:p>
            <a:pPr marL="285750" indent="-285750">
              <a:buFont typeface="Arial" panose="020B0604020202020204" pitchFamily="34" charset="0"/>
              <a:buChar char="•"/>
            </a:pPr>
            <a:r>
              <a:rPr lang="en-US" dirty="0" smtClean="0"/>
              <a:t>10 </a:t>
            </a:r>
            <a:r>
              <a:rPr lang="en-US" dirty="0"/>
              <a:t>new pilot countries will continue to advance preparation of SPCRs. </a:t>
            </a:r>
          </a:p>
          <a:p>
            <a:pPr marL="285750" indent="-285750">
              <a:buFont typeface="Arial"/>
              <a:buChar char="•"/>
            </a:pPr>
            <a:r>
              <a:rPr lang="en-US" dirty="0"/>
              <a:t>Absence of core resources </a:t>
            </a:r>
            <a:r>
              <a:rPr lang="en-US" dirty="0" smtClean="0"/>
              <a:t>could </a:t>
            </a:r>
            <a:r>
              <a:rPr lang="en-US" dirty="0"/>
              <a:t>undermine the design, commitment and delivery of the program; risk of fragmentation </a:t>
            </a:r>
            <a:endParaRPr lang="en-US" dirty="0" smtClean="0"/>
          </a:p>
          <a:p>
            <a:endParaRPr lang="en-US" dirty="0" smtClean="0"/>
          </a:p>
          <a:p>
            <a:r>
              <a:rPr lang="en-US" b="1" dirty="0" smtClean="0"/>
              <a:t>Scenario </a:t>
            </a:r>
            <a:r>
              <a:rPr lang="en-US" b="1" dirty="0"/>
              <a:t>2: New funds are provided in the near to medium term </a:t>
            </a:r>
            <a:endParaRPr lang="en-US" b="1" dirty="0" smtClean="0"/>
          </a:p>
          <a:p>
            <a:pPr marL="285750" indent="-285750">
              <a:buSzPct val="100000"/>
              <a:buFont typeface="Arial"/>
              <a:buChar char="•"/>
            </a:pPr>
            <a:r>
              <a:rPr lang="en-US" dirty="0"/>
              <a:t>Extend implementation funding to some [all] of the 10 new countries </a:t>
            </a:r>
          </a:p>
          <a:p>
            <a:pPr marL="285750" indent="-285750">
              <a:buSzPct val="100000"/>
              <a:buFont typeface="Arial"/>
              <a:buChar char="•"/>
            </a:pPr>
            <a:r>
              <a:rPr lang="en-US" dirty="0"/>
              <a:t>Launch new PPCR private sector window building on May 2015 enhanced framework</a:t>
            </a:r>
          </a:p>
          <a:p>
            <a:pPr marL="285750" indent="-285750">
              <a:buSzPct val="100000"/>
              <a:buFont typeface="Arial"/>
              <a:buChar char="•"/>
            </a:pPr>
            <a:r>
              <a:rPr lang="en-US" dirty="0"/>
              <a:t>Launch strategic thematic program for health.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374" y="2420888"/>
            <a:ext cx="3292426" cy="2194415"/>
          </a:xfrm>
          <a:prstGeom prst="rect">
            <a:avLst/>
          </a:prstGeom>
        </p:spPr>
      </p:pic>
    </p:spTree>
    <p:extLst>
      <p:ext uri="{BB962C8B-B14F-4D97-AF65-F5344CB8AC3E}">
        <p14:creationId xmlns:p14="http://schemas.microsoft.com/office/powerpoint/2010/main" val="2158163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44361" y="1086002"/>
            <a:ext cx="6896966" cy="379116"/>
          </a:xfrm>
          <a:prstGeom prst="rect">
            <a:avLst/>
          </a:prstGeom>
        </p:spPr>
        <p:txBody>
          <a:bodyPr vert="horz" lIns="68580" tIns="34290" rIns="68580" bIns="34290" rtlCol="0" anchor="ctr">
            <a:noAutofit/>
          </a:bodyPr>
          <a:lstStyle>
            <a:lvl1pPr algn="l" defTabSz="914400" rtl="0" eaLnBrk="1" latinLnBrk="0" hangingPunct="1">
              <a:spcBef>
                <a:spcPct val="0"/>
              </a:spcBef>
              <a:buNone/>
              <a:defRPr sz="2000" b="1" kern="1200">
                <a:solidFill>
                  <a:schemeClr val="bg1"/>
                </a:solidFill>
                <a:latin typeface="Arial"/>
                <a:ea typeface="+mj-ea"/>
                <a:cs typeface="Arial"/>
              </a:defRPr>
            </a:lvl1pPr>
          </a:lstStyle>
          <a:p>
            <a:endParaRPr lang="en-US" sz="2400" dirty="0">
              <a:solidFill>
                <a:prstClr val="white"/>
              </a:solidFill>
            </a:endParaRPr>
          </a:p>
        </p:txBody>
      </p:sp>
      <p:sp>
        <p:nvSpPr>
          <p:cNvPr id="2" name="Title 1"/>
          <p:cNvSpPr>
            <a:spLocks noGrp="1"/>
          </p:cNvSpPr>
          <p:nvPr>
            <p:ph type="title"/>
          </p:nvPr>
        </p:nvSpPr>
        <p:spPr/>
        <p:txBody>
          <a:bodyPr>
            <a:normAutofit/>
          </a:bodyPr>
          <a:lstStyle/>
          <a:p>
            <a:r>
              <a:rPr lang="en-US" dirty="0" smtClean="0"/>
              <a:t>SREP</a:t>
            </a:r>
            <a:r>
              <a:rPr lang="en-US" dirty="0"/>
              <a:t>: </a:t>
            </a:r>
            <a:r>
              <a:rPr lang="en-US" dirty="0" smtClean="0"/>
              <a:t>Value proposition and future scenarios</a:t>
            </a:r>
            <a:endParaRPr lang="en-US" dirty="0"/>
          </a:p>
        </p:txBody>
      </p:sp>
      <p:sp>
        <p:nvSpPr>
          <p:cNvPr id="11" name="Content Placeholder 9"/>
          <p:cNvSpPr txBox="1">
            <a:spLocks/>
          </p:cNvSpPr>
          <p:nvPr/>
        </p:nvSpPr>
        <p:spPr>
          <a:xfrm>
            <a:off x="611560" y="1700808"/>
            <a:ext cx="4518620" cy="4536504"/>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480"/>
              </a:spcBef>
            </a:pPr>
            <a:r>
              <a:rPr lang="en-US" sz="2300" b="1" dirty="0" smtClean="0"/>
              <a:t>SREP continued value proposition:</a:t>
            </a:r>
          </a:p>
          <a:p>
            <a:pPr marL="857250" lvl="1" indent="-457200">
              <a:lnSpc>
                <a:spcPct val="120000"/>
              </a:lnSpc>
              <a:spcBef>
                <a:spcPts val="480"/>
              </a:spcBef>
              <a:buFont typeface="Calibri" panose="020F0502020204030204" pitchFamily="34" charset="0"/>
              <a:buChar char="–"/>
            </a:pPr>
            <a:r>
              <a:rPr lang="en-US" sz="2100" dirty="0" smtClean="0"/>
              <a:t>Bring energy access into strategic dialogues between countries/MDBs</a:t>
            </a:r>
          </a:p>
          <a:p>
            <a:pPr marL="857250" lvl="1" indent="-457200">
              <a:lnSpc>
                <a:spcPct val="120000"/>
              </a:lnSpc>
              <a:spcBef>
                <a:spcPts val="480"/>
              </a:spcBef>
              <a:buFont typeface="Calibri" panose="020F0502020204030204" pitchFamily="34" charset="0"/>
              <a:buChar char="–"/>
            </a:pPr>
            <a:r>
              <a:rPr lang="en-US" sz="2100" dirty="0" smtClean="0"/>
              <a:t>Fill concessional finance gap unmet by IDA or other climate funds.</a:t>
            </a:r>
            <a:br>
              <a:rPr lang="en-US" sz="2100" dirty="0" smtClean="0"/>
            </a:br>
            <a:endParaRPr lang="en-US" sz="1300" dirty="0" smtClean="0"/>
          </a:p>
          <a:p>
            <a:pPr marL="342900" lvl="1" indent="-342900">
              <a:lnSpc>
                <a:spcPct val="120000"/>
              </a:lnSpc>
              <a:spcBef>
                <a:spcPts val="480"/>
              </a:spcBef>
              <a:buFont typeface="Arial" panose="020B0604020202020204" pitchFamily="34" charset="0"/>
              <a:buChar char="•"/>
            </a:pPr>
            <a:r>
              <a:rPr lang="en-US" sz="2300" b="1" dirty="0" smtClean="0"/>
              <a:t>Without new funding</a:t>
            </a:r>
            <a:r>
              <a:rPr lang="en-US" sz="2300" dirty="0" smtClean="0"/>
              <a:t>: </a:t>
            </a:r>
            <a:br>
              <a:rPr lang="en-US" sz="2300" dirty="0" smtClean="0"/>
            </a:br>
            <a:r>
              <a:rPr lang="en-US" sz="2100" dirty="0" smtClean="0"/>
              <a:t>Uncertainty for the nine countries that have yet to submit IPs (all have prioritized RE in INDCs) </a:t>
            </a:r>
            <a:br>
              <a:rPr lang="en-US" sz="2100" dirty="0" smtClean="0"/>
            </a:br>
            <a:endParaRPr lang="en-US" sz="1300" dirty="0" smtClean="0"/>
          </a:p>
          <a:p>
            <a:pPr>
              <a:lnSpc>
                <a:spcPct val="120000"/>
              </a:lnSpc>
              <a:spcBef>
                <a:spcPts val="480"/>
              </a:spcBef>
              <a:buFont typeface="Arial" panose="020B0604020202020204" pitchFamily="34" charset="0"/>
              <a:buChar char="•"/>
            </a:pPr>
            <a:r>
              <a:rPr lang="en-US" sz="2300" b="1" dirty="0" smtClean="0"/>
              <a:t>With new funding:</a:t>
            </a:r>
          </a:p>
          <a:p>
            <a:pPr marL="857250" lvl="1" indent="-457200">
              <a:lnSpc>
                <a:spcPct val="120000"/>
              </a:lnSpc>
              <a:spcBef>
                <a:spcPts val="480"/>
              </a:spcBef>
              <a:buFont typeface="Calibri" panose="020F0502020204030204" pitchFamily="34" charset="0"/>
              <a:buChar char="–"/>
            </a:pPr>
            <a:r>
              <a:rPr lang="en-US" sz="2100" dirty="0" smtClean="0"/>
              <a:t>Extend </a:t>
            </a:r>
            <a:r>
              <a:rPr lang="en-US" sz="2100" dirty="0"/>
              <a:t>implementation funding for new </a:t>
            </a:r>
            <a:r>
              <a:rPr lang="en-US" sz="2100" dirty="0" smtClean="0"/>
              <a:t>countries</a:t>
            </a:r>
          </a:p>
          <a:p>
            <a:pPr marL="857250" lvl="1" indent="-457200">
              <a:lnSpc>
                <a:spcPct val="120000"/>
              </a:lnSpc>
              <a:spcBef>
                <a:spcPts val="480"/>
              </a:spcBef>
              <a:buFont typeface="Calibri" panose="020F0502020204030204" pitchFamily="34" charset="0"/>
              <a:buChar char="–"/>
            </a:pPr>
            <a:r>
              <a:rPr lang="en-US" sz="2100" dirty="0" smtClean="0"/>
              <a:t>Launch </a:t>
            </a:r>
            <a:r>
              <a:rPr lang="en-US" sz="2100" dirty="0"/>
              <a:t>enhanced </a:t>
            </a:r>
            <a:r>
              <a:rPr lang="en-US" sz="2100" dirty="0" smtClean="0"/>
              <a:t>private sector window focused </a:t>
            </a:r>
            <a:r>
              <a:rPr lang="en-US" sz="2100" dirty="0"/>
              <a:t>on energy access with more </a:t>
            </a:r>
            <a:r>
              <a:rPr lang="en-US" sz="2100" dirty="0" smtClean="0"/>
              <a:t>flexibility</a:t>
            </a:r>
            <a:endParaRPr lang="en-US" sz="3400" dirty="0" smtClean="0"/>
          </a:p>
          <a:p>
            <a:pPr marL="0" indent="0"/>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922" y="2636912"/>
            <a:ext cx="3200400" cy="2211214"/>
          </a:xfrm>
          <a:prstGeom prst="rect">
            <a:avLst/>
          </a:prstGeom>
        </p:spPr>
      </p:pic>
    </p:spTree>
    <p:extLst>
      <p:ext uri="{BB962C8B-B14F-4D97-AF65-F5344CB8AC3E}">
        <p14:creationId xmlns:p14="http://schemas.microsoft.com/office/powerpoint/2010/main" val="2814341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667156" y="604738"/>
            <a:ext cx="7162800" cy="808038"/>
          </a:xfrm>
        </p:spPr>
        <p:txBody>
          <a:bodyPr/>
          <a:lstStyle/>
          <a:p>
            <a:r>
              <a:rPr lang="en-US" dirty="0" smtClean="0"/>
              <a:t>G24 April 2016 Communique</a:t>
            </a:r>
            <a:endParaRPr lang="en-US" dirty="0"/>
          </a:p>
        </p:txBody>
      </p:sp>
      <p:pic>
        <p:nvPicPr>
          <p:cNvPr id="5" name="Picture 4"/>
          <p:cNvPicPr>
            <a:picLocks noChangeAspect="1"/>
          </p:cNvPicPr>
          <p:nvPr/>
        </p:nvPicPr>
        <p:blipFill>
          <a:blip r:embed="rId3"/>
          <a:stretch>
            <a:fillRect/>
          </a:stretch>
        </p:blipFill>
        <p:spPr>
          <a:xfrm>
            <a:off x="335478" y="1700808"/>
            <a:ext cx="8402366" cy="4104456"/>
          </a:xfrm>
          <a:prstGeom prst="rect">
            <a:avLst/>
          </a:prstGeom>
        </p:spPr>
      </p:pic>
    </p:spTree>
    <p:extLst>
      <p:ext uri="{BB962C8B-B14F-4D97-AF65-F5344CB8AC3E}">
        <p14:creationId xmlns:p14="http://schemas.microsoft.com/office/powerpoint/2010/main" val="166051892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4676775"/>
            <a:ext cx="351884"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05200" y="4191000"/>
            <a:ext cx="4572000" cy="1600438"/>
          </a:xfrm>
          <a:prstGeom prst="rect">
            <a:avLst/>
          </a:prstGeom>
        </p:spPr>
        <p:txBody>
          <a:bodyPr>
            <a:spAutoFit/>
          </a:bodyPr>
          <a:lstStyle/>
          <a:p>
            <a:pPr algn="r"/>
            <a:r>
              <a:rPr lang="en-US" sz="1400" dirty="0"/>
              <a:t>www.climateinvestmentfunds.org </a:t>
            </a:r>
            <a:br>
              <a:rPr lang="en-US" sz="1400" dirty="0"/>
            </a:br>
            <a:endParaRPr lang="en-US" sz="1400" dirty="0"/>
          </a:p>
          <a:p>
            <a:pPr algn="r"/>
            <a:r>
              <a:rPr lang="en-US" sz="1400" dirty="0"/>
              <a:t>@</a:t>
            </a:r>
            <a:r>
              <a:rPr lang="en-US" sz="1400" dirty="0" err="1"/>
              <a:t>CIF_Action</a:t>
            </a:r>
            <a:r>
              <a:rPr lang="en-US" sz="1400" dirty="0"/>
              <a:t>   </a:t>
            </a:r>
            <a:br>
              <a:rPr lang="en-US" sz="1400" dirty="0"/>
            </a:br>
            <a:r>
              <a:rPr lang="en-US" sz="1400" dirty="0"/>
              <a:t/>
            </a:r>
            <a:br>
              <a:rPr lang="en-US" sz="1400" dirty="0"/>
            </a:br>
            <a:r>
              <a:rPr lang="en-US" sz="1400" dirty="0"/>
              <a:t>https://www.youtube.com/user/CIFaction</a:t>
            </a:r>
            <a:br>
              <a:rPr lang="en-US" sz="1400" dirty="0"/>
            </a:br>
            <a:r>
              <a:rPr lang="en-US" sz="1400" dirty="0"/>
              <a:t/>
            </a:r>
            <a:br>
              <a:rPr lang="en-US" sz="1400" dirty="0"/>
            </a:br>
            <a:r>
              <a:rPr lang="en-US" sz="1400" dirty="0"/>
              <a:t>https://www.flickr.com/photos/cifaction/sets</a:t>
            </a: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6915" y="5010153"/>
            <a:ext cx="433387" cy="28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5486638"/>
            <a:ext cx="392814"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1421" y="4232244"/>
            <a:ext cx="338138" cy="2635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7584" y="3295471"/>
            <a:ext cx="4257040" cy="1200329"/>
          </a:xfrm>
          <a:prstGeom prst="rect">
            <a:avLst/>
          </a:prstGeom>
          <a:noFill/>
        </p:spPr>
        <p:txBody>
          <a:bodyPr wrap="square" rtlCol="0">
            <a:spAutoFit/>
          </a:bodyPr>
          <a:lstStyle/>
          <a:p>
            <a:pPr>
              <a:spcAft>
                <a:spcPts val="600"/>
              </a:spcAft>
            </a:pPr>
            <a:r>
              <a:rPr lang="en-US" sz="2400" b="1" dirty="0" smtClean="0"/>
              <a:t>Mafalda Duarte</a:t>
            </a:r>
          </a:p>
          <a:p>
            <a:pPr>
              <a:spcAft>
                <a:spcPts val="600"/>
              </a:spcAft>
            </a:pPr>
            <a:r>
              <a:rPr lang="en-US" sz="2000" dirty="0" smtClean="0">
                <a:hlinkClick r:id="rId7"/>
              </a:rPr>
              <a:t>Mduarte@worldbank.org</a:t>
            </a:r>
            <a:endParaRPr lang="en-US" sz="2000" dirty="0" smtClean="0"/>
          </a:p>
          <a:p>
            <a:pPr>
              <a:spcAft>
                <a:spcPts val="600"/>
              </a:spcAft>
            </a:pPr>
            <a:r>
              <a:rPr lang="en-US" dirty="0" smtClean="0"/>
              <a:t>(202) 473 - 4678</a:t>
            </a:r>
            <a:endParaRPr lang="en-US" dirty="0"/>
          </a:p>
        </p:txBody>
      </p:sp>
    </p:spTree>
    <p:extLst>
      <p:ext uri="{BB962C8B-B14F-4D97-AF65-F5344CB8AC3E}">
        <p14:creationId xmlns:p14="http://schemas.microsoft.com/office/powerpoint/2010/main" val="1433873642"/>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New world, new challenges, new commitment to act</a:t>
            </a:r>
            <a:endParaRPr lang="en-US" dirty="0"/>
          </a:p>
        </p:txBody>
      </p:sp>
      <p:sp>
        <p:nvSpPr>
          <p:cNvPr id="6" name="TextBox 5"/>
          <p:cNvSpPr txBox="1"/>
          <p:nvPr/>
        </p:nvSpPr>
        <p:spPr>
          <a:xfrm>
            <a:off x="-1372723" y="1295596"/>
            <a:ext cx="184666" cy="369332"/>
          </a:xfrm>
          <a:prstGeom prst="rect">
            <a:avLst/>
          </a:prstGeom>
          <a:noFill/>
        </p:spPr>
        <p:txBody>
          <a:bodyPr wrap="none" rtlCol="0">
            <a:spAutoFit/>
          </a:bodyPr>
          <a:lstStyle/>
          <a:p>
            <a:endParaRPr lang="en-US" dirty="0"/>
          </a:p>
        </p:txBody>
      </p:sp>
      <p:sp>
        <p:nvSpPr>
          <p:cNvPr id="12" name="Text Placeholder 22"/>
          <p:cNvSpPr>
            <a:spLocks noGrp="1"/>
          </p:cNvSpPr>
          <p:nvPr>
            <p:ph type="body" sz="half" idx="10"/>
          </p:nvPr>
        </p:nvSpPr>
        <p:spPr>
          <a:xfrm>
            <a:off x="1043608" y="1845480"/>
            <a:ext cx="4374878" cy="4176464"/>
          </a:xfrm>
        </p:spPr>
        <p:txBody>
          <a:bodyPr/>
          <a:lstStyle/>
          <a:p>
            <a:r>
              <a:rPr lang="en-US" sz="1900" b="1" dirty="0"/>
              <a:t>New </a:t>
            </a:r>
            <a:r>
              <a:rPr lang="en-US" sz="1900" b="1" dirty="0" smtClean="0"/>
              <a:t>world</a:t>
            </a:r>
            <a:r>
              <a:rPr lang="en-US" sz="2000" dirty="0"/>
              <a:t>: </a:t>
            </a:r>
            <a:r>
              <a:rPr lang="en-US" dirty="0"/>
              <a:t>Addis Ababa Action Agenda, SDGs, Paris Agreement </a:t>
            </a:r>
            <a:r>
              <a:rPr lang="en-US" dirty="0" smtClean="0"/>
              <a:t>in 2015</a:t>
            </a:r>
          </a:p>
          <a:p>
            <a:endParaRPr lang="en-US" sz="800" dirty="0"/>
          </a:p>
          <a:p>
            <a:r>
              <a:rPr lang="en-US" sz="1900" b="1" dirty="0"/>
              <a:t>New challenges</a:t>
            </a:r>
            <a:r>
              <a:rPr lang="en-US" sz="1900" dirty="0"/>
              <a:t>: </a:t>
            </a:r>
            <a:endParaRPr lang="en-US" sz="1900" dirty="0" smtClean="0"/>
          </a:p>
          <a:p>
            <a:pPr lvl="1"/>
            <a:r>
              <a:rPr lang="en-US" sz="1600" dirty="0">
                <a:cs typeface="ConduitITC TT"/>
              </a:rPr>
              <a:t>shifting from billions to trillions in development </a:t>
            </a:r>
            <a:r>
              <a:rPr lang="en-US" sz="1600" dirty="0" smtClean="0">
                <a:cs typeface="ConduitITC TT"/>
              </a:rPr>
              <a:t>finance</a:t>
            </a:r>
          </a:p>
          <a:p>
            <a:pPr lvl="1"/>
            <a:r>
              <a:rPr lang="en-US" sz="1600" dirty="0" smtClean="0">
                <a:cs typeface="ConduitITC TT"/>
              </a:rPr>
              <a:t>meeting </a:t>
            </a:r>
            <a:r>
              <a:rPr lang="en-US" sz="1600" dirty="0">
                <a:cs typeface="ConduitITC TT"/>
              </a:rPr>
              <a:t>USD 90 trillion demand for sustainable </a:t>
            </a:r>
            <a:r>
              <a:rPr lang="en-US" sz="1600" dirty="0" smtClean="0">
                <a:cs typeface="ConduitITC TT"/>
              </a:rPr>
              <a:t>infrastructure</a:t>
            </a:r>
          </a:p>
          <a:p>
            <a:pPr lvl="1"/>
            <a:r>
              <a:rPr lang="en-US" sz="1600" dirty="0" smtClean="0">
                <a:cs typeface="ConduitITC TT"/>
              </a:rPr>
              <a:t>limiting </a:t>
            </a:r>
            <a:r>
              <a:rPr lang="en-US" sz="1600" dirty="0">
                <a:cs typeface="ConduitITC TT"/>
              </a:rPr>
              <a:t>temperature rise to well below 2°C/1.5°C</a:t>
            </a:r>
          </a:p>
          <a:p>
            <a:endParaRPr lang="en-US" sz="800" dirty="0"/>
          </a:p>
          <a:p>
            <a:r>
              <a:rPr lang="en-US" sz="1900" b="1" dirty="0"/>
              <a:t>New commitment to act</a:t>
            </a:r>
            <a:r>
              <a:rPr lang="en-US" sz="1900" dirty="0"/>
              <a:t>: </a:t>
            </a:r>
          </a:p>
          <a:p>
            <a:pPr lvl="1"/>
            <a:r>
              <a:rPr lang="en-US" sz="1600" dirty="0"/>
              <a:t>INDCs submitted by 189 countries</a:t>
            </a:r>
          </a:p>
          <a:p>
            <a:pPr lvl="1"/>
            <a:r>
              <a:rPr lang="en-US" sz="1600" dirty="0"/>
              <a:t>New MDB commitments on climate action</a:t>
            </a:r>
          </a:p>
          <a:p>
            <a:pPr marL="0" indent="0">
              <a:buNone/>
            </a:pPr>
            <a:endParaRPr lang="en-US" dirty="0"/>
          </a:p>
        </p:txBody>
      </p:sp>
      <p:grpSp>
        <p:nvGrpSpPr>
          <p:cNvPr id="15" name="Group 14"/>
          <p:cNvGrpSpPr/>
          <p:nvPr/>
        </p:nvGrpSpPr>
        <p:grpSpPr>
          <a:xfrm>
            <a:off x="5868144" y="2187633"/>
            <a:ext cx="2286000" cy="3490846"/>
            <a:chOff x="5652120" y="1931574"/>
            <a:chExt cx="2286000" cy="349084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4137362"/>
              <a:ext cx="2286000" cy="12850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3060299"/>
              <a:ext cx="2286000" cy="107706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1931574"/>
              <a:ext cx="2286000" cy="1128725"/>
            </a:xfrm>
            <a:prstGeom prst="rect">
              <a:avLst/>
            </a:prstGeom>
          </p:spPr>
        </p:pic>
      </p:grpSp>
    </p:spTree>
    <p:extLst>
      <p:ext uri="{BB962C8B-B14F-4D97-AF65-F5344CB8AC3E}">
        <p14:creationId xmlns:p14="http://schemas.microsoft.com/office/powerpoint/2010/main" val="39344196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Estimated annual investment gaps in priority sectors </a:t>
            </a:r>
            <a:br>
              <a:rPr lang="en-US" dirty="0" smtClean="0"/>
            </a:br>
            <a:r>
              <a:rPr lang="en-US" dirty="0" smtClean="0"/>
              <a:t>to 2020 or beyond (in USD billions)</a:t>
            </a:r>
            <a:endParaRPr lang="en-US" sz="1600" dirty="0"/>
          </a:p>
        </p:txBody>
      </p:sp>
      <p:pic>
        <p:nvPicPr>
          <p:cNvPr id="9" name="Billede 8" descr="Toplogo.jpg"/>
          <p:cNvPicPr>
            <a:picLocks noChangeAspect="1"/>
          </p:cNvPicPr>
          <p:nvPr/>
        </p:nvPicPr>
        <p:blipFill>
          <a:blip r:embed="rId3"/>
          <a:stretch>
            <a:fillRect/>
          </a:stretch>
        </p:blipFill>
        <p:spPr>
          <a:xfrm>
            <a:off x="8077200" y="359664"/>
            <a:ext cx="710184" cy="1392936"/>
          </a:xfrm>
          <a:prstGeom prst="rect">
            <a:avLst/>
          </a:prstGeom>
        </p:spPr>
      </p:pic>
      <p:sp>
        <p:nvSpPr>
          <p:cNvPr id="2" name="TextBox 1"/>
          <p:cNvSpPr txBox="1"/>
          <p:nvPr/>
        </p:nvSpPr>
        <p:spPr>
          <a:xfrm>
            <a:off x="484391" y="4096982"/>
            <a:ext cx="1872208" cy="230832"/>
          </a:xfrm>
          <a:prstGeom prst="rect">
            <a:avLst/>
          </a:prstGeom>
          <a:noFill/>
        </p:spPr>
        <p:txBody>
          <a:bodyPr wrap="square" rtlCol="0">
            <a:spAutoFit/>
          </a:bodyPr>
          <a:lstStyle/>
          <a:p>
            <a:r>
              <a:rPr lang="en-US" sz="900" dirty="0"/>
              <a:t>Source: Climate Policy Initiative</a:t>
            </a:r>
          </a:p>
        </p:txBody>
      </p:sp>
      <p:pic>
        <p:nvPicPr>
          <p:cNvPr id="3" name="Picture 2"/>
          <p:cNvPicPr>
            <a:picLocks noChangeAspect="1"/>
          </p:cNvPicPr>
          <p:nvPr/>
        </p:nvPicPr>
        <p:blipFill>
          <a:blip r:embed="rId4"/>
          <a:stretch>
            <a:fillRect/>
          </a:stretch>
        </p:blipFill>
        <p:spPr>
          <a:xfrm>
            <a:off x="424112" y="2299531"/>
            <a:ext cx="8363272" cy="1762040"/>
          </a:xfrm>
          <a:prstGeom prst="rect">
            <a:avLst/>
          </a:prstGeom>
        </p:spPr>
      </p:pic>
    </p:spTree>
    <p:extLst>
      <p:ext uri="{BB962C8B-B14F-4D97-AF65-F5344CB8AC3E}">
        <p14:creationId xmlns:p14="http://schemas.microsoft.com/office/powerpoint/2010/main" val="277398989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Gaps and barriers to climate action</a:t>
            </a:r>
            <a:endParaRPr lang="en-US" dirty="0"/>
          </a:p>
        </p:txBody>
      </p:sp>
      <p:sp>
        <p:nvSpPr>
          <p:cNvPr id="23" name="Text Placeholder 22"/>
          <p:cNvSpPr>
            <a:spLocks noGrp="1"/>
          </p:cNvSpPr>
          <p:nvPr>
            <p:ph type="body" sz="half" idx="10"/>
          </p:nvPr>
        </p:nvSpPr>
        <p:spPr>
          <a:xfrm>
            <a:off x="1558771" y="1842741"/>
            <a:ext cx="7045677" cy="3962523"/>
          </a:xfrm>
        </p:spPr>
        <p:txBody>
          <a:bodyPr/>
          <a:lstStyle/>
          <a:p>
            <a:pPr marL="0" indent="0">
              <a:buNone/>
            </a:pPr>
            <a:r>
              <a:rPr lang="en-US" sz="1900" b="1" dirty="0" smtClean="0"/>
              <a:t>Lack of access to affordable long-term capital </a:t>
            </a:r>
            <a:endParaRPr lang="en-US" sz="1900" b="1" dirty="0"/>
          </a:p>
          <a:p>
            <a:pPr lvl="1"/>
            <a:r>
              <a:rPr lang="en-US" sz="1600" dirty="0"/>
              <a:t>main barrier for mitigation and </a:t>
            </a:r>
            <a:r>
              <a:rPr lang="en-US" sz="1600" dirty="0" smtClean="0"/>
              <a:t>adaptation</a:t>
            </a:r>
          </a:p>
          <a:p>
            <a:pPr marL="0" indent="0">
              <a:buNone/>
            </a:pPr>
            <a:endParaRPr lang="en-US" dirty="0"/>
          </a:p>
          <a:p>
            <a:pPr marL="0" indent="0">
              <a:buNone/>
            </a:pPr>
            <a:r>
              <a:rPr lang="en-US" sz="1900" b="1" dirty="0" smtClean="0"/>
              <a:t>High </a:t>
            </a:r>
            <a:r>
              <a:rPr lang="en-US" sz="1900" b="1" dirty="0"/>
              <a:t>commercial risk </a:t>
            </a:r>
          </a:p>
          <a:p>
            <a:pPr lvl="1"/>
            <a:r>
              <a:rPr lang="en-US" sz="1600" dirty="0"/>
              <a:t>including </a:t>
            </a:r>
            <a:r>
              <a:rPr lang="en-US" sz="1600" dirty="0" smtClean="0"/>
              <a:t>off-taker </a:t>
            </a:r>
            <a:r>
              <a:rPr lang="en-US" sz="1600" dirty="0"/>
              <a:t>risk, currency and political risks, technology costs, uncertain payback </a:t>
            </a:r>
            <a:r>
              <a:rPr lang="en-US" sz="1600" dirty="0" smtClean="0"/>
              <a:t>time</a:t>
            </a:r>
            <a:br>
              <a:rPr lang="en-US" sz="1600" dirty="0" smtClean="0"/>
            </a:br>
            <a:endParaRPr lang="en-US" sz="1600" dirty="0" smtClean="0"/>
          </a:p>
          <a:p>
            <a:pPr marL="0" indent="0">
              <a:buNone/>
            </a:pPr>
            <a:r>
              <a:rPr lang="en-US" sz="1900" b="1" dirty="0" smtClean="0"/>
              <a:t>Non-financial </a:t>
            </a:r>
            <a:r>
              <a:rPr lang="en-US" sz="1900" b="1" dirty="0"/>
              <a:t>risks such as information, capacity, or policy gaps </a:t>
            </a:r>
            <a:endParaRPr lang="en-US" sz="1900" b="1" dirty="0" smtClean="0"/>
          </a:p>
          <a:p>
            <a:pPr marL="0" indent="0">
              <a:buNone/>
            </a:pPr>
            <a:endParaRPr lang="en-US" sz="1900" dirty="0" smtClean="0"/>
          </a:p>
          <a:p>
            <a:pPr marL="0" indent="0">
              <a:buNone/>
            </a:pPr>
            <a:r>
              <a:rPr lang="en-US" sz="1900" b="1" dirty="0" smtClean="0"/>
              <a:t>Sustained </a:t>
            </a:r>
            <a:r>
              <a:rPr lang="en-US" sz="1900" b="1" dirty="0"/>
              <a:t>access to concessional sources of climate finance</a:t>
            </a:r>
          </a:p>
          <a:p>
            <a:pPr lvl="1"/>
            <a:r>
              <a:rPr lang="en-US" sz="1600" dirty="0"/>
              <a:t>CIF top provider of concessional finance to MDBs in </a:t>
            </a:r>
            <a:r>
              <a:rPr lang="en-US" sz="1600" dirty="0" smtClean="0"/>
              <a:t>2013-14 </a:t>
            </a:r>
            <a:r>
              <a:rPr lang="en-US" sz="1600" dirty="0"/>
              <a:t>(USD 1bn/</a:t>
            </a:r>
            <a:r>
              <a:rPr lang="en-US" sz="1600" dirty="0" err="1"/>
              <a:t>yr</a:t>
            </a:r>
            <a:r>
              <a:rPr lang="en-US" sz="1600" dirty="0"/>
              <a:t>)</a:t>
            </a:r>
          </a:p>
          <a:p>
            <a:pPr lvl="1"/>
            <a:r>
              <a:rPr lang="en-US" sz="1600" dirty="0"/>
              <a:t>To meet 2020 climate targets (USD 36 </a:t>
            </a:r>
            <a:r>
              <a:rPr lang="en-US" sz="1600" dirty="0" err="1"/>
              <a:t>bn</a:t>
            </a:r>
            <a:r>
              <a:rPr lang="en-US" sz="1600" dirty="0"/>
              <a:t>), MDBs likely to require concessional </a:t>
            </a:r>
            <a:r>
              <a:rPr lang="en-US" sz="1600" dirty="0" smtClean="0"/>
              <a:t>finance </a:t>
            </a:r>
            <a:r>
              <a:rPr lang="en-US" sz="1600" dirty="0"/>
              <a:t>at or above current share (~9%) </a:t>
            </a:r>
          </a:p>
        </p:txBody>
      </p:sp>
      <p:grpSp>
        <p:nvGrpSpPr>
          <p:cNvPr id="6" name="Group 5"/>
          <p:cNvGrpSpPr/>
          <p:nvPr/>
        </p:nvGrpSpPr>
        <p:grpSpPr>
          <a:xfrm>
            <a:off x="755575" y="1842741"/>
            <a:ext cx="477526" cy="3301608"/>
            <a:chOff x="755575" y="1842741"/>
            <a:chExt cx="477526" cy="330160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842741"/>
              <a:ext cx="477525" cy="4775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58" y="3826853"/>
              <a:ext cx="466243" cy="46624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5" y="2798697"/>
              <a:ext cx="477525" cy="4775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313" y="4712301"/>
              <a:ext cx="432048" cy="432048"/>
            </a:xfrm>
            <a:prstGeom prst="rect">
              <a:avLst/>
            </a:prstGeom>
          </p:spPr>
        </p:pic>
      </p:grpSp>
    </p:spTree>
    <p:extLst>
      <p:ext uri="{BB962C8B-B14F-4D97-AF65-F5344CB8AC3E}">
        <p14:creationId xmlns:p14="http://schemas.microsoft.com/office/powerpoint/2010/main" val="252309080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entagon 63"/>
          <p:cNvSpPr/>
          <p:nvPr/>
        </p:nvSpPr>
        <p:spPr>
          <a:xfrm>
            <a:off x="5878553" y="5396270"/>
            <a:ext cx="2881900" cy="493776"/>
          </a:xfrm>
          <a:prstGeom prst="homePlate">
            <a:avLst/>
          </a:prstGeom>
          <a:solidFill>
            <a:srgbClr val="85B6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300" dirty="0" smtClean="0">
                <a:solidFill>
                  <a:srgbClr val="FFFFFF"/>
                </a:solidFill>
              </a:rPr>
              <a:t>     Seed </a:t>
            </a:r>
            <a:r>
              <a:rPr lang="en-US" sz="1300" dirty="0">
                <a:solidFill>
                  <a:srgbClr val="FFFFFF"/>
                </a:solidFill>
              </a:rPr>
              <a:t>private equity funds / </a:t>
            </a:r>
            <a:r>
              <a:rPr lang="en-US" sz="1300" dirty="0" smtClean="0">
                <a:solidFill>
                  <a:srgbClr val="FFFFFF"/>
                </a:solidFill>
              </a:rPr>
              <a:t>patient</a:t>
            </a:r>
            <a:br>
              <a:rPr lang="en-US" sz="1300" dirty="0" smtClean="0">
                <a:solidFill>
                  <a:srgbClr val="FFFFFF"/>
                </a:solidFill>
              </a:rPr>
            </a:br>
            <a:r>
              <a:rPr lang="en-US" sz="1300" dirty="0" smtClean="0">
                <a:solidFill>
                  <a:srgbClr val="FFFFFF"/>
                </a:solidFill>
              </a:rPr>
              <a:t>      </a:t>
            </a:r>
            <a:r>
              <a:rPr lang="en-US" sz="1300" dirty="0">
                <a:solidFill>
                  <a:srgbClr val="FFFFFF"/>
                </a:solidFill>
              </a:rPr>
              <a:t>capital &amp; venture capital with lower </a:t>
            </a:r>
            <a:r>
              <a:rPr lang="en-US" sz="1300" dirty="0" smtClean="0">
                <a:solidFill>
                  <a:srgbClr val="FFFFFF"/>
                </a:solidFill>
              </a:rPr>
              <a:t>expectations</a:t>
            </a:r>
            <a:endParaRPr lang="en-US" sz="13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3" name="Pentagon 62"/>
          <p:cNvSpPr/>
          <p:nvPr/>
        </p:nvSpPr>
        <p:spPr>
          <a:xfrm>
            <a:off x="5882313" y="4923541"/>
            <a:ext cx="2881900" cy="449675"/>
          </a:xfrm>
          <a:prstGeom prst="homePlate">
            <a:avLst/>
          </a:prstGeom>
          <a:solidFill>
            <a:srgbClr val="85B6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rgbClr val="FFFFFF"/>
                </a:solidFill>
              </a:rPr>
              <a:t>Risk mitigation and transfer </a:t>
            </a:r>
            <a:br>
              <a:rPr lang="en-US" sz="1300" dirty="0">
                <a:solidFill>
                  <a:srgbClr val="FFFFFF"/>
                </a:solidFill>
              </a:rPr>
            </a:br>
            <a:r>
              <a:rPr lang="en-US" sz="1300" dirty="0">
                <a:solidFill>
                  <a:srgbClr val="FFFFFF"/>
                </a:solidFill>
              </a:rPr>
              <a:t> </a:t>
            </a:r>
            <a:r>
              <a:rPr lang="en-US" sz="1300" dirty="0" smtClean="0">
                <a:solidFill>
                  <a:srgbClr val="FFFFFF"/>
                </a:solidFill>
              </a:rPr>
              <a:t>   mechanisms </a:t>
            </a:r>
            <a:r>
              <a:rPr lang="en-US" sz="1300" dirty="0">
                <a:solidFill>
                  <a:srgbClr val="FFFFFF"/>
                </a:solidFill>
              </a:rPr>
              <a:t>(parametric insurance) </a:t>
            </a:r>
            <a:endParaRPr lang="en-US" sz="13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2" name="Pentagon 61"/>
          <p:cNvSpPr/>
          <p:nvPr/>
        </p:nvSpPr>
        <p:spPr>
          <a:xfrm>
            <a:off x="5882313" y="4338807"/>
            <a:ext cx="2881900" cy="565076"/>
          </a:xfrm>
          <a:prstGeom prst="homePlate">
            <a:avLst/>
          </a:prstGeom>
          <a:solidFill>
            <a:srgbClr val="85B6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7000"/>
              </a:lnSpc>
            </a:pPr>
            <a:r>
              <a:rPr lang="en-US" sz="1400" dirty="0"/>
              <a:t>Risk management solutions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1" name="Pentagon 60"/>
          <p:cNvSpPr/>
          <p:nvPr/>
        </p:nvSpPr>
        <p:spPr>
          <a:xfrm>
            <a:off x="5952142" y="3584348"/>
            <a:ext cx="2808311" cy="457200"/>
          </a:xfrm>
          <a:prstGeom prst="homePlate">
            <a:avLst/>
          </a:prstGeom>
          <a:solidFill>
            <a:srgbClr val="85B6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rgbClr val="FFFFFF"/>
                </a:solidFill>
              </a:rPr>
              <a:t>Investment vehicles </a:t>
            </a:r>
            <a:br>
              <a:rPr lang="en-US" sz="1300" dirty="0">
                <a:solidFill>
                  <a:srgbClr val="FFFFFF"/>
                </a:solidFill>
              </a:rPr>
            </a:br>
            <a:r>
              <a:rPr lang="en-US" sz="1300" dirty="0">
                <a:solidFill>
                  <a:srgbClr val="FFFFFF"/>
                </a:solidFill>
              </a:rPr>
              <a:t>(securitization or bundling</a:t>
            </a:r>
            <a:r>
              <a:rPr lang="en-US" sz="1300" dirty="0" smtClean="0">
                <a:solidFill>
                  <a:srgbClr val="FFFFFF"/>
                </a:solidFill>
              </a:rPr>
              <a:t>)</a:t>
            </a:r>
            <a:endParaRPr lang="en-US" sz="1300" dirty="0">
              <a:solidFill>
                <a:srgbClr val="FFFFFF"/>
              </a:solidFill>
            </a:endParaRPr>
          </a:p>
        </p:txBody>
      </p:sp>
      <p:sp>
        <p:nvSpPr>
          <p:cNvPr id="60" name="Pentagon 59"/>
          <p:cNvSpPr/>
          <p:nvPr/>
        </p:nvSpPr>
        <p:spPr>
          <a:xfrm>
            <a:off x="5940152" y="3153928"/>
            <a:ext cx="2824060" cy="419088"/>
          </a:xfrm>
          <a:prstGeom prst="homePlate">
            <a:avLst/>
          </a:prstGeom>
          <a:solidFill>
            <a:srgbClr val="85B64D"/>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chemeClr val="bg1"/>
                </a:solidFill>
              </a:rPr>
              <a:t>Subordinated debt with </a:t>
            </a:r>
            <a:endParaRPr lang="en-US" sz="1300" dirty="0" smtClean="0">
              <a:solidFill>
                <a:schemeClr val="bg1"/>
              </a:solidFill>
            </a:endParaRPr>
          </a:p>
          <a:p>
            <a:pPr algn="ctr"/>
            <a:r>
              <a:rPr lang="en-US" sz="1300" dirty="0" smtClean="0">
                <a:solidFill>
                  <a:schemeClr val="bg1"/>
                </a:solidFill>
              </a:rPr>
              <a:t>first</a:t>
            </a:r>
            <a:r>
              <a:rPr lang="en-US" sz="1300" dirty="0">
                <a:solidFill>
                  <a:schemeClr val="bg1"/>
                </a:solidFill>
              </a:rPr>
              <a:t>-loss position </a:t>
            </a:r>
          </a:p>
        </p:txBody>
      </p:sp>
      <p:sp>
        <p:nvSpPr>
          <p:cNvPr id="59" name="Pentagon 58"/>
          <p:cNvSpPr/>
          <p:nvPr/>
        </p:nvSpPr>
        <p:spPr>
          <a:xfrm>
            <a:off x="5924404" y="2708920"/>
            <a:ext cx="2824060" cy="432048"/>
          </a:xfrm>
          <a:prstGeom prst="homePlate">
            <a:avLst/>
          </a:prstGeom>
          <a:solidFill>
            <a:srgbClr val="85B6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dirty="0"/>
          </a:p>
        </p:txBody>
      </p:sp>
      <p:sp>
        <p:nvSpPr>
          <p:cNvPr id="58" name="Pentagon 57"/>
          <p:cNvSpPr/>
          <p:nvPr/>
        </p:nvSpPr>
        <p:spPr>
          <a:xfrm>
            <a:off x="5955901" y="2251720"/>
            <a:ext cx="2808311" cy="445587"/>
          </a:xfrm>
          <a:prstGeom prst="homePlate">
            <a:avLst/>
          </a:prstGeom>
          <a:solidFill>
            <a:srgbClr val="85B6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rgbClr val="FFFFFF"/>
                </a:solidFill>
              </a:rPr>
              <a:t>     Local </a:t>
            </a:r>
            <a:r>
              <a:rPr lang="en-US" sz="1300" dirty="0">
                <a:solidFill>
                  <a:srgbClr val="FFFFFF"/>
                </a:solidFill>
              </a:rPr>
              <a:t>currency lending or </a:t>
            </a:r>
            <a:r>
              <a:rPr lang="en-US" sz="1300" dirty="0" smtClean="0">
                <a:solidFill>
                  <a:srgbClr val="FFFFFF"/>
                </a:solidFill>
              </a:rPr>
              <a:t/>
            </a:r>
            <a:br>
              <a:rPr lang="en-US" sz="1300" dirty="0" smtClean="0">
                <a:solidFill>
                  <a:srgbClr val="FFFFFF"/>
                </a:solidFill>
              </a:rPr>
            </a:br>
            <a:r>
              <a:rPr lang="en-US" sz="1300" dirty="0" smtClean="0">
                <a:solidFill>
                  <a:srgbClr val="FFFFFF"/>
                </a:solidFill>
              </a:rPr>
              <a:t>currency swaps</a:t>
            </a:r>
            <a:endParaRPr lang="en-US" sz="1300" dirty="0">
              <a:solidFill>
                <a:srgbClr val="FFFFFF"/>
              </a:solidFill>
            </a:endParaRPr>
          </a:p>
        </p:txBody>
      </p:sp>
      <p:sp>
        <p:nvSpPr>
          <p:cNvPr id="6" name="Title 5"/>
          <p:cNvSpPr>
            <a:spLocks noGrp="1"/>
          </p:cNvSpPr>
          <p:nvPr>
            <p:ph type="title"/>
          </p:nvPr>
        </p:nvSpPr>
        <p:spPr/>
        <p:txBody>
          <a:bodyPr>
            <a:normAutofit/>
          </a:bodyPr>
          <a:lstStyle/>
          <a:p>
            <a:r>
              <a:rPr lang="en-US" dirty="0" smtClean="0"/>
              <a:t>Instruments needed to spur investment in selected </a:t>
            </a:r>
            <a:br>
              <a:rPr lang="en-US" dirty="0" smtClean="0"/>
            </a:br>
            <a:r>
              <a:rPr lang="en-US" dirty="0" smtClean="0"/>
              <a:t>priority sectors</a:t>
            </a:r>
            <a:endParaRPr lang="en-US" dirty="0"/>
          </a:p>
        </p:txBody>
      </p:sp>
      <p:sp>
        <p:nvSpPr>
          <p:cNvPr id="11" name="TextBox 10"/>
          <p:cNvSpPr txBox="1"/>
          <p:nvPr/>
        </p:nvSpPr>
        <p:spPr>
          <a:xfrm>
            <a:off x="1498930" y="6177309"/>
            <a:ext cx="5410428" cy="276999"/>
          </a:xfrm>
          <a:prstGeom prst="rect">
            <a:avLst/>
          </a:prstGeom>
          <a:noFill/>
        </p:spPr>
        <p:txBody>
          <a:bodyPr wrap="square" rtlCol="0">
            <a:spAutoFit/>
          </a:bodyPr>
          <a:lstStyle/>
          <a:p>
            <a:pPr algn="ctr"/>
            <a:r>
              <a:rPr lang="en-US" sz="1200" dirty="0">
                <a:solidFill>
                  <a:schemeClr val="bg1">
                    <a:lumMod val="50000"/>
                  </a:schemeClr>
                </a:solidFill>
              </a:rPr>
              <a:t>*All sectors require technical assistance for information, policy, and capacity gaps.</a:t>
            </a:r>
          </a:p>
        </p:txBody>
      </p:sp>
      <p:sp>
        <p:nvSpPr>
          <p:cNvPr id="15" name="TextBox 14"/>
          <p:cNvSpPr txBox="1"/>
          <p:nvPr/>
        </p:nvSpPr>
        <p:spPr>
          <a:xfrm>
            <a:off x="875927" y="1794302"/>
            <a:ext cx="1296145" cy="338554"/>
          </a:xfrm>
          <a:prstGeom prst="rect">
            <a:avLst/>
          </a:prstGeom>
          <a:noFill/>
        </p:spPr>
        <p:txBody>
          <a:bodyPr wrap="square" rtlCol="0">
            <a:spAutoFit/>
          </a:bodyPr>
          <a:lstStyle/>
          <a:p>
            <a:pPr algn="ctr"/>
            <a:r>
              <a:rPr lang="en-US" sz="1600" b="1" dirty="0" smtClean="0">
                <a:solidFill>
                  <a:srgbClr val="85B64D"/>
                </a:solidFill>
              </a:rPr>
              <a:t>SECTOR</a:t>
            </a:r>
            <a:endParaRPr lang="en-US" sz="1600" b="1" dirty="0">
              <a:solidFill>
                <a:srgbClr val="85B64D"/>
              </a:solidFill>
            </a:endParaRPr>
          </a:p>
        </p:txBody>
      </p:sp>
      <p:sp>
        <p:nvSpPr>
          <p:cNvPr id="24" name="Pentagon 23"/>
          <p:cNvSpPr/>
          <p:nvPr/>
        </p:nvSpPr>
        <p:spPr>
          <a:xfrm>
            <a:off x="2785527" y="2251720"/>
            <a:ext cx="3383280" cy="457200"/>
          </a:xfrm>
          <a:prstGeom prst="homePlate">
            <a:avLst/>
          </a:prstGeom>
          <a:solidFill>
            <a:srgbClr val="FFFFFF"/>
          </a:solidFill>
          <a:ln w="28575" cmpd="sng">
            <a:solidFill>
              <a:srgbClr val="85B6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dirty="0">
                <a:solidFill>
                  <a:srgbClr val="000000"/>
                </a:solidFill>
              </a:rPr>
              <a:t>Mismatch</a:t>
            </a:r>
            <a:r>
              <a:rPr lang="en-US" sz="1300" dirty="0">
                <a:solidFill>
                  <a:srgbClr val="000000"/>
                </a:solidFill>
              </a:rPr>
              <a:t> between local currency revenues</a:t>
            </a:r>
            <a:br>
              <a:rPr lang="en-US" sz="1300" dirty="0">
                <a:solidFill>
                  <a:srgbClr val="000000"/>
                </a:solidFill>
              </a:rPr>
            </a:br>
            <a:r>
              <a:rPr lang="en-US" sz="1300" dirty="0">
                <a:solidFill>
                  <a:srgbClr val="000000"/>
                </a:solidFill>
              </a:rPr>
              <a:t> and repayment </a:t>
            </a:r>
            <a:r>
              <a:rPr lang="en-US" sz="1300" dirty="0" smtClean="0">
                <a:solidFill>
                  <a:srgbClr val="000000"/>
                </a:solidFill>
              </a:rPr>
              <a:t>obligations</a:t>
            </a:r>
            <a:endParaRPr lang="en-US" sz="1300" dirty="0">
              <a:solidFill>
                <a:srgbClr val="000000"/>
              </a:solidFill>
            </a:endParaRPr>
          </a:p>
        </p:txBody>
      </p:sp>
      <p:sp>
        <p:nvSpPr>
          <p:cNvPr id="25" name="Pentagon 24"/>
          <p:cNvSpPr/>
          <p:nvPr/>
        </p:nvSpPr>
        <p:spPr>
          <a:xfrm>
            <a:off x="2785528" y="2708920"/>
            <a:ext cx="3383280" cy="457200"/>
          </a:xfrm>
          <a:prstGeom prst="homePlate">
            <a:avLst/>
          </a:prstGeom>
          <a:solidFill>
            <a:srgbClr val="FFFFFF"/>
          </a:solidFill>
          <a:ln w="28575" cmpd="sng">
            <a:solidFill>
              <a:srgbClr val="85B6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dirty="0">
                <a:solidFill>
                  <a:srgbClr val="000000"/>
                </a:solidFill>
              </a:rPr>
              <a:t>Limited market </a:t>
            </a:r>
            <a:r>
              <a:rPr lang="en-US" sz="1300" b="1" dirty="0" smtClean="0">
                <a:solidFill>
                  <a:srgbClr val="000000"/>
                </a:solidFill>
              </a:rPr>
              <a:t>liquidity</a:t>
            </a:r>
            <a:endParaRPr lang="en-US" sz="1300" b="1" dirty="0">
              <a:solidFill>
                <a:srgbClr val="000000"/>
              </a:solidFill>
            </a:endParaRPr>
          </a:p>
        </p:txBody>
      </p:sp>
      <p:sp>
        <p:nvSpPr>
          <p:cNvPr id="26" name="Pentagon 25"/>
          <p:cNvSpPr/>
          <p:nvPr/>
        </p:nvSpPr>
        <p:spPr>
          <a:xfrm>
            <a:off x="2785527" y="3140968"/>
            <a:ext cx="3389121" cy="457200"/>
          </a:xfrm>
          <a:prstGeom prst="homePlate">
            <a:avLst/>
          </a:prstGeom>
          <a:solidFill>
            <a:srgbClr val="FFFFFF"/>
          </a:solidFill>
          <a:ln w="28575" cmpd="sng">
            <a:solidFill>
              <a:srgbClr val="85B6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dirty="0">
                <a:solidFill>
                  <a:srgbClr val="000000"/>
                </a:solidFill>
              </a:rPr>
              <a:t>Gap</a:t>
            </a:r>
            <a:r>
              <a:rPr lang="en-US" sz="1300" dirty="0">
                <a:solidFill>
                  <a:srgbClr val="000000"/>
                </a:solidFill>
              </a:rPr>
              <a:t> between equity required by lenders and availability of equity from </a:t>
            </a:r>
            <a:r>
              <a:rPr lang="en-US" sz="1300" dirty="0" smtClean="0">
                <a:solidFill>
                  <a:srgbClr val="000000"/>
                </a:solidFill>
              </a:rPr>
              <a:t>developers</a:t>
            </a:r>
            <a:endParaRPr lang="en-US" sz="1300" dirty="0">
              <a:solidFill>
                <a:srgbClr val="000000"/>
              </a:solidFill>
            </a:endParaRPr>
          </a:p>
        </p:txBody>
      </p:sp>
      <p:sp>
        <p:nvSpPr>
          <p:cNvPr id="27" name="Pentagon 26"/>
          <p:cNvSpPr/>
          <p:nvPr/>
        </p:nvSpPr>
        <p:spPr>
          <a:xfrm>
            <a:off x="2785968" y="3573016"/>
            <a:ext cx="3383280" cy="457200"/>
          </a:xfrm>
          <a:prstGeom prst="homePlate">
            <a:avLst/>
          </a:prstGeom>
          <a:solidFill>
            <a:srgbClr val="FFFFFF"/>
          </a:solidFill>
          <a:ln w="28575" cmpd="sng">
            <a:solidFill>
              <a:srgbClr val="85B6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dirty="0">
                <a:solidFill>
                  <a:srgbClr val="000000"/>
                </a:solidFill>
              </a:rPr>
              <a:t>Limited institutional investment </a:t>
            </a:r>
            <a:r>
              <a:rPr lang="en-US" sz="1300" b="1" dirty="0" smtClean="0">
                <a:solidFill>
                  <a:srgbClr val="000000"/>
                </a:solidFill>
              </a:rPr>
              <a:t>capital</a:t>
            </a:r>
            <a:endParaRPr lang="en-US" sz="1300" b="1" dirty="0">
              <a:solidFill>
                <a:srgbClr val="000000"/>
              </a:solidFill>
            </a:endParaRPr>
          </a:p>
        </p:txBody>
      </p:sp>
      <p:sp>
        <p:nvSpPr>
          <p:cNvPr id="32" name="Pentagon 31"/>
          <p:cNvSpPr/>
          <p:nvPr/>
        </p:nvSpPr>
        <p:spPr>
          <a:xfrm>
            <a:off x="2793469" y="4359542"/>
            <a:ext cx="3387407" cy="594360"/>
          </a:xfrm>
          <a:prstGeom prst="homePlate">
            <a:avLst/>
          </a:prstGeom>
          <a:solidFill>
            <a:srgbClr val="FFFFFF"/>
          </a:solidFill>
          <a:ln w="28575" cmpd="sng">
            <a:solidFill>
              <a:srgbClr val="85B6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dirty="0">
                <a:solidFill>
                  <a:srgbClr val="000000"/>
                </a:solidFill>
              </a:rPr>
              <a:t>Credit default risks </a:t>
            </a:r>
            <a:r>
              <a:rPr lang="en-US" sz="1300" dirty="0">
                <a:solidFill>
                  <a:srgbClr val="000000"/>
                </a:solidFill>
              </a:rPr>
              <a:t>associated with farmers’ inadequate credit history and </a:t>
            </a:r>
            <a:r>
              <a:rPr lang="en-US" sz="1300" dirty="0" smtClean="0">
                <a:solidFill>
                  <a:srgbClr val="000000"/>
                </a:solidFill>
              </a:rPr>
              <a:t>collateral</a:t>
            </a:r>
            <a:endParaRPr lang="en-US" sz="1300" dirty="0">
              <a:solidFill>
                <a:srgbClr val="000000"/>
              </a:solidFill>
            </a:endParaRPr>
          </a:p>
        </p:txBody>
      </p:sp>
      <p:sp>
        <p:nvSpPr>
          <p:cNvPr id="33" name="Pentagon 32"/>
          <p:cNvSpPr/>
          <p:nvPr/>
        </p:nvSpPr>
        <p:spPr>
          <a:xfrm>
            <a:off x="2793469" y="4941168"/>
            <a:ext cx="3387407" cy="452407"/>
          </a:xfrm>
          <a:prstGeom prst="homePlate">
            <a:avLst>
              <a:gd name="adj" fmla="val 59921"/>
            </a:avLst>
          </a:prstGeom>
          <a:solidFill>
            <a:srgbClr val="FFFFFF"/>
          </a:solidFill>
          <a:ln w="28575" cmpd="sng">
            <a:solidFill>
              <a:srgbClr val="85B6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entagon 33"/>
          <p:cNvSpPr/>
          <p:nvPr/>
        </p:nvSpPr>
        <p:spPr>
          <a:xfrm>
            <a:off x="2793469" y="5373216"/>
            <a:ext cx="3374118" cy="502920"/>
          </a:xfrm>
          <a:prstGeom prst="homePlate">
            <a:avLst/>
          </a:prstGeom>
          <a:solidFill>
            <a:srgbClr val="FFFFFF"/>
          </a:solidFill>
          <a:ln w="28575" cmpd="sng">
            <a:solidFill>
              <a:srgbClr val="85B6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761973" y="1794302"/>
            <a:ext cx="3162431" cy="338554"/>
          </a:xfrm>
          <a:prstGeom prst="rect">
            <a:avLst/>
          </a:prstGeom>
          <a:noFill/>
          <a:ln>
            <a:solidFill>
              <a:srgbClr val="85B64D"/>
            </a:solidFill>
          </a:ln>
        </p:spPr>
        <p:txBody>
          <a:bodyPr wrap="square" rtlCol="0">
            <a:spAutoFit/>
          </a:bodyPr>
          <a:lstStyle/>
          <a:p>
            <a:pPr algn="ctr"/>
            <a:r>
              <a:rPr lang="en-US" sz="1600" b="1" dirty="0" smtClean="0">
                <a:solidFill>
                  <a:srgbClr val="85B64D"/>
                </a:solidFill>
              </a:rPr>
              <a:t>BARRIERS</a:t>
            </a:r>
            <a:endParaRPr lang="en-US" sz="1600" b="1" dirty="0">
              <a:solidFill>
                <a:srgbClr val="85B64D"/>
              </a:solidFill>
            </a:endParaRPr>
          </a:p>
        </p:txBody>
      </p:sp>
      <p:sp>
        <p:nvSpPr>
          <p:cNvPr id="45" name="TextBox 44"/>
          <p:cNvSpPr txBox="1"/>
          <p:nvPr/>
        </p:nvSpPr>
        <p:spPr>
          <a:xfrm>
            <a:off x="6030193" y="1794302"/>
            <a:ext cx="2552770" cy="338554"/>
          </a:xfrm>
          <a:prstGeom prst="rect">
            <a:avLst/>
          </a:prstGeom>
          <a:noFill/>
          <a:ln>
            <a:solidFill>
              <a:srgbClr val="85B64D"/>
            </a:solidFill>
          </a:ln>
        </p:spPr>
        <p:txBody>
          <a:bodyPr wrap="square" rtlCol="0">
            <a:spAutoFit/>
          </a:bodyPr>
          <a:lstStyle/>
          <a:p>
            <a:pPr algn="ctr"/>
            <a:r>
              <a:rPr lang="en-US" sz="1600" b="1" dirty="0" smtClean="0">
                <a:solidFill>
                  <a:srgbClr val="85B64D"/>
                </a:solidFill>
              </a:rPr>
              <a:t>INSTRUMENT</a:t>
            </a:r>
            <a:endParaRPr lang="en-US" sz="1600" b="1" dirty="0">
              <a:solidFill>
                <a:srgbClr val="85B64D"/>
              </a:solidFill>
            </a:endParaRPr>
          </a:p>
        </p:txBody>
      </p:sp>
      <p:sp>
        <p:nvSpPr>
          <p:cNvPr id="47" name="TextBox 46"/>
          <p:cNvSpPr txBox="1"/>
          <p:nvPr/>
        </p:nvSpPr>
        <p:spPr>
          <a:xfrm>
            <a:off x="3028416" y="5008820"/>
            <a:ext cx="2695712" cy="292388"/>
          </a:xfrm>
          <a:prstGeom prst="rect">
            <a:avLst/>
          </a:prstGeom>
          <a:noFill/>
        </p:spPr>
        <p:txBody>
          <a:bodyPr wrap="square" rtlCol="0">
            <a:spAutoFit/>
          </a:bodyPr>
          <a:lstStyle/>
          <a:p>
            <a:r>
              <a:rPr lang="en-US" sz="1300" dirty="0">
                <a:solidFill>
                  <a:srgbClr val="000000"/>
                </a:solidFill>
              </a:rPr>
              <a:t>Exposure to </a:t>
            </a:r>
            <a:r>
              <a:rPr lang="en-US" sz="1300" b="1" dirty="0">
                <a:solidFill>
                  <a:srgbClr val="000000"/>
                </a:solidFill>
              </a:rPr>
              <a:t>weather-related risks</a:t>
            </a:r>
          </a:p>
        </p:txBody>
      </p:sp>
      <p:sp>
        <p:nvSpPr>
          <p:cNvPr id="48" name="TextBox 47"/>
          <p:cNvSpPr txBox="1"/>
          <p:nvPr/>
        </p:nvSpPr>
        <p:spPr>
          <a:xfrm>
            <a:off x="2680951" y="5393575"/>
            <a:ext cx="3403217" cy="492443"/>
          </a:xfrm>
          <a:prstGeom prst="rect">
            <a:avLst/>
          </a:prstGeom>
          <a:noFill/>
        </p:spPr>
        <p:txBody>
          <a:bodyPr wrap="square" rtlCol="0">
            <a:spAutoFit/>
          </a:bodyPr>
          <a:lstStyle/>
          <a:p>
            <a:pPr algn="ctr"/>
            <a:r>
              <a:rPr lang="en-US" sz="1300" b="1" dirty="0">
                <a:solidFill>
                  <a:srgbClr val="000000"/>
                </a:solidFill>
              </a:rPr>
              <a:t>Lack of equity capital </a:t>
            </a:r>
            <a:r>
              <a:rPr lang="en-US" sz="1300" dirty="0" smtClean="0">
                <a:solidFill>
                  <a:srgbClr val="000000"/>
                </a:solidFill>
              </a:rPr>
              <a:t>to </a:t>
            </a:r>
            <a:r>
              <a:rPr lang="en-US" sz="1300" dirty="0">
                <a:solidFill>
                  <a:srgbClr val="000000"/>
                </a:solidFill>
              </a:rPr>
              <a:t>develop adaptation products and services</a:t>
            </a:r>
          </a:p>
        </p:txBody>
      </p:sp>
      <p:sp>
        <p:nvSpPr>
          <p:cNvPr id="68" name="Rectangle 67"/>
          <p:cNvSpPr/>
          <p:nvPr/>
        </p:nvSpPr>
        <p:spPr>
          <a:xfrm>
            <a:off x="5868144" y="2670840"/>
            <a:ext cx="2804168" cy="492443"/>
          </a:xfrm>
          <a:prstGeom prst="rect">
            <a:avLst/>
          </a:prstGeom>
          <a:ln>
            <a:noFill/>
          </a:ln>
        </p:spPr>
        <p:txBody>
          <a:bodyPr wrap="square">
            <a:spAutoFit/>
          </a:bodyPr>
          <a:lstStyle/>
          <a:p>
            <a:pPr algn="ctr"/>
            <a:r>
              <a:rPr lang="en-US" sz="1300" dirty="0" smtClean="0">
                <a:solidFill>
                  <a:srgbClr val="FFFFFF"/>
                </a:solidFill>
              </a:rPr>
              <a:t>    Contingent </a:t>
            </a:r>
            <a:r>
              <a:rPr lang="en-US" sz="1300" dirty="0">
                <a:solidFill>
                  <a:srgbClr val="FFFFFF"/>
                </a:solidFill>
              </a:rPr>
              <a:t>grants or equity for high-risk investment; subordinated debt </a:t>
            </a:r>
          </a:p>
        </p:txBody>
      </p:sp>
      <p:grpSp>
        <p:nvGrpSpPr>
          <p:cNvPr id="10" name="Group 9"/>
          <p:cNvGrpSpPr/>
          <p:nvPr/>
        </p:nvGrpSpPr>
        <p:grpSpPr>
          <a:xfrm>
            <a:off x="299220" y="4202205"/>
            <a:ext cx="2336064" cy="1649831"/>
            <a:chOff x="299220" y="4202205"/>
            <a:chExt cx="2336064" cy="1649831"/>
          </a:xfrm>
        </p:grpSpPr>
        <p:sp>
          <p:nvSpPr>
            <p:cNvPr id="12" name="TextBox 11"/>
            <p:cNvSpPr txBox="1"/>
            <p:nvPr/>
          </p:nvSpPr>
          <p:spPr>
            <a:xfrm>
              <a:off x="349285" y="4202205"/>
              <a:ext cx="2285999" cy="738664"/>
            </a:xfrm>
            <a:prstGeom prst="rect">
              <a:avLst/>
            </a:prstGeom>
            <a:noFill/>
          </p:spPr>
          <p:txBody>
            <a:bodyPr wrap="square" rtlCol="0">
              <a:spAutoFit/>
            </a:bodyPr>
            <a:lstStyle/>
            <a:p>
              <a:pPr algn="ctr"/>
              <a:r>
                <a:rPr lang="en-US" sz="2100" b="1" dirty="0">
                  <a:solidFill>
                    <a:srgbClr val="85B64D"/>
                  </a:solidFill>
                </a:rPr>
                <a:t>‘Climate-smart’ land use</a:t>
              </a:r>
            </a:p>
          </p:txBody>
        </p:sp>
        <p:pic>
          <p:nvPicPr>
            <p:cNvPr id="3" name="Picture 2"/>
            <p:cNvPicPr>
              <a:picLocks noChangeAspect="1"/>
            </p:cNvPicPr>
            <p:nvPr/>
          </p:nvPicPr>
          <p:blipFill>
            <a:blip r:embed="rId3"/>
            <a:stretch>
              <a:fillRect/>
            </a:stretch>
          </p:blipFill>
          <p:spPr>
            <a:xfrm>
              <a:off x="1095679" y="5166236"/>
              <a:ext cx="693079" cy="685800"/>
            </a:xfrm>
            <a:prstGeom prst="rect">
              <a:avLst/>
            </a:prstGeom>
          </p:spPr>
        </p:pic>
        <p:sp>
          <p:nvSpPr>
            <p:cNvPr id="13" name="TextBox 12"/>
            <p:cNvSpPr txBox="1"/>
            <p:nvPr/>
          </p:nvSpPr>
          <p:spPr>
            <a:xfrm>
              <a:off x="299220" y="4829944"/>
              <a:ext cx="2285999" cy="307777"/>
            </a:xfrm>
            <a:prstGeom prst="rect">
              <a:avLst/>
            </a:prstGeom>
            <a:noFill/>
          </p:spPr>
          <p:txBody>
            <a:bodyPr wrap="square" rtlCol="0">
              <a:spAutoFit/>
            </a:bodyPr>
            <a:lstStyle/>
            <a:p>
              <a:pPr algn="ctr"/>
              <a:r>
                <a:rPr lang="en-US" sz="1400" dirty="0">
                  <a:solidFill>
                    <a:srgbClr val="85B64D"/>
                  </a:solidFill>
                </a:rPr>
                <a:t>i</a:t>
              </a:r>
              <a:r>
                <a:rPr lang="en-US" sz="1400" dirty="0" smtClean="0">
                  <a:solidFill>
                    <a:srgbClr val="85B64D"/>
                  </a:solidFill>
                </a:rPr>
                <a:t>ncl. agriculture &amp;</a:t>
              </a:r>
              <a:r>
                <a:rPr lang="en-US" sz="1400" dirty="0">
                  <a:solidFill>
                    <a:srgbClr val="85B64D"/>
                  </a:solidFill>
                </a:rPr>
                <a:t> </a:t>
              </a:r>
              <a:r>
                <a:rPr lang="en-US" sz="1400" dirty="0" smtClean="0">
                  <a:solidFill>
                    <a:srgbClr val="85B64D"/>
                  </a:solidFill>
                </a:rPr>
                <a:t>forestry </a:t>
              </a:r>
              <a:endParaRPr lang="en-US" sz="1400" dirty="0">
                <a:solidFill>
                  <a:srgbClr val="85B64D"/>
                </a:solidFill>
              </a:endParaRPr>
            </a:p>
          </p:txBody>
        </p:sp>
      </p:grpSp>
      <p:grpSp>
        <p:nvGrpSpPr>
          <p:cNvPr id="8" name="Group 7"/>
          <p:cNvGrpSpPr/>
          <p:nvPr/>
        </p:nvGrpSpPr>
        <p:grpSpPr>
          <a:xfrm>
            <a:off x="380999" y="2442601"/>
            <a:ext cx="2285999" cy="1174162"/>
            <a:chOff x="380999" y="2442601"/>
            <a:chExt cx="2285999" cy="1174162"/>
          </a:xfrm>
        </p:grpSpPr>
        <p:sp>
          <p:nvSpPr>
            <p:cNvPr id="9" name="TextBox 8"/>
            <p:cNvSpPr txBox="1"/>
            <p:nvPr/>
          </p:nvSpPr>
          <p:spPr>
            <a:xfrm>
              <a:off x="380999" y="2442601"/>
              <a:ext cx="2285999" cy="415498"/>
            </a:xfrm>
            <a:prstGeom prst="rect">
              <a:avLst/>
            </a:prstGeom>
            <a:noFill/>
          </p:spPr>
          <p:txBody>
            <a:bodyPr wrap="square" rtlCol="0">
              <a:spAutoFit/>
            </a:bodyPr>
            <a:lstStyle/>
            <a:p>
              <a:pPr algn="ctr"/>
              <a:r>
                <a:rPr lang="en-US" sz="2100" b="1" dirty="0">
                  <a:solidFill>
                    <a:srgbClr val="85B64D"/>
                  </a:solidFill>
                </a:rPr>
                <a:t>Renewable energy </a:t>
              </a:r>
            </a:p>
          </p:txBody>
        </p:sp>
        <p:pic>
          <p:nvPicPr>
            <p:cNvPr id="4" name="Picture 3"/>
            <p:cNvPicPr>
              <a:picLocks noChangeAspect="1"/>
            </p:cNvPicPr>
            <p:nvPr/>
          </p:nvPicPr>
          <p:blipFill>
            <a:blip r:embed="rId4"/>
            <a:stretch>
              <a:fillRect/>
            </a:stretch>
          </p:blipFill>
          <p:spPr>
            <a:xfrm>
              <a:off x="1137224" y="2930963"/>
              <a:ext cx="710119" cy="685800"/>
            </a:xfrm>
            <a:prstGeom prst="rect">
              <a:avLst/>
            </a:prstGeom>
          </p:spPr>
        </p:pic>
      </p:grpSp>
    </p:spTree>
    <p:extLst>
      <p:ext uri="{BB962C8B-B14F-4D97-AF65-F5344CB8AC3E}">
        <p14:creationId xmlns:p14="http://schemas.microsoft.com/office/powerpoint/2010/main" val="281109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Value proposition of the CIF</a:t>
            </a:r>
            <a:endParaRPr lang="en-US" dirty="0"/>
          </a:p>
        </p:txBody>
      </p:sp>
      <p:sp>
        <p:nvSpPr>
          <p:cNvPr id="5" name="Text Placeholder 22"/>
          <p:cNvSpPr>
            <a:spLocks noGrp="1"/>
          </p:cNvSpPr>
          <p:nvPr>
            <p:ph type="body" sz="half" idx="10"/>
          </p:nvPr>
        </p:nvSpPr>
        <p:spPr>
          <a:xfrm>
            <a:off x="611560" y="1604022"/>
            <a:ext cx="4104456" cy="4027849"/>
          </a:xfrm>
        </p:spPr>
        <p:txBody>
          <a:bodyPr/>
          <a:lstStyle/>
          <a:p>
            <a:r>
              <a:rPr lang="en-US" sz="1800" b="1" dirty="0"/>
              <a:t>Largest source </a:t>
            </a:r>
            <a:r>
              <a:rPr lang="en-US" sz="1800" dirty="0"/>
              <a:t>of concessional climate finance approved to </a:t>
            </a:r>
            <a:r>
              <a:rPr lang="en-US" sz="1800" dirty="0" smtClean="0"/>
              <a:t>date</a:t>
            </a:r>
          </a:p>
          <a:p>
            <a:endParaRPr lang="en-US" sz="400" dirty="0" smtClean="0"/>
          </a:p>
          <a:p>
            <a:r>
              <a:rPr lang="en-US" sz="1800" dirty="0" smtClean="0"/>
              <a:t>Offers </a:t>
            </a:r>
            <a:r>
              <a:rPr lang="en-US" sz="1800" dirty="0"/>
              <a:t>the </a:t>
            </a:r>
            <a:r>
              <a:rPr lang="en-US" sz="1800" b="1" dirty="0"/>
              <a:t>most risk-bearing instruments </a:t>
            </a:r>
            <a:r>
              <a:rPr lang="en-US" sz="1800" dirty="0"/>
              <a:t>among climate funds</a:t>
            </a:r>
          </a:p>
          <a:p>
            <a:pPr>
              <a:buSzPct val="100000"/>
              <a:buFont typeface="Arial"/>
              <a:buChar char="•"/>
            </a:pPr>
            <a:endParaRPr lang="en-US" sz="400" dirty="0"/>
          </a:p>
          <a:p>
            <a:pPr>
              <a:buSzPct val="100000"/>
              <a:buFont typeface="Arial"/>
              <a:buChar char="•"/>
            </a:pPr>
            <a:r>
              <a:rPr lang="en-US" sz="1800" dirty="0"/>
              <a:t>Only climate fund to prioritize a </a:t>
            </a:r>
            <a:r>
              <a:rPr lang="en-US" sz="1800" b="1" dirty="0"/>
              <a:t>programmatic approach</a:t>
            </a:r>
          </a:p>
          <a:p>
            <a:pPr lvl="1">
              <a:buSzPct val="100000"/>
              <a:buFont typeface="Arial"/>
              <a:buChar char="•"/>
            </a:pPr>
            <a:endParaRPr lang="en-US" sz="400" dirty="0"/>
          </a:p>
          <a:p>
            <a:pPr>
              <a:buSzPct val="100000"/>
              <a:buFont typeface="Arial"/>
              <a:buChar char="•"/>
            </a:pPr>
            <a:r>
              <a:rPr lang="en-US" sz="1800" b="1" dirty="0"/>
              <a:t>Flexibility &amp; agility </a:t>
            </a:r>
            <a:r>
              <a:rPr lang="en-US" sz="1800" dirty="0"/>
              <a:t>to respond to private sector investment needs</a:t>
            </a:r>
          </a:p>
          <a:p>
            <a:pPr>
              <a:buSzPct val="100000"/>
              <a:buFont typeface="Arial"/>
              <a:buChar char="•"/>
            </a:pPr>
            <a:endParaRPr lang="en-US" sz="400" dirty="0"/>
          </a:p>
          <a:p>
            <a:pPr>
              <a:buSzPct val="100000"/>
              <a:buFont typeface="Arial"/>
              <a:buChar char="•"/>
            </a:pPr>
            <a:r>
              <a:rPr lang="en-US" sz="1800" dirty="0"/>
              <a:t>FIP’s DGM is one-of-a-kind instrument </a:t>
            </a:r>
            <a:r>
              <a:rPr lang="en-US" sz="1800" b="1" dirty="0"/>
              <a:t>supporting forest communities</a:t>
            </a:r>
          </a:p>
          <a:p>
            <a:pPr>
              <a:buSzPct val="100000"/>
              <a:buFont typeface="Arial"/>
              <a:buChar char="•"/>
            </a:pPr>
            <a:endParaRPr lang="en-US" sz="400" dirty="0"/>
          </a:p>
          <a:p>
            <a:pPr>
              <a:buSzPct val="100000"/>
              <a:buFont typeface="Arial"/>
              <a:buChar char="•"/>
            </a:pPr>
            <a:r>
              <a:rPr lang="en-US" sz="1800" dirty="0"/>
              <a:t>Operating model allows for </a:t>
            </a:r>
            <a:r>
              <a:rPr lang="en-US" sz="1800" b="1" dirty="0"/>
              <a:t>learning by doing to course-correct </a:t>
            </a:r>
            <a:r>
              <a:rPr lang="en-US" sz="1800" b="1" dirty="0" smtClean="0"/>
              <a:t>and adapt</a:t>
            </a:r>
            <a:endParaRPr lang="en-US" sz="1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2520543"/>
            <a:ext cx="3293016" cy="2194808"/>
          </a:xfrm>
          <a:prstGeom prst="rect">
            <a:avLst/>
          </a:prstGeom>
        </p:spPr>
      </p:pic>
    </p:spTree>
    <p:extLst>
      <p:ext uri="{BB962C8B-B14F-4D97-AF65-F5344CB8AC3E}">
        <p14:creationId xmlns:p14="http://schemas.microsoft.com/office/powerpoint/2010/main" val="145703056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Comparison of the CIF and GCF</a:t>
            </a:r>
            <a:endParaRPr lang="en-US" dirty="0"/>
          </a:p>
        </p:txBody>
      </p:sp>
      <p:pic>
        <p:nvPicPr>
          <p:cNvPr id="4" name="Picture 3" descr="ci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700808"/>
            <a:ext cx="1008112" cy="530939"/>
          </a:xfrm>
          <a:prstGeom prst="rect">
            <a:avLst/>
          </a:prstGeom>
        </p:spPr>
      </p:pic>
      <p:pic>
        <p:nvPicPr>
          <p:cNvPr id="3" name="Picture 2" descr="green_climate_fun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1700808"/>
            <a:ext cx="1152128" cy="64807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693777375"/>
              </p:ext>
            </p:extLst>
          </p:nvPr>
        </p:nvGraphicFramePr>
        <p:xfrm>
          <a:off x="5595077" y="2439516"/>
          <a:ext cx="3024336" cy="2308558"/>
        </p:xfrm>
        <a:graphic>
          <a:graphicData uri="http://schemas.openxmlformats.org/drawingml/2006/table">
            <a:tbl>
              <a:tblPr firstRow="1" firstCol="1" bandRow="1">
                <a:tableStyleId>{FABFCF23-3B69-468F-B69F-88F6DE6A72F2}</a:tableStyleId>
              </a:tblPr>
              <a:tblGrid>
                <a:gridCol w="3024336"/>
              </a:tblGrid>
              <a:tr h="294513">
                <a:tc>
                  <a:txBody>
                    <a:bodyPr/>
                    <a:lstStyle/>
                    <a:p>
                      <a:pPr marL="0" marR="0" algn="ctr">
                        <a:lnSpc>
                          <a:spcPct val="115000"/>
                        </a:lnSpc>
                        <a:spcBef>
                          <a:spcPts val="0"/>
                        </a:spcBef>
                        <a:spcAft>
                          <a:spcPts val="0"/>
                        </a:spcAft>
                      </a:pPr>
                      <a:r>
                        <a:rPr lang="en-US" sz="1600" dirty="0">
                          <a:effectLst/>
                        </a:rPr>
                        <a:t>Accreditation </a:t>
                      </a:r>
                      <a:r>
                        <a:rPr lang="en-US" sz="1600" dirty="0" smtClean="0">
                          <a:effectLst/>
                        </a:rPr>
                        <a:t>model</a:t>
                      </a:r>
                      <a:endParaRPr lang="en-US" sz="1600" b="0" dirty="0">
                        <a:solidFill>
                          <a:schemeClr val="bg1">
                            <a:lumMod val="50000"/>
                          </a:schemeClr>
                        </a:solidFill>
                        <a:effectLst/>
                        <a:latin typeface="Andes"/>
                        <a:cs typeface="Andes"/>
                      </a:endParaRPr>
                    </a:p>
                  </a:txBody>
                  <a:tcPr marL="68580" marR="68580" marT="0" marB="0">
                    <a:solidFill>
                      <a:srgbClr val="62C6D2"/>
                    </a:solidFill>
                  </a:tcPr>
                </a:tc>
              </a:tr>
              <a:tr h="645893">
                <a:tc>
                  <a:txBody>
                    <a:bodyPr/>
                    <a:lstStyle/>
                    <a:p>
                      <a:pPr marL="0" marR="0">
                        <a:lnSpc>
                          <a:spcPct val="115000"/>
                        </a:lnSpc>
                        <a:spcBef>
                          <a:spcPts val="0"/>
                        </a:spcBef>
                        <a:spcAft>
                          <a:spcPts val="0"/>
                        </a:spcAft>
                      </a:pPr>
                      <a:r>
                        <a:rPr lang="en-US" sz="1600" b="0" dirty="0">
                          <a:effectLst/>
                        </a:rPr>
                        <a:t>Project-based and </a:t>
                      </a:r>
                      <a:r>
                        <a:rPr lang="en-US" sz="1600" b="0" dirty="0" smtClean="0">
                          <a:effectLst/>
                        </a:rPr>
                        <a:t>programmatic</a:t>
                      </a:r>
                      <a:endParaRPr lang="en-US" sz="1600" b="0" dirty="0" smtClean="0">
                        <a:solidFill>
                          <a:schemeClr val="bg1">
                            <a:lumMod val="50000"/>
                          </a:schemeClr>
                        </a:solidFill>
                        <a:effectLst/>
                      </a:endParaRPr>
                    </a:p>
                  </a:txBody>
                  <a:tcPr marL="68580" marR="68580" marT="0" marB="0"/>
                </a:tc>
              </a:tr>
              <a:tr h="360040">
                <a:tc>
                  <a:txBody>
                    <a:bodyPr/>
                    <a:lstStyle/>
                    <a:p>
                      <a:pPr marL="0" marR="0">
                        <a:lnSpc>
                          <a:spcPct val="115000"/>
                        </a:lnSpc>
                        <a:spcBef>
                          <a:spcPts val="0"/>
                        </a:spcBef>
                        <a:spcAft>
                          <a:spcPts val="0"/>
                        </a:spcAft>
                      </a:pPr>
                      <a:r>
                        <a:rPr lang="en-US" sz="1600" b="0" dirty="0">
                          <a:effectLst/>
                        </a:rPr>
                        <a:t>Competitive </a:t>
                      </a:r>
                      <a:r>
                        <a:rPr lang="en-US" sz="1600" b="0" dirty="0" smtClean="0">
                          <a:effectLst/>
                        </a:rPr>
                        <a:t>allocation</a:t>
                      </a:r>
                      <a:endParaRPr lang="en-US" sz="1600" b="0" dirty="0">
                        <a:solidFill>
                          <a:schemeClr val="bg1">
                            <a:lumMod val="50000"/>
                          </a:schemeClr>
                        </a:solidFill>
                        <a:effectLst/>
                      </a:endParaRPr>
                    </a:p>
                  </a:txBody>
                  <a:tcPr marL="68580" marR="68580" marT="0" marB="0"/>
                </a:tc>
              </a:tr>
              <a:tr h="360040">
                <a:tc>
                  <a:txBody>
                    <a:bodyPr/>
                    <a:lstStyle/>
                    <a:p>
                      <a:pPr marL="0" marR="0">
                        <a:lnSpc>
                          <a:spcPct val="115000"/>
                        </a:lnSpc>
                        <a:spcBef>
                          <a:spcPts val="0"/>
                        </a:spcBef>
                        <a:spcAft>
                          <a:spcPts val="0"/>
                        </a:spcAft>
                      </a:pPr>
                      <a:r>
                        <a:rPr lang="en-US" sz="1600" b="0" dirty="0">
                          <a:effectLst/>
                        </a:rPr>
                        <a:t>Operating entity of the </a:t>
                      </a:r>
                      <a:r>
                        <a:rPr lang="en-US" sz="1600" b="0" dirty="0" smtClean="0">
                          <a:effectLst/>
                        </a:rPr>
                        <a:t>UNFCCC</a:t>
                      </a:r>
                      <a:endParaRPr lang="en-US" sz="1600" b="0" dirty="0">
                        <a:solidFill>
                          <a:schemeClr val="bg1">
                            <a:lumMod val="50000"/>
                          </a:schemeClr>
                        </a:solidFill>
                        <a:effectLst/>
                      </a:endParaRPr>
                    </a:p>
                  </a:txBody>
                  <a:tcPr marL="68580" marR="68580" marT="0" marB="0"/>
                </a:tc>
              </a:tr>
              <a:tr h="360040">
                <a:tc>
                  <a:txBody>
                    <a:bodyPr/>
                    <a:lstStyle/>
                    <a:p>
                      <a:pPr marL="0" marR="0">
                        <a:lnSpc>
                          <a:spcPct val="115000"/>
                        </a:lnSpc>
                        <a:spcBef>
                          <a:spcPts val="0"/>
                        </a:spcBef>
                        <a:spcAft>
                          <a:spcPts val="0"/>
                        </a:spcAft>
                      </a:pPr>
                      <a:r>
                        <a:rPr lang="en-US" sz="1600" b="0" dirty="0" smtClean="0">
                          <a:effectLst/>
                        </a:rPr>
                        <a:t>Open to all developing countries</a:t>
                      </a:r>
                      <a:endParaRPr lang="en-US" sz="1600" b="0" dirty="0">
                        <a:solidFill>
                          <a:schemeClr val="bg1">
                            <a:lumMod val="50000"/>
                          </a:schemeClr>
                        </a:solidFill>
                        <a:effectLst/>
                      </a:endParaRPr>
                    </a:p>
                  </a:txBody>
                  <a:tcPr marL="68580" marR="68580" marT="0" marB="0"/>
                </a:tc>
              </a:tr>
              <a:tr h="288032">
                <a:tc>
                  <a:txBody>
                    <a:bodyPr/>
                    <a:lstStyle/>
                    <a:p>
                      <a:pPr marL="0" marR="0">
                        <a:lnSpc>
                          <a:spcPct val="115000"/>
                        </a:lnSpc>
                        <a:spcBef>
                          <a:spcPts val="0"/>
                        </a:spcBef>
                        <a:spcAft>
                          <a:spcPts val="0"/>
                        </a:spcAft>
                      </a:pPr>
                      <a:r>
                        <a:rPr lang="en-US" sz="1600" b="0" dirty="0">
                          <a:effectLst/>
                        </a:rPr>
                        <a:t>Full </a:t>
                      </a:r>
                      <a:r>
                        <a:rPr lang="en-US" sz="1600" b="0" dirty="0" smtClean="0">
                          <a:effectLst/>
                        </a:rPr>
                        <a:t>service,</a:t>
                      </a:r>
                      <a:r>
                        <a:rPr lang="en-US" sz="1600" b="0" baseline="0" dirty="0" smtClean="0">
                          <a:effectLst/>
                        </a:rPr>
                        <a:t> </a:t>
                      </a:r>
                      <a:r>
                        <a:rPr lang="en-US" sz="1600" b="0" dirty="0" smtClean="0">
                          <a:effectLst/>
                        </a:rPr>
                        <a:t>executive</a:t>
                      </a:r>
                      <a:r>
                        <a:rPr lang="en-US" sz="1600" b="0" baseline="0" dirty="0" smtClean="0">
                          <a:effectLst/>
                        </a:rPr>
                        <a:t> function</a:t>
                      </a:r>
                      <a:endParaRPr lang="en-US" sz="1600" b="0" dirty="0">
                        <a:solidFill>
                          <a:schemeClr val="bg1">
                            <a:lumMod val="50000"/>
                          </a:schemeClr>
                        </a:solidFill>
                        <a:effectLst/>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42707689"/>
              </p:ext>
            </p:extLst>
          </p:nvPr>
        </p:nvGraphicFramePr>
        <p:xfrm>
          <a:off x="2411760" y="2439516"/>
          <a:ext cx="3024336" cy="2300106"/>
        </p:xfrm>
        <a:graphic>
          <a:graphicData uri="http://schemas.openxmlformats.org/drawingml/2006/table">
            <a:tbl>
              <a:tblPr firstRow="1" firstCol="1" bandRow="1">
                <a:tableStyleId>{FABFCF23-3B69-468F-B69F-88F6DE6A72F2}</a:tableStyleId>
              </a:tblPr>
              <a:tblGrid>
                <a:gridCol w="3024336"/>
              </a:tblGrid>
              <a:tr h="241524">
                <a:tc>
                  <a:txBody>
                    <a:bodyPr/>
                    <a:lstStyle/>
                    <a:p>
                      <a:pPr marL="0" marR="0" algn="ctr">
                        <a:lnSpc>
                          <a:spcPct val="115000"/>
                        </a:lnSpc>
                        <a:spcBef>
                          <a:spcPts val="0"/>
                        </a:spcBef>
                        <a:spcAft>
                          <a:spcPts val="0"/>
                        </a:spcAft>
                      </a:pPr>
                      <a:r>
                        <a:rPr lang="en-US" sz="1600" dirty="0" smtClean="0">
                          <a:effectLst/>
                        </a:rPr>
                        <a:t> MDB partnership model</a:t>
                      </a:r>
                      <a:endParaRPr lang="en-US" sz="1600" b="0" dirty="0" smtClean="0">
                        <a:solidFill>
                          <a:schemeClr val="bg1">
                            <a:lumMod val="50000"/>
                          </a:schemeClr>
                        </a:solidFill>
                        <a:effectLst/>
                        <a:latin typeface="Andes"/>
                        <a:cs typeface="Andes"/>
                      </a:endParaRPr>
                    </a:p>
                  </a:txBody>
                  <a:tcPr marL="68580" marR="68580" marT="0" marB="0">
                    <a:solidFill>
                      <a:srgbClr val="62C6D2"/>
                    </a:solidFill>
                  </a:tcPr>
                </a:tc>
              </a:tr>
              <a:tr h="655687">
                <a:tc>
                  <a:txBody>
                    <a:bodyPr/>
                    <a:lstStyle/>
                    <a:p>
                      <a:pPr marL="0" marR="0">
                        <a:lnSpc>
                          <a:spcPct val="115000"/>
                        </a:lnSpc>
                        <a:spcBef>
                          <a:spcPts val="0"/>
                        </a:spcBef>
                        <a:spcAft>
                          <a:spcPts val="0"/>
                        </a:spcAft>
                      </a:pPr>
                      <a:r>
                        <a:rPr lang="en-US" sz="1600" b="0" dirty="0" smtClean="0">
                          <a:effectLst/>
                        </a:rPr>
                        <a:t>Programmatic</a:t>
                      </a:r>
                      <a:r>
                        <a:rPr lang="en-US" sz="1600" b="0" dirty="0">
                          <a:effectLst/>
                        </a:rPr>
                        <a:t>, implemented through multiple </a:t>
                      </a:r>
                      <a:r>
                        <a:rPr lang="en-US" sz="1600" b="0" dirty="0" smtClean="0">
                          <a:effectLst/>
                        </a:rPr>
                        <a:t>MDBs</a:t>
                      </a:r>
                      <a:endParaRPr lang="en-US" sz="1600" b="0" dirty="0">
                        <a:solidFill>
                          <a:schemeClr val="bg1">
                            <a:lumMod val="50000"/>
                          </a:schemeClr>
                        </a:solidFill>
                        <a:effectLst/>
                      </a:endParaRPr>
                    </a:p>
                  </a:txBody>
                  <a:tcPr marL="68580" marR="68580" marT="0" marB="0"/>
                </a:tc>
              </a:tr>
              <a:tr h="355891">
                <a:tc>
                  <a:txBody>
                    <a:bodyPr/>
                    <a:lstStyle/>
                    <a:p>
                      <a:pPr marL="0" marR="0">
                        <a:lnSpc>
                          <a:spcPct val="115000"/>
                        </a:lnSpc>
                        <a:spcBef>
                          <a:spcPts val="0"/>
                        </a:spcBef>
                        <a:spcAft>
                          <a:spcPts val="0"/>
                        </a:spcAft>
                      </a:pPr>
                      <a:r>
                        <a:rPr lang="en-US" sz="1600" b="0" dirty="0">
                          <a:effectLst/>
                        </a:rPr>
                        <a:t>Certainty on resource </a:t>
                      </a:r>
                      <a:r>
                        <a:rPr lang="en-US" sz="1600" b="0" dirty="0" smtClean="0">
                          <a:effectLst/>
                        </a:rPr>
                        <a:t>envelopes</a:t>
                      </a:r>
                      <a:endParaRPr lang="en-US" sz="1600" b="0" dirty="0">
                        <a:solidFill>
                          <a:schemeClr val="bg1">
                            <a:lumMod val="50000"/>
                          </a:schemeClr>
                        </a:solidFill>
                        <a:effectLst/>
                      </a:endParaRPr>
                    </a:p>
                  </a:txBody>
                  <a:tcPr marL="68580" marR="68580" marT="0" marB="0"/>
                </a:tc>
              </a:tr>
              <a:tr h="360040">
                <a:tc>
                  <a:txBody>
                    <a:bodyPr/>
                    <a:lstStyle/>
                    <a:p>
                      <a:pPr marL="0" marR="0">
                        <a:lnSpc>
                          <a:spcPct val="115000"/>
                        </a:lnSpc>
                        <a:spcBef>
                          <a:spcPts val="0"/>
                        </a:spcBef>
                        <a:spcAft>
                          <a:spcPts val="0"/>
                        </a:spcAft>
                      </a:pPr>
                      <a:r>
                        <a:rPr lang="en-US" sz="1600" b="0" dirty="0" smtClean="0">
                          <a:effectLst/>
                        </a:rPr>
                        <a:t>Independent</a:t>
                      </a:r>
                      <a:endParaRPr lang="en-US" sz="1600" b="0" dirty="0">
                        <a:solidFill>
                          <a:schemeClr val="bg1">
                            <a:lumMod val="50000"/>
                          </a:schemeClr>
                        </a:solidFill>
                        <a:effectLst/>
                      </a:endParaRPr>
                    </a:p>
                  </a:txBody>
                  <a:tcPr marL="68580" marR="68580" marT="0" marB="0"/>
                </a:tc>
              </a:tr>
              <a:tr h="360040">
                <a:tc>
                  <a:txBody>
                    <a:bodyPr/>
                    <a:lstStyle/>
                    <a:p>
                      <a:pPr marL="0" marR="0">
                        <a:lnSpc>
                          <a:spcPct val="115000"/>
                        </a:lnSpc>
                        <a:spcBef>
                          <a:spcPts val="0"/>
                        </a:spcBef>
                        <a:spcAft>
                          <a:spcPts val="0"/>
                        </a:spcAft>
                      </a:pPr>
                      <a:r>
                        <a:rPr lang="en-US" sz="1600" b="0" dirty="0" smtClean="0">
                          <a:effectLst/>
                        </a:rPr>
                        <a:t>Targets pre-selected countries</a:t>
                      </a:r>
                      <a:endParaRPr lang="en-US" sz="1600" b="0" dirty="0">
                        <a:solidFill>
                          <a:schemeClr val="bg1">
                            <a:lumMod val="50000"/>
                          </a:schemeClr>
                        </a:solidFill>
                        <a:effectLst/>
                      </a:endParaRPr>
                    </a:p>
                  </a:txBody>
                  <a:tcPr marL="68580" marR="68580" marT="0" marB="0"/>
                </a:tc>
              </a:tr>
              <a:tr h="288032">
                <a:tc>
                  <a:txBody>
                    <a:bodyPr/>
                    <a:lstStyle/>
                    <a:p>
                      <a:pPr marL="0" marR="0">
                        <a:lnSpc>
                          <a:spcPct val="115000"/>
                        </a:lnSpc>
                        <a:spcBef>
                          <a:spcPts val="0"/>
                        </a:spcBef>
                        <a:spcAft>
                          <a:spcPts val="0"/>
                        </a:spcAft>
                      </a:pPr>
                      <a:r>
                        <a:rPr lang="en-US" sz="1600" b="0" dirty="0">
                          <a:effectLst/>
                        </a:rPr>
                        <a:t>Light </a:t>
                      </a:r>
                      <a:r>
                        <a:rPr lang="en-US" sz="1600" b="0" dirty="0" smtClean="0">
                          <a:effectLst/>
                        </a:rPr>
                        <a:t>touch, delegates to MDBs</a:t>
                      </a:r>
                      <a:endParaRPr lang="en-US" sz="1600" b="0" dirty="0">
                        <a:solidFill>
                          <a:schemeClr val="bg1">
                            <a:lumMod val="50000"/>
                          </a:schemeClr>
                        </a:solidFill>
                        <a:effectLst/>
                      </a:endParaRPr>
                    </a:p>
                  </a:txBody>
                  <a:tcPr marL="68580" marR="68580" marT="0" marB="0"/>
                </a:tc>
              </a:tr>
            </a:tbl>
          </a:graphicData>
        </a:graphic>
      </p:graphicFrame>
      <p:sp>
        <p:nvSpPr>
          <p:cNvPr id="8" name="Rectangle 7"/>
          <p:cNvSpPr/>
          <p:nvPr/>
        </p:nvSpPr>
        <p:spPr>
          <a:xfrm>
            <a:off x="354306" y="4970160"/>
            <a:ext cx="338554" cy="691088"/>
          </a:xfrm>
          <a:prstGeom prst="rect">
            <a:avLst/>
          </a:prstGeom>
        </p:spPr>
        <p:txBody>
          <a:bodyPr vert="vert270" wrap="square">
            <a:spAutoFit/>
          </a:bodyPr>
          <a:lstStyle/>
          <a:p>
            <a:pPr algn="dist"/>
            <a:r>
              <a:rPr lang="en-US" sz="1000" dirty="0" smtClean="0">
                <a:solidFill>
                  <a:srgbClr val="7F7F7F"/>
                </a:solidFill>
              </a:rPr>
              <a:t>Temporal</a:t>
            </a:r>
            <a:endParaRPr lang="en-US" sz="1000" dirty="0">
              <a:solidFill>
                <a:srgbClr val="7F7F7F"/>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06121479"/>
              </p:ext>
            </p:extLst>
          </p:nvPr>
        </p:nvGraphicFramePr>
        <p:xfrm>
          <a:off x="857201" y="2425476"/>
          <a:ext cx="1401099" cy="2272337"/>
        </p:xfrm>
        <a:graphic>
          <a:graphicData uri="http://schemas.openxmlformats.org/drawingml/2006/table">
            <a:tbl>
              <a:tblPr firstRow="1" firstCol="1" bandRow="1">
                <a:tableStyleId>{5C22544A-7EE6-4342-B048-85BDC9FD1C3A}</a:tableStyleId>
              </a:tblPr>
              <a:tblGrid>
                <a:gridCol w="1401099"/>
              </a:tblGrid>
              <a:tr h="283444">
                <a:tc>
                  <a:txBody>
                    <a:bodyPr/>
                    <a:lstStyle/>
                    <a:p>
                      <a:pPr marL="0" marR="0" algn="ctr">
                        <a:lnSpc>
                          <a:spcPct val="115000"/>
                        </a:lnSpc>
                        <a:spcBef>
                          <a:spcPts val="0"/>
                        </a:spcBef>
                        <a:spcAft>
                          <a:spcPts val="0"/>
                        </a:spcAft>
                      </a:pPr>
                      <a:r>
                        <a:rPr lang="en-US" sz="1200" dirty="0" smtClean="0">
                          <a:solidFill>
                            <a:srgbClr val="7F7F7F"/>
                          </a:solidFill>
                          <a:effectLst/>
                        </a:rPr>
                        <a:t>Model</a:t>
                      </a:r>
                      <a:endParaRPr lang="en-US" sz="12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r h="648072">
                <a:tc>
                  <a:txBody>
                    <a:bodyPr/>
                    <a:lstStyle/>
                    <a:p>
                      <a:pPr marL="0" marR="0" algn="ctr">
                        <a:lnSpc>
                          <a:spcPct val="115000"/>
                        </a:lnSpc>
                        <a:spcBef>
                          <a:spcPts val="0"/>
                        </a:spcBef>
                        <a:spcAft>
                          <a:spcPts val="0"/>
                        </a:spcAft>
                      </a:pPr>
                      <a:r>
                        <a:rPr lang="en-US" sz="1200" dirty="0">
                          <a:solidFill>
                            <a:srgbClr val="7F7F7F"/>
                          </a:solidFill>
                          <a:effectLst/>
                        </a:rPr>
                        <a:t>Approach</a:t>
                      </a:r>
                      <a:endParaRPr lang="en-US" sz="12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r h="360040">
                <a:tc>
                  <a:txBody>
                    <a:bodyPr/>
                    <a:lstStyle/>
                    <a:p>
                      <a:pPr marL="0" marR="0" algn="ctr">
                        <a:lnSpc>
                          <a:spcPct val="115000"/>
                        </a:lnSpc>
                        <a:spcBef>
                          <a:spcPts val="0"/>
                        </a:spcBef>
                        <a:spcAft>
                          <a:spcPts val="0"/>
                        </a:spcAft>
                      </a:pPr>
                      <a:r>
                        <a:rPr lang="en-US" sz="1200" dirty="0">
                          <a:solidFill>
                            <a:srgbClr val="7F7F7F"/>
                          </a:solidFill>
                          <a:effectLst/>
                        </a:rPr>
                        <a:t>Funding allocation</a:t>
                      </a:r>
                      <a:endParaRPr lang="en-US" sz="12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r h="328973">
                <a:tc>
                  <a:txBody>
                    <a:bodyPr/>
                    <a:lstStyle/>
                    <a:p>
                      <a:pPr marL="0" marR="0" algn="ctr">
                        <a:lnSpc>
                          <a:spcPct val="115000"/>
                        </a:lnSpc>
                        <a:spcBef>
                          <a:spcPts val="0"/>
                        </a:spcBef>
                        <a:spcAft>
                          <a:spcPts val="0"/>
                        </a:spcAft>
                      </a:pPr>
                      <a:r>
                        <a:rPr lang="en-US" sz="1200" dirty="0">
                          <a:solidFill>
                            <a:srgbClr val="7F7F7F"/>
                          </a:solidFill>
                          <a:effectLst/>
                        </a:rPr>
                        <a:t>Relation to COP</a:t>
                      </a:r>
                      <a:endParaRPr lang="en-US" sz="12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r h="435258">
                <a:tc>
                  <a:txBody>
                    <a:bodyPr/>
                    <a:lstStyle/>
                    <a:p>
                      <a:pPr marL="0" marR="0" algn="ctr">
                        <a:lnSpc>
                          <a:spcPct val="115000"/>
                        </a:lnSpc>
                        <a:spcBef>
                          <a:spcPts val="0"/>
                        </a:spcBef>
                        <a:spcAft>
                          <a:spcPts val="0"/>
                        </a:spcAft>
                      </a:pPr>
                      <a:r>
                        <a:rPr lang="en-US" sz="1200" dirty="0">
                          <a:solidFill>
                            <a:srgbClr val="7F7F7F"/>
                          </a:solidFill>
                          <a:effectLst/>
                        </a:rPr>
                        <a:t>Geographic allocation</a:t>
                      </a:r>
                      <a:endParaRPr lang="en-US" sz="12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r h="216550">
                <a:tc>
                  <a:txBody>
                    <a:bodyPr/>
                    <a:lstStyle/>
                    <a:p>
                      <a:pPr marL="0" marR="0" algn="ctr">
                        <a:lnSpc>
                          <a:spcPct val="115000"/>
                        </a:lnSpc>
                        <a:spcBef>
                          <a:spcPts val="0"/>
                        </a:spcBef>
                        <a:spcAft>
                          <a:spcPts val="0"/>
                        </a:spcAft>
                      </a:pPr>
                      <a:r>
                        <a:rPr lang="en-US" sz="1200" dirty="0">
                          <a:solidFill>
                            <a:srgbClr val="7F7F7F"/>
                          </a:solidFill>
                          <a:effectLst/>
                        </a:rPr>
                        <a:t>Secretariat </a:t>
                      </a:r>
                      <a:endParaRPr lang="en-US" sz="1200" dirty="0" smtClean="0">
                        <a:solidFill>
                          <a:srgbClr val="7F7F7F"/>
                        </a:solidFill>
                        <a:effectLst/>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849168336"/>
              </p:ext>
            </p:extLst>
          </p:nvPr>
        </p:nvGraphicFramePr>
        <p:xfrm>
          <a:off x="2411760" y="4966997"/>
          <a:ext cx="3024336" cy="690102"/>
        </p:xfrm>
        <a:graphic>
          <a:graphicData uri="http://schemas.openxmlformats.org/drawingml/2006/table">
            <a:tbl>
              <a:tblPr firstRow="1" firstCol="1" bandRow="1">
                <a:tableStyleId>{FABFCF23-3B69-468F-B69F-88F6DE6A72F2}</a:tableStyleId>
              </a:tblPr>
              <a:tblGrid>
                <a:gridCol w="3024336"/>
              </a:tblGrid>
              <a:tr h="334211">
                <a:tc>
                  <a:txBody>
                    <a:bodyPr/>
                    <a:lstStyle/>
                    <a:p>
                      <a:pPr marL="0" marR="0">
                        <a:lnSpc>
                          <a:spcPct val="115000"/>
                        </a:lnSpc>
                        <a:spcBef>
                          <a:spcPts val="0"/>
                        </a:spcBef>
                        <a:spcAft>
                          <a:spcPts val="0"/>
                        </a:spcAft>
                      </a:pPr>
                      <a:r>
                        <a:rPr lang="en-US" sz="1600" b="0" dirty="0">
                          <a:solidFill>
                            <a:schemeClr val="tx1"/>
                          </a:solidFill>
                          <a:effectLst/>
                        </a:rPr>
                        <a:t>Operational since </a:t>
                      </a:r>
                      <a:r>
                        <a:rPr lang="en-US" sz="1600" b="0" dirty="0" smtClean="0">
                          <a:solidFill>
                            <a:schemeClr val="tx1"/>
                          </a:solidFill>
                          <a:effectLst/>
                        </a:rPr>
                        <a:t>2008</a:t>
                      </a:r>
                      <a:endParaRPr lang="en-US" sz="1600" b="0" dirty="0">
                        <a:solidFill>
                          <a:schemeClr val="tx1"/>
                        </a:solidFill>
                        <a:effectLst/>
                      </a:endParaRPr>
                    </a:p>
                  </a:txBody>
                  <a:tcPr marL="68580" marR="68580" marT="0" marB="0">
                    <a:solidFill>
                      <a:schemeClr val="bg1"/>
                    </a:solidFill>
                  </a:tcPr>
                </a:tc>
              </a:tr>
              <a:tr h="355891">
                <a:tc>
                  <a:txBody>
                    <a:bodyPr/>
                    <a:lstStyle/>
                    <a:p>
                      <a:pPr marL="0" marR="0">
                        <a:lnSpc>
                          <a:spcPct val="115000"/>
                        </a:lnSpc>
                        <a:spcBef>
                          <a:spcPts val="0"/>
                        </a:spcBef>
                        <a:spcAft>
                          <a:spcPts val="0"/>
                        </a:spcAft>
                      </a:pPr>
                      <a:r>
                        <a:rPr lang="en-US" sz="1600" b="0" dirty="0">
                          <a:effectLst/>
                        </a:rPr>
                        <a:t>Flexible toolbox of </a:t>
                      </a:r>
                      <a:r>
                        <a:rPr lang="en-US" sz="1600" b="0" kern="1200" dirty="0" smtClean="0">
                          <a:effectLst/>
                        </a:rPr>
                        <a:t>instruments</a:t>
                      </a:r>
                      <a:endParaRPr lang="en-US" sz="1600" b="0" kern="1200" dirty="0">
                        <a:solidFill>
                          <a:schemeClr val="tx1"/>
                        </a:solidFill>
                        <a:effectLst/>
                        <a:latin typeface="+mn-lt"/>
                        <a:ea typeface="+mn-ea"/>
                        <a:cs typeface="+mn-cs"/>
                      </a:endParaRPr>
                    </a:p>
                  </a:txBody>
                  <a:tcPr marL="68580" marR="68580" marT="0" marB="0"/>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912139091"/>
              </p:ext>
            </p:extLst>
          </p:nvPr>
        </p:nvGraphicFramePr>
        <p:xfrm>
          <a:off x="5596939" y="4971146"/>
          <a:ext cx="3024336" cy="690102"/>
        </p:xfrm>
        <a:graphic>
          <a:graphicData uri="http://schemas.openxmlformats.org/drawingml/2006/table">
            <a:tbl>
              <a:tblPr firstRow="1" firstCol="1" bandRow="1">
                <a:tableStyleId>{FABFCF23-3B69-468F-B69F-88F6DE6A72F2}</a:tableStyleId>
              </a:tblPr>
              <a:tblGrid>
                <a:gridCol w="3024336"/>
              </a:tblGrid>
              <a:tr h="334211">
                <a:tc>
                  <a:txBody>
                    <a:bodyPr/>
                    <a:lstStyle/>
                    <a:p>
                      <a:pPr marL="0" marR="0">
                        <a:lnSpc>
                          <a:spcPct val="115000"/>
                        </a:lnSpc>
                        <a:spcBef>
                          <a:spcPts val="0"/>
                        </a:spcBef>
                        <a:spcAft>
                          <a:spcPts val="0"/>
                        </a:spcAft>
                      </a:pPr>
                      <a:r>
                        <a:rPr lang="en-US" sz="1600" b="0" dirty="0">
                          <a:solidFill>
                            <a:srgbClr val="000000"/>
                          </a:solidFill>
                          <a:effectLst/>
                        </a:rPr>
                        <a:t>Operational since </a:t>
                      </a:r>
                      <a:r>
                        <a:rPr lang="en-US" sz="1600" b="0" dirty="0" smtClean="0">
                          <a:solidFill>
                            <a:srgbClr val="000000"/>
                          </a:solidFill>
                          <a:effectLst/>
                        </a:rPr>
                        <a:t>2015</a:t>
                      </a:r>
                      <a:endParaRPr lang="en-US" sz="1600" b="0" dirty="0">
                        <a:solidFill>
                          <a:srgbClr val="000000"/>
                        </a:solidFill>
                        <a:effectLst/>
                      </a:endParaRPr>
                    </a:p>
                  </a:txBody>
                  <a:tcPr marL="68580" marR="68580" marT="0" marB="0">
                    <a:solidFill>
                      <a:srgbClr val="FFFFFF"/>
                    </a:solidFill>
                  </a:tcPr>
                </a:tc>
              </a:tr>
              <a:tr h="355891">
                <a:tc>
                  <a:txBody>
                    <a:bodyPr/>
                    <a:lstStyle/>
                    <a:p>
                      <a:pPr marL="0" marR="0">
                        <a:lnSpc>
                          <a:spcPct val="115000"/>
                        </a:lnSpc>
                        <a:spcBef>
                          <a:spcPts val="0"/>
                        </a:spcBef>
                        <a:spcAft>
                          <a:spcPts val="0"/>
                        </a:spcAft>
                      </a:pPr>
                      <a:r>
                        <a:rPr lang="en-US" sz="1600" b="0" dirty="0" smtClean="0">
                          <a:effectLst/>
                        </a:rPr>
                        <a:t>To be determined </a:t>
                      </a:r>
                      <a:endParaRPr lang="en-US" sz="1600" b="0" dirty="0" smtClean="0">
                        <a:solidFill>
                          <a:schemeClr val="tx1"/>
                        </a:solidFill>
                        <a:effectLst/>
                      </a:endParaRPr>
                    </a:p>
                  </a:txBody>
                  <a:tcPr marL="68580" marR="68580" marT="0" marB="0"/>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522243676"/>
              </p:ext>
            </p:extLst>
          </p:nvPr>
        </p:nvGraphicFramePr>
        <p:xfrm>
          <a:off x="857201" y="4970160"/>
          <a:ext cx="1410543" cy="691088"/>
        </p:xfrm>
        <a:graphic>
          <a:graphicData uri="http://schemas.openxmlformats.org/drawingml/2006/table">
            <a:tbl>
              <a:tblPr firstRow="1" firstCol="1" bandRow="1">
                <a:tableStyleId>{5C22544A-7EE6-4342-B048-85BDC9FD1C3A}</a:tableStyleId>
              </a:tblPr>
              <a:tblGrid>
                <a:gridCol w="1410543"/>
              </a:tblGrid>
              <a:tr h="331048">
                <a:tc>
                  <a:txBody>
                    <a:bodyPr/>
                    <a:lstStyle/>
                    <a:p>
                      <a:pPr marL="0" marR="0" algn="ctr">
                        <a:lnSpc>
                          <a:spcPct val="115000"/>
                        </a:lnSpc>
                        <a:spcBef>
                          <a:spcPts val="0"/>
                        </a:spcBef>
                        <a:spcAft>
                          <a:spcPts val="0"/>
                        </a:spcAft>
                      </a:pPr>
                      <a:r>
                        <a:rPr lang="en-US" sz="1200" dirty="0" smtClean="0">
                          <a:solidFill>
                            <a:srgbClr val="7F7F7F"/>
                          </a:solidFill>
                          <a:effectLst/>
                        </a:rPr>
                        <a:t>Experience</a:t>
                      </a:r>
                      <a:endParaRPr lang="en-US" sz="12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r h="360040">
                <a:tc>
                  <a:txBody>
                    <a:bodyPr/>
                    <a:lstStyle/>
                    <a:p>
                      <a:pPr marL="0" marR="0" algn="ctr">
                        <a:lnSpc>
                          <a:spcPct val="115000"/>
                        </a:lnSpc>
                        <a:spcBef>
                          <a:spcPts val="0"/>
                        </a:spcBef>
                        <a:spcAft>
                          <a:spcPts val="0"/>
                        </a:spcAft>
                      </a:pPr>
                      <a:r>
                        <a:rPr lang="en-US" sz="1200" dirty="0" smtClean="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Risk appetite</a:t>
                      </a:r>
                      <a:endParaRPr lang="en-US" sz="12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prstClr val="white">
                          <a:lumMod val="65000"/>
                        </a:prstClr>
                      </a:solidFill>
                      <a:prstDash val="sysDot"/>
                      <a:round/>
                      <a:headEnd type="none" w="med" len="med"/>
                      <a:tailEnd type="none" w="med" len="med"/>
                    </a:lnL>
                    <a:lnR w="12700" cap="flat" cmpd="sng" algn="ctr">
                      <a:solidFill>
                        <a:prstClr val="white">
                          <a:lumMod val="65000"/>
                        </a:prstClr>
                      </a:solidFill>
                      <a:prstDash val="sysDot"/>
                      <a:round/>
                      <a:headEnd type="none" w="med" len="med"/>
                      <a:tailEnd type="none" w="med" len="med"/>
                    </a:lnR>
                    <a:lnT w="12700" cap="flat" cmpd="sng" algn="ctr">
                      <a:solidFill>
                        <a:prstClr val="white">
                          <a:lumMod val="65000"/>
                        </a:prstClr>
                      </a:solidFill>
                      <a:prstDash val="sysDot"/>
                      <a:round/>
                      <a:headEnd type="none" w="med" len="med"/>
                      <a:tailEnd type="none" w="med" len="med"/>
                    </a:lnT>
                    <a:lnB w="12700" cap="flat" cmpd="sng" algn="ctr">
                      <a:solidFill>
                        <a:prstClr val="white">
                          <a:lumMod val="65000"/>
                        </a:prstClr>
                      </a:solidFill>
                      <a:prstDash val="sysDot"/>
                      <a:round/>
                      <a:headEnd type="none" w="med" len="med"/>
                      <a:tailEnd type="none" w="med" len="med"/>
                    </a:lnB>
                    <a:noFill/>
                  </a:tcPr>
                </a:tc>
              </a:tr>
            </a:tbl>
          </a:graphicData>
        </a:graphic>
      </p:graphicFrame>
      <p:sp>
        <p:nvSpPr>
          <p:cNvPr id="18" name="Rectangle 17"/>
          <p:cNvSpPr/>
          <p:nvPr/>
        </p:nvSpPr>
        <p:spPr>
          <a:xfrm>
            <a:off x="375023" y="2852936"/>
            <a:ext cx="338554" cy="1536556"/>
          </a:xfrm>
          <a:prstGeom prst="rect">
            <a:avLst/>
          </a:prstGeom>
        </p:spPr>
        <p:txBody>
          <a:bodyPr vert="vert270" wrap="square">
            <a:spAutoFit/>
          </a:bodyPr>
          <a:lstStyle/>
          <a:p>
            <a:pPr algn="dist"/>
            <a:r>
              <a:rPr lang="en-US" sz="1000" dirty="0" smtClean="0">
                <a:solidFill>
                  <a:srgbClr val="7F7F7F"/>
                </a:solidFill>
              </a:rPr>
              <a:t>Structural Differences</a:t>
            </a:r>
            <a:endParaRPr lang="en-US" sz="1000" dirty="0">
              <a:solidFill>
                <a:srgbClr val="7F7F7F"/>
              </a:solidFill>
            </a:endParaRPr>
          </a:p>
        </p:txBody>
      </p:sp>
    </p:spTree>
    <p:extLst>
      <p:ext uri="{BB962C8B-B14F-4D97-AF65-F5344CB8AC3E}">
        <p14:creationId xmlns:p14="http://schemas.microsoft.com/office/powerpoint/2010/main" val="14989888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normAutofit/>
          </a:bodyPr>
          <a:lstStyle/>
          <a:p>
            <a:r>
              <a:rPr lang="en-US" dirty="0" smtClean="0"/>
              <a:t>The </a:t>
            </a:r>
            <a:r>
              <a:rPr lang="en-US" dirty="0"/>
              <a:t>CIF can help maintain momentum and scale-</a:t>
            </a:r>
            <a:r>
              <a:rPr lang="en-US" dirty="0" smtClean="0"/>
              <a:t>up </a:t>
            </a:r>
            <a:br>
              <a:rPr lang="en-US" dirty="0" smtClean="0"/>
            </a:br>
            <a:r>
              <a:rPr lang="en-US" dirty="0" smtClean="0"/>
              <a:t>climate finance</a:t>
            </a:r>
            <a:endParaRPr lang="en-US" dirty="0"/>
          </a:p>
        </p:txBody>
      </p:sp>
      <p:sp>
        <p:nvSpPr>
          <p:cNvPr id="23" name="Text Placeholder 22"/>
          <p:cNvSpPr>
            <a:spLocks noGrp="1"/>
          </p:cNvSpPr>
          <p:nvPr>
            <p:ph type="body" sz="half" idx="10"/>
          </p:nvPr>
        </p:nvSpPr>
        <p:spPr>
          <a:xfrm>
            <a:off x="467544" y="1844824"/>
            <a:ext cx="4536504" cy="4176464"/>
          </a:xfrm>
        </p:spPr>
        <p:txBody>
          <a:bodyPr/>
          <a:lstStyle/>
          <a:p>
            <a:r>
              <a:rPr lang="en-US" sz="1800" b="1" dirty="0"/>
              <a:t>There is broad agreement on the need </a:t>
            </a:r>
            <a:r>
              <a:rPr lang="en-US" sz="1800" dirty="0"/>
              <a:t>to continue and scale-up the momentum in the delivery of climate finance. </a:t>
            </a:r>
          </a:p>
          <a:p>
            <a:pPr lvl="1"/>
            <a:r>
              <a:rPr lang="en-US" sz="1600" dirty="0"/>
              <a:t>The CIF is tested with a proven track record of addressing gaps.</a:t>
            </a:r>
          </a:p>
          <a:p>
            <a:pPr lvl="1"/>
            <a:r>
              <a:rPr lang="en-US" sz="1600" dirty="0"/>
              <a:t>There is a real risk that without the CIF, investments will </a:t>
            </a:r>
            <a:r>
              <a:rPr lang="en-US" sz="1600" dirty="0" smtClean="0"/>
              <a:t>stall.</a:t>
            </a:r>
            <a:br>
              <a:rPr lang="en-US" sz="1600" dirty="0" smtClean="0"/>
            </a:br>
            <a:endParaRPr lang="en-US" sz="1600" dirty="0" smtClean="0"/>
          </a:p>
          <a:p>
            <a:r>
              <a:rPr lang="en-US" sz="1800" b="1" dirty="0" smtClean="0"/>
              <a:t>Recommendation: </a:t>
            </a:r>
          </a:p>
          <a:p>
            <a:pPr marL="457200" lvl="1" indent="0">
              <a:buNone/>
            </a:pPr>
            <a:r>
              <a:rPr lang="en-US" sz="1600" i="1" dirty="0" smtClean="0"/>
              <a:t>Continue the operations of the CIF in order to maintain and scale-up the momentum on climate action, bearing in mind the existing investment needs and the additional gaps that may arise in a “no-CIF” scenario. </a:t>
            </a:r>
            <a:endParaRPr lang="en-US" sz="1600" i="1" dirty="0"/>
          </a:p>
        </p:txBody>
      </p:sp>
      <p:pic>
        <p:nvPicPr>
          <p:cNvPr id="2" name="Picture 1" descr="empowering_a_greener_future.png"/>
          <p:cNvPicPr>
            <a:picLocks noChangeAspect="1"/>
          </p:cNvPicPr>
          <p:nvPr/>
        </p:nvPicPr>
        <p:blipFill rotWithShape="1">
          <a:blip r:embed="rId3">
            <a:extLst>
              <a:ext uri="{28A0092B-C50C-407E-A947-70E740481C1C}">
                <a14:useLocalDpi xmlns:a14="http://schemas.microsoft.com/office/drawing/2010/main" val="0"/>
              </a:ext>
            </a:extLst>
          </a:blip>
          <a:srcRect l="6288" t="17559" r="5590" b="8243"/>
          <a:stretch/>
        </p:blipFill>
        <p:spPr>
          <a:xfrm>
            <a:off x="5004048" y="1916832"/>
            <a:ext cx="3580968" cy="3984848"/>
          </a:xfrm>
          <a:prstGeom prst="rect">
            <a:avLst/>
          </a:prstGeom>
        </p:spPr>
      </p:pic>
    </p:spTree>
    <p:extLst>
      <p:ext uri="{BB962C8B-B14F-4D97-AF65-F5344CB8AC3E}">
        <p14:creationId xmlns:p14="http://schemas.microsoft.com/office/powerpoint/2010/main" val="4170175484"/>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half" idx="10"/>
          </p:nvPr>
        </p:nvSpPr>
        <p:spPr>
          <a:xfrm>
            <a:off x="1150368" y="1700808"/>
            <a:ext cx="7057528" cy="1008112"/>
          </a:xfrm>
        </p:spPr>
        <p:txBody>
          <a:bodyPr/>
          <a:lstStyle/>
          <a:p>
            <a:pPr marL="0" indent="0" algn="ctr">
              <a:buNone/>
            </a:pPr>
            <a:r>
              <a:rPr lang="en-US" sz="2700" b="1" dirty="0" smtClean="0">
                <a:solidFill>
                  <a:srgbClr val="85B64D"/>
                </a:solidFill>
                <a:latin typeface="+mj-lt"/>
                <a:cs typeface="Andes"/>
              </a:rPr>
              <a:t>Exploring paths </a:t>
            </a:r>
            <a:br>
              <a:rPr lang="en-US" sz="2700" b="1" dirty="0" smtClean="0">
                <a:solidFill>
                  <a:srgbClr val="85B64D"/>
                </a:solidFill>
                <a:latin typeface="+mj-lt"/>
                <a:cs typeface="Andes"/>
              </a:rPr>
            </a:br>
            <a:r>
              <a:rPr lang="en-US" sz="2700" b="1" dirty="0" smtClean="0">
                <a:solidFill>
                  <a:srgbClr val="85B64D"/>
                </a:solidFill>
                <a:latin typeface="+mj-lt"/>
                <a:cs typeface="Andes"/>
              </a:rPr>
              <a:t>for the </a:t>
            </a:r>
            <a:r>
              <a:rPr lang="en-US" sz="2700" b="1" dirty="0">
                <a:solidFill>
                  <a:srgbClr val="85B64D"/>
                </a:solidFill>
                <a:latin typeface="+mj-lt"/>
                <a:cs typeface="Andes"/>
              </a:rPr>
              <a:t>f</a:t>
            </a:r>
            <a:r>
              <a:rPr lang="en-US" sz="2700" b="1" dirty="0" smtClean="0">
                <a:solidFill>
                  <a:srgbClr val="85B64D"/>
                </a:solidFill>
                <a:latin typeface="+mj-lt"/>
                <a:cs typeface="Andes"/>
              </a:rPr>
              <a:t>uture operations of the CIF</a:t>
            </a:r>
            <a:endParaRPr lang="en-US" sz="2700" b="1" dirty="0">
              <a:solidFill>
                <a:srgbClr val="85B64D"/>
              </a:solidFill>
              <a:latin typeface="+mj-lt"/>
              <a:cs typeface="Andes"/>
            </a:endParaRPr>
          </a:p>
        </p:txBody>
      </p:sp>
      <p:pic>
        <p:nvPicPr>
          <p:cNvPr id="3" name="Picture 2"/>
          <p:cNvPicPr>
            <a:picLocks noChangeAspect="1"/>
          </p:cNvPicPr>
          <p:nvPr/>
        </p:nvPicPr>
        <p:blipFill>
          <a:blip r:embed="rId3"/>
          <a:stretch>
            <a:fillRect/>
          </a:stretch>
        </p:blipFill>
        <p:spPr>
          <a:xfrm>
            <a:off x="2483768" y="2852936"/>
            <a:ext cx="4651785" cy="3096344"/>
          </a:xfrm>
          <a:prstGeom prst="rect">
            <a:avLst/>
          </a:prstGeom>
        </p:spPr>
      </p:pic>
    </p:spTree>
    <p:extLst>
      <p:ext uri="{BB962C8B-B14F-4D97-AF65-F5344CB8AC3E}">
        <p14:creationId xmlns:p14="http://schemas.microsoft.com/office/powerpoint/2010/main" val="3154752794"/>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4471</TotalTime>
  <Words>4533</Words>
  <Application>Microsoft Office PowerPoint</Application>
  <PresentationFormat>On-screen Show (4:3)</PresentationFormat>
  <Paragraphs>396</Paragraphs>
  <Slides>19</Slides>
  <Notes>19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Andes</vt:lpstr>
      <vt:lpstr>Arial</vt:lpstr>
      <vt:lpstr>Calibri</vt:lpstr>
      <vt:lpstr>ConduitITC TT</vt:lpstr>
      <vt:lpstr>Myriad Pro</vt:lpstr>
      <vt:lpstr>Myriad Pro Semibold Cond</vt:lpstr>
      <vt:lpstr>Times New Roman</vt:lpstr>
      <vt:lpstr>Kontortema</vt:lpstr>
      <vt:lpstr>Strategic Directions for the Climate Investment Funds</vt:lpstr>
      <vt:lpstr>New world, new challenges, new commitment to act</vt:lpstr>
      <vt:lpstr>Estimated annual investment gaps in priority sectors  to 2020 or beyond (in USD billions)</vt:lpstr>
      <vt:lpstr>Gaps and barriers to climate action</vt:lpstr>
      <vt:lpstr>Instruments needed to spur investment in selected  priority sectors</vt:lpstr>
      <vt:lpstr>Value proposition of the CIF</vt:lpstr>
      <vt:lpstr>Comparison of the CIF and GCF</vt:lpstr>
      <vt:lpstr>The CIF can help maintain momentum and scale-up  climate finance</vt:lpstr>
      <vt:lpstr>PowerPoint Presentation</vt:lpstr>
      <vt:lpstr>CTF: Scale, Flexibility, Innovation, Transformation</vt:lpstr>
      <vt:lpstr>CTF 2.0: Innovative model to scale climate finance</vt:lpstr>
      <vt:lpstr>Strategic Climate Fund:  considerations for future operations  </vt:lpstr>
      <vt:lpstr>FIP: Value proposition going forward</vt:lpstr>
      <vt:lpstr>FIP: Future scenarios</vt:lpstr>
      <vt:lpstr> PPCR: Value proposition going forward </vt:lpstr>
      <vt:lpstr>PPCR: Future scenarios</vt:lpstr>
      <vt:lpstr>SREP: Value proposition and future scenarios</vt:lpstr>
      <vt:lpstr>G24 April 2016 Communique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Pia</dc:creator>
  <cp:lastModifiedBy>Regina Nesiama</cp:lastModifiedBy>
  <cp:revision>198</cp:revision>
  <dcterms:created xsi:type="dcterms:W3CDTF">2015-10-23T14:37:48Z</dcterms:created>
  <dcterms:modified xsi:type="dcterms:W3CDTF">2016-06-15T12:45:51Z</dcterms:modified>
</cp:coreProperties>
</file>