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7"/>
  </p:notesMasterIdLst>
  <p:sldIdLst>
    <p:sldId id="274" r:id="rId3"/>
    <p:sldId id="275" r:id="rId4"/>
    <p:sldId id="277" r:id="rId5"/>
    <p:sldId id="289" r:id="rId6"/>
    <p:sldId id="280" r:id="rId7"/>
    <p:sldId id="287" r:id="rId8"/>
    <p:sldId id="286" r:id="rId9"/>
    <p:sldId id="285" r:id="rId10"/>
    <p:sldId id="296" r:id="rId11"/>
    <p:sldId id="294" r:id="rId12"/>
    <p:sldId id="297" r:id="rId13"/>
    <p:sldId id="292" r:id="rId14"/>
    <p:sldId id="293" r:id="rId15"/>
    <p:sldId id="281" r:id="rId16"/>
  </p:sldIdLst>
  <p:sldSz cx="9144000" cy="6858000" type="screen4x3"/>
  <p:notesSz cx="6980238"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p15:clr>
            <a:srgbClr val="A4A3A4"/>
          </p15:clr>
        </p15:guide>
        <p15:guide id="2" pos="7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4BE"/>
    <a:srgbClr val="FAA61A"/>
    <a:srgbClr val="3D763E"/>
    <a:srgbClr val="85B64D"/>
    <a:srgbClr val="F7A740"/>
    <a:srgbClr val="3274B4"/>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59" autoAdjust="0"/>
    <p:restoredTop sz="82864" autoAdjust="0"/>
  </p:normalViewPr>
  <p:slideViewPr>
    <p:cSldViewPr snapToObjects="1">
      <p:cViewPr varScale="1">
        <p:scale>
          <a:sx n="46" d="100"/>
          <a:sy n="46" d="100"/>
        </p:scale>
        <p:origin x="1944" y="48"/>
      </p:cViewPr>
      <p:guideLst>
        <p:guide orient="horz" pos="1207"/>
        <p:guide pos="79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316550\Documents\CIFAU%20General\Budget%20Plan\FY%2017%20Business%20Plan%20Draft%20Document\Updated%20Draft\Presentation\Copy%20of%20Approval%20trend%20charts_05282016-ver%2015%20(0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CIF Investment</a:t>
            </a:r>
            <a:r>
              <a:rPr lang="en-US" sz="2000" baseline="0"/>
              <a:t> Plan Approval Trends</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'CIF All (charts)-revised'!$B$5</c:f>
              <c:strCache>
                <c:ptCount val="1"/>
                <c:pt idx="0">
                  <c:v>Cumulative indicative allocation (beginning)</c:v>
                </c:pt>
              </c:strCache>
            </c:strRef>
          </c:tx>
          <c:spPr>
            <a:solidFill>
              <a:schemeClr val="bg1">
                <a:lumMod val="65000"/>
              </a:schemeClr>
            </a:solidFill>
            <a:ln>
              <a:noFill/>
            </a:ln>
            <a:effectLst/>
          </c:spPr>
          <c:invertIfNegative val="0"/>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(charts)-revised'!$C$5:$M$5</c:f>
              <c:numCache>
                <c:formatCode>_(* #,##0_);_(* \(#,##0\);_(* "-"??_);_(@_)</c:formatCode>
                <c:ptCount val="11"/>
                <c:pt idx="1">
                  <c:v>1190</c:v>
                </c:pt>
                <c:pt idx="2" formatCode="_(* #,##0.0_);_(* \(#,##0.0\);_(* &quot;-&quot;??_);_(@_)">
                  <c:v>4359.9995999900002</c:v>
                </c:pt>
                <c:pt idx="3" formatCode="_(* #,##0.0_);_(* \(#,##0.0\);_(* &quot;-&quot;??_);_(@_)">
                  <c:v>5108.7495999900002</c:v>
                </c:pt>
                <c:pt idx="4" formatCode="_(* #,##0.0_);_(* \(#,##0.0\);_(* &quot;-&quot;??_);_(@_)">
                  <c:v>6900.3495999900006</c:v>
                </c:pt>
                <c:pt idx="5" formatCode="_(* #,##0.0_);_(* \(#,##0.0\);_(* &quot;-&quot;??_);_(@_)">
                  <c:v>7229.6495999900008</c:v>
                </c:pt>
                <c:pt idx="6" formatCode="_(* #,##0.0_);_(* \(#,##0.0\);_(* &quot;-&quot;??_);_(@_)">
                  <c:v>8159.5995999900006</c:v>
                </c:pt>
                <c:pt idx="7" formatCode="_(* #,##0.0_);_(* \(#,##0.0\);_(* &quot;-&quot;??_);_(@_)">
                  <c:v>8286.3995999899998</c:v>
                </c:pt>
                <c:pt idx="8" formatCode="_(* #,##0.0_);_(* \(#,##0.0\);_(* &quot;-&quot;??_);_(@_)">
                  <c:v>8556.9995999900002</c:v>
                </c:pt>
                <c:pt idx="9" formatCode="_(* #,##0.0_);_(* \(#,##0.0\);_(* &quot;-&quot;??_);_(@_)">
                  <c:v>8604.9995999900002</c:v>
                </c:pt>
                <c:pt idx="10" formatCode="_(* #,##0.0_);_(* \(#,##0.0\);_(* &quot;-&quot;??_);_(@_)">
                  <c:v>8628.9995999900002</c:v>
                </c:pt>
              </c:numCache>
            </c:numRef>
          </c:val>
        </c:ser>
        <c:ser>
          <c:idx val="1"/>
          <c:order val="1"/>
          <c:tx>
            <c:strRef>
              <c:f>'CIF All (charts)-revised'!$B$6</c:f>
              <c:strCache>
                <c:ptCount val="1"/>
                <c:pt idx="0">
                  <c:v>IP allocation</c:v>
                </c:pt>
              </c:strCache>
            </c:strRef>
          </c:tx>
          <c:spPr>
            <a:solidFill>
              <a:schemeClr val="accent5"/>
            </a:solidFill>
            <a:ln>
              <a:noFill/>
            </a:ln>
            <a:effectLst/>
          </c:spPr>
          <c:invertIfNegative val="0"/>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(charts)-revised'!$C$6:$M$6</c:f>
              <c:numCache>
                <c:formatCode>_(* #,##0_);_(* \(#,##0\);_(* "-"??_);_(@_)</c:formatCode>
                <c:ptCount val="11"/>
                <c:pt idx="0">
                  <c:v>1190</c:v>
                </c:pt>
                <c:pt idx="1">
                  <c:v>3169.9995999900002</c:v>
                </c:pt>
                <c:pt idx="2">
                  <c:v>748.75</c:v>
                </c:pt>
                <c:pt idx="3">
                  <c:v>1791.6</c:v>
                </c:pt>
                <c:pt idx="4">
                  <c:v>329.3</c:v>
                </c:pt>
                <c:pt idx="5">
                  <c:v>204</c:v>
                </c:pt>
                <c:pt idx="6">
                  <c:v>116.3</c:v>
                </c:pt>
                <c:pt idx="7">
                  <c:v>240.6</c:v>
                </c:pt>
              </c:numCache>
            </c:numRef>
          </c:val>
        </c:ser>
        <c:ser>
          <c:idx val="2"/>
          <c:order val="2"/>
          <c:tx>
            <c:strRef>
              <c:f>'CIF All (charts)-revised'!$B$7</c:f>
              <c:strCache>
                <c:ptCount val="1"/>
                <c:pt idx="0">
                  <c:v>DGM allocation</c:v>
                </c:pt>
              </c:strCache>
            </c:strRef>
          </c:tx>
          <c:spPr>
            <a:solidFill>
              <a:schemeClr val="accent6">
                <a:lumMod val="50000"/>
              </a:schemeClr>
            </a:solidFill>
            <a:ln>
              <a:noFill/>
            </a:ln>
            <a:effectLst/>
          </c:spPr>
          <c:invertIfNegative val="0"/>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(charts)-revised'!$C$7:$M$7</c:f>
              <c:numCache>
                <c:formatCode>_(* #,##0_);_(* \(#,##0\);_(* "-"??_);_(@_)</c:formatCode>
                <c:ptCount val="11"/>
                <c:pt idx="0">
                  <c:v>0</c:v>
                </c:pt>
                <c:pt idx="1">
                  <c:v>0</c:v>
                </c:pt>
                <c:pt idx="2">
                  <c:v>0</c:v>
                </c:pt>
                <c:pt idx="3">
                  <c:v>0</c:v>
                </c:pt>
                <c:pt idx="4">
                  <c:v>0</c:v>
                </c:pt>
                <c:pt idx="5">
                  <c:v>50</c:v>
                </c:pt>
                <c:pt idx="6">
                  <c:v>0</c:v>
                </c:pt>
                <c:pt idx="7">
                  <c:v>30</c:v>
                </c:pt>
              </c:numCache>
            </c:numRef>
          </c:val>
        </c:ser>
        <c:ser>
          <c:idx val="3"/>
          <c:order val="3"/>
          <c:tx>
            <c:strRef>
              <c:f>'CIF All (charts)-revised'!$B$8</c:f>
              <c:strCache>
                <c:ptCount val="1"/>
                <c:pt idx="0">
                  <c:v>DPSP/PSSA allocation</c:v>
                </c:pt>
              </c:strCache>
            </c:strRef>
          </c:tx>
          <c:spPr>
            <a:solidFill>
              <a:schemeClr val="accent2"/>
            </a:solidFill>
            <a:ln w="25400">
              <a:noFill/>
            </a:ln>
            <a:effectLst/>
          </c:spPr>
          <c:invertIfNegative val="0"/>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(charts)-revised'!$C$8:$M$8</c:f>
              <c:numCache>
                <c:formatCode>_(* #,##0_);_(* \(#,##0\);_(* "-"??_);_(@_)</c:formatCode>
                <c:ptCount val="11"/>
                <c:pt idx="0">
                  <c:v>0</c:v>
                </c:pt>
                <c:pt idx="1">
                  <c:v>0</c:v>
                </c:pt>
                <c:pt idx="2">
                  <c:v>0</c:v>
                </c:pt>
                <c:pt idx="3">
                  <c:v>0</c:v>
                </c:pt>
                <c:pt idx="4">
                  <c:v>0</c:v>
                </c:pt>
                <c:pt idx="5">
                  <c:v>675.94999999999993</c:v>
                </c:pt>
                <c:pt idx="6">
                  <c:v>10.5</c:v>
                </c:pt>
                <c:pt idx="7">
                  <c:v>0</c:v>
                </c:pt>
              </c:numCache>
            </c:numRef>
          </c:val>
        </c:ser>
        <c:ser>
          <c:idx val="4"/>
          <c:order val="4"/>
          <c:tx>
            <c:strRef>
              <c:f>'CIF All (charts)-revised'!$B$9</c:f>
              <c:strCache>
                <c:ptCount val="1"/>
                <c:pt idx="0">
                  <c:v>IP allocation (projected)</c:v>
                </c:pt>
              </c:strCache>
            </c:strRef>
          </c:tx>
          <c:spPr>
            <a:pattFill prst="dkUpDiag">
              <a:fgClr>
                <a:schemeClr val="accent5"/>
              </a:fgClr>
              <a:bgClr>
                <a:schemeClr val="bg1"/>
              </a:bgClr>
            </a:pattFill>
            <a:ln w="25400">
              <a:noFill/>
            </a:ln>
            <a:effectLst/>
          </c:spPr>
          <c:invertIfNegative val="0"/>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(charts)-revised'!$C$9:$M$9</c:f>
              <c:numCache>
                <c:formatCode>General</c:formatCode>
                <c:ptCount val="11"/>
                <c:pt idx="8" formatCode="_(* #,##0.00_);_(* \(#,##0.00\);_(* &quot;-&quot;??_);_(@_)">
                  <c:v>48</c:v>
                </c:pt>
                <c:pt idx="9" formatCode="_(* #,##0.00_);_(* \(#,##0.00\);_(* &quot;-&quot;??_);_(@_)">
                  <c:v>24</c:v>
                </c:pt>
                <c:pt idx="10" formatCode="_(* #,##0.00_);_(* \(#,##0.00\);_(* &quot;-&quot;??_);_(@_)">
                  <c:v>72</c:v>
                </c:pt>
              </c:numCache>
            </c:numRef>
          </c:val>
        </c:ser>
        <c:dLbls>
          <c:showLegendKey val="0"/>
          <c:showVal val="0"/>
          <c:showCatName val="0"/>
          <c:showSerName val="0"/>
          <c:showPercent val="0"/>
          <c:showBubbleSize val="0"/>
        </c:dLbls>
        <c:gapWidth val="150"/>
        <c:overlap val="100"/>
        <c:axId val="534606312"/>
        <c:axId val="534606704"/>
      </c:barChart>
      <c:lineChart>
        <c:grouping val="standard"/>
        <c:varyColors val="0"/>
        <c:ser>
          <c:idx val="5"/>
          <c:order val="5"/>
          <c:tx>
            <c:strRef>
              <c:f>'CIF All (charts)-revised'!$B$10</c:f>
              <c:strCache>
                <c:ptCount val="1"/>
                <c:pt idx="0">
                  <c:v># of endorsed IPs</c:v>
                </c:pt>
              </c:strCache>
            </c:strRef>
          </c:tx>
          <c:spPr>
            <a:ln w="25400" cap="rnd">
              <a:noFill/>
              <a:round/>
            </a:ln>
            <a:effectLst/>
          </c:spPr>
          <c:marker>
            <c:symbol val="circle"/>
            <c:size val="7"/>
            <c:spPr>
              <a:solidFill>
                <a:schemeClr val="tx1"/>
              </a:solidFill>
              <a:ln w="9525">
                <a:noFill/>
              </a:ln>
              <a:effectLst/>
            </c:spPr>
          </c:marker>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(charts)-revised'!$C$10:$M$10</c:f>
              <c:numCache>
                <c:formatCode>_(* #,##0_);_(* \(#,##0\);_(* "-"??_);_(@_)</c:formatCode>
                <c:ptCount val="11"/>
                <c:pt idx="0">
                  <c:v>3</c:v>
                </c:pt>
                <c:pt idx="1">
                  <c:v>10</c:v>
                </c:pt>
                <c:pt idx="2">
                  <c:v>12</c:v>
                </c:pt>
                <c:pt idx="3">
                  <c:v>17</c:v>
                </c:pt>
                <c:pt idx="4">
                  <c:v>7</c:v>
                </c:pt>
                <c:pt idx="5">
                  <c:v>5</c:v>
                </c:pt>
                <c:pt idx="6">
                  <c:v>4</c:v>
                </c:pt>
                <c:pt idx="7">
                  <c:v>4</c:v>
                </c:pt>
              </c:numCache>
            </c:numRef>
          </c:val>
          <c:smooth val="0"/>
        </c:ser>
        <c:ser>
          <c:idx val="6"/>
          <c:order val="6"/>
          <c:tx>
            <c:strRef>
              <c:f>'CIF All (charts)-revised'!$B$11</c:f>
              <c:strCache>
                <c:ptCount val="1"/>
                <c:pt idx="0">
                  <c:v># of IP endorsement (projected)</c:v>
                </c:pt>
              </c:strCache>
            </c:strRef>
          </c:tx>
          <c:spPr>
            <a:ln w="25400" cap="rnd">
              <a:noFill/>
              <a:round/>
            </a:ln>
            <a:effectLst/>
          </c:spPr>
          <c:marker>
            <c:symbol val="diamond"/>
            <c:size val="7"/>
            <c:spPr>
              <a:solidFill>
                <a:schemeClr val="tx1"/>
              </a:solidFill>
              <a:ln w="9525">
                <a:noFill/>
              </a:ln>
              <a:effectLst/>
            </c:spPr>
          </c:marker>
          <c:cat>
            <c:strRef>
              <c:f>'CIF All (charts)-revised'!$C$4:$M$4</c:f>
              <c:strCache>
                <c:ptCount val="11"/>
                <c:pt idx="0">
                  <c:v>FY09</c:v>
                </c:pt>
                <c:pt idx="1">
                  <c:v>FY10</c:v>
                </c:pt>
                <c:pt idx="2">
                  <c:v>FY11</c:v>
                </c:pt>
                <c:pt idx="3">
                  <c:v>FY12</c:v>
                </c:pt>
                <c:pt idx="4">
                  <c:v>FY13</c:v>
                </c:pt>
                <c:pt idx="5">
                  <c:v>FY14</c:v>
                </c:pt>
                <c:pt idx="6">
                  <c:v>FY15</c:v>
                </c:pt>
                <c:pt idx="7">
                  <c:v>FY16
(1st S)</c:v>
                </c:pt>
                <c:pt idx="8">
                  <c:v>FY16
(2nd S)</c:v>
                </c:pt>
                <c:pt idx="9">
                  <c:v>FY17
(1st S)</c:v>
                </c:pt>
                <c:pt idx="10">
                  <c:v>FY17
(2nd S)</c:v>
                </c:pt>
              </c:strCache>
            </c:strRef>
          </c:cat>
          <c:val>
            <c:numRef>
              <c:f>'CIF All (charts)-revised'!$C$11:$M$11</c:f>
              <c:numCache>
                <c:formatCode>General</c:formatCode>
                <c:ptCount val="11"/>
                <c:pt idx="7">
                  <c:v>4</c:v>
                </c:pt>
                <c:pt idx="8" formatCode="_(* #,##0_);_(* \(#,##0\);_(* &quot;-&quot;??_);_(@_)">
                  <c:v>3</c:v>
                </c:pt>
                <c:pt idx="9" formatCode="_(* #,##0_);_(* \(#,##0\);_(* &quot;-&quot;??_);_(@_)">
                  <c:v>13</c:v>
                </c:pt>
                <c:pt idx="10" formatCode="_(* #,##0_);_(* \(#,##0\);_(* &quot;-&quot;??_);_(@_)">
                  <c:v>7</c:v>
                </c:pt>
              </c:numCache>
            </c:numRef>
          </c:val>
          <c:smooth val="0"/>
        </c:ser>
        <c:dLbls>
          <c:showLegendKey val="0"/>
          <c:showVal val="0"/>
          <c:showCatName val="0"/>
          <c:showSerName val="0"/>
          <c:showPercent val="0"/>
          <c:showBubbleSize val="0"/>
        </c:dLbls>
        <c:marker val="1"/>
        <c:smooth val="0"/>
        <c:axId val="534607488"/>
        <c:axId val="534607096"/>
        <c:extLst/>
      </c:lineChart>
      <c:catAx>
        <c:axId val="53460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606704"/>
        <c:crosses val="autoZero"/>
        <c:auto val="1"/>
        <c:lblAlgn val="ctr"/>
        <c:lblOffset val="100"/>
        <c:noMultiLvlLbl val="0"/>
      </c:catAx>
      <c:valAx>
        <c:axId val="534606704"/>
        <c:scaling>
          <c:orientation val="minMax"/>
          <c:max val="9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Funding (USD Million)</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606312"/>
        <c:crosses val="autoZero"/>
        <c:crossBetween val="between"/>
        <c:majorUnit val="1000"/>
      </c:valAx>
      <c:valAx>
        <c:axId val="534607096"/>
        <c:scaling>
          <c:orientation val="minMax"/>
          <c:max val="18"/>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IPs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607488"/>
        <c:crosses val="max"/>
        <c:crossBetween val="between"/>
        <c:majorUnit val="2"/>
      </c:valAx>
      <c:catAx>
        <c:axId val="534607488"/>
        <c:scaling>
          <c:orientation val="minMax"/>
        </c:scaling>
        <c:delete val="1"/>
        <c:axPos val="b"/>
        <c:numFmt formatCode="General" sourceLinked="1"/>
        <c:majorTickMark val="out"/>
        <c:minorTickMark val="none"/>
        <c:tickLblPos val="nextTo"/>
        <c:crossAx val="5346070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7BB7EFFA-64F6-48CC-ACFE-21B24D9E5015}" type="datetimeFigureOut">
              <a:rPr lang="en-US" smtClean="0"/>
              <a:t>6/15/2016</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EF6B9E6B-CB4C-44C2-BE7C-3A713B1E0539}" type="slidenum">
              <a:rPr lang="en-US" smtClean="0"/>
              <a:t>‹#›</a:t>
            </a:fld>
            <a:endParaRPr lang="en-US"/>
          </a:p>
        </p:txBody>
      </p:sp>
    </p:spTree>
    <p:extLst>
      <p:ext uri="{BB962C8B-B14F-4D97-AF65-F5344CB8AC3E}">
        <p14:creationId xmlns:p14="http://schemas.microsoft.com/office/powerpoint/2010/main" val="134957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a:t>
            </a:fld>
            <a:endParaRPr lang="en-US"/>
          </a:p>
        </p:txBody>
      </p:sp>
    </p:spTree>
    <p:extLst>
      <p:ext uri="{BB962C8B-B14F-4D97-AF65-F5344CB8AC3E}">
        <p14:creationId xmlns:p14="http://schemas.microsoft.com/office/powerpoint/2010/main" val="119015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1543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3351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C0326-20BD-4B4D-9A8D-AB35A273FCD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0489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dirty="0" smtClean="0">
              <a:solidFill>
                <a:srgbClr val="FF0000"/>
              </a:solidFill>
              <a:effectLst/>
              <a:latin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9C0326-20BD-4B4D-9A8D-AB35A273FCD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7268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14</a:t>
            </a:fld>
            <a:endParaRPr lang="en-US" dirty="0"/>
          </a:p>
        </p:txBody>
      </p:sp>
    </p:spTree>
    <p:extLst>
      <p:ext uri="{BB962C8B-B14F-4D97-AF65-F5344CB8AC3E}">
        <p14:creationId xmlns:p14="http://schemas.microsoft.com/office/powerpoint/2010/main" val="274372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2</a:t>
            </a:fld>
            <a:endParaRPr lang="en-US"/>
          </a:p>
        </p:txBody>
      </p:sp>
    </p:spTree>
    <p:extLst>
      <p:ext uri="{BB962C8B-B14F-4D97-AF65-F5344CB8AC3E}">
        <p14:creationId xmlns:p14="http://schemas.microsoft.com/office/powerpoint/2010/main" val="355020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3</a:t>
            </a:fld>
            <a:endParaRPr lang="en-US"/>
          </a:p>
        </p:txBody>
      </p:sp>
    </p:spTree>
    <p:extLst>
      <p:ext uri="{BB962C8B-B14F-4D97-AF65-F5344CB8AC3E}">
        <p14:creationId xmlns:p14="http://schemas.microsoft.com/office/powerpoint/2010/main" val="225859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4</a:t>
            </a:fld>
            <a:endParaRPr lang="en-US"/>
          </a:p>
        </p:txBody>
      </p:sp>
    </p:spTree>
    <p:extLst>
      <p:ext uri="{BB962C8B-B14F-4D97-AF65-F5344CB8AC3E}">
        <p14:creationId xmlns:p14="http://schemas.microsoft.com/office/powerpoint/2010/main" val="145366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5</a:t>
            </a:fld>
            <a:endParaRPr lang="en-US"/>
          </a:p>
        </p:txBody>
      </p:sp>
    </p:spTree>
    <p:extLst>
      <p:ext uri="{BB962C8B-B14F-4D97-AF65-F5344CB8AC3E}">
        <p14:creationId xmlns:p14="http://schemas.microsoft.com/office/powerpoint/2010/main" val="311668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6</a:t>
            </a:fld>
            <a:endParaRPr lang="en-US"/>
          </a:p>
        </p:txBody>
      </p:sp>
    </p:spTree>
    <p:extLst>
      <p:ext uri="{BB962C8B-B14F-4D97-AF65-F5344CB8AC3E}">
        <p14:creationId xmlns:p14="http://schemas.microsoft.com/office/powerpoint/2010/main" val="320112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Regional IP workshops were</a:t>
            </a:r>
            <a:r>
              <a:rPr lang="en-US" baseline="0" dirty="0" smtClean="0"/>
              <a:t> held to </a:t>
            </a:r>
            <a:r>
              <a:rPr lang="en-US" dirty="0" smtClean="0"/>
              <a:t>solicit views, thoughts, and perspectives on how to enhance indigenous peoples’ engagement in the CIF at all levels.</a:t>
            </a:r>
          </a:p>
          <a:p>
            <a:endParaRPr lang="en-US" dirty="0" smtClean="0"/>
          </a:p>
          <a:p>
            <a:r>
              <a:rPr lang="en-US" dirty="0" smtClean="0"/>
              <a:t>The UNPFII is the largest gathering of indigenous peoples. The CIF used this occasion to showcase mechanisms and approaches for enhancing the engagement of indigenous peoples and local communities in the CIF.</a:t>
            </a:r>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7</a:t>
            </a:fld>
            <a:endParaRPr lang="en-US"/>
          </a:p>
        </p:txBody>
      </p:sp>
    </p:spTree>
    <p:extLst>
      <p:ext uri="{BB962C8B-B14F-4D97-AF65-F5344CB8AC3E}">
        <p14:creationId xmlns:p14="http://schemas.microsoft.com/office/powerpoint/2010/main" val="231159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8</a:t>
            </a:fld>
            <a:endParaRPr lang="en-US"/>
          </a:p>
        </p:txBody>
      </p:sp>
    </p:spTree>
    <p:extLst>
      <p:ext uri="{BB962C8B-B14F-4D97-AF65-F5344CB8AC3E}">
        <p14:creationId xmlns:p14="http://schemas.microsoft.com/office/powerpoint/2010/main" val="346296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9</a:t>
            </a:fld>
            <a:endParaRPr lang="en-US"/>
          </a:p>
        </p:txBody>
      </p:sp>
    </p:spTree>
    <p:extLst>
      <p:ext uri="{BB962C8B-B14F-4D97-AF65-F5344CB8AC3E}">
        <p14:creationId xmlns:p14="http://schemas.microsoft.com/office/powerpoint/2010/main" val="953417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7" name="Pladsholder til titel 1"/>
          <p:cNvSpPr txBox="1">
            <a:spLocks/>
          </p:cNvSpPr>
          <p:nvPr userDrawn="1"/>
        </p:nvSpPr>
        <p:spPr>
          <a:xfrm>
            <a:off x="1524000" y="615378"/>
            <a:ext cx="7162800" cy="80803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a-DK" sz="2300" b="1" i="0" u="none" strike="noStrike" kern="1200" cap="none" spc="0" normalizeH="0" baseline="0" noProof="0" dirty="0" smtClean="0">
                <a:ln>
                  <a:noFill/>
                </a:ln>
                <a:solidFill>
                  <a:schemeClr val="bg1"/>
                </a:solidFill>
                <a:effectLst/>
                <a:uLnTx/>
                <a:uFillTx/>
                <a:latin typeface="Myriad Pro"/>
                <a:ea typeface="+mj-ea"/>
                <a:cs typeface="Myriad Pro"/>
              </a:rPr>
              <a:t>TITLE SLIDE</a:t>
            </a:r>
          </a:p>
        </p:txBody>
      </p:sp>
      <p:sp>
        <p:nvSpPr>
          <p:cNvPr id="12" name="Content Placeholder 3"/>
          <p:cNvSpPr>
            <a:spLocks noGrp="1"/>
          </p:cNvSpPr>
          <p:nvPr>
            <p:ph sz="half" idx="2"/>
          </p:nvPr>
        </p:nvSpPr>
        <p:spPr>
          <a:xfrm>
            <a:off x="0" y="1423417"/>
            <a:ext cx="5740399" cy="3013116"/>
          </a:xfrm>
          <a:prstGeom prst="rect">
            <a:avLst/>
          </a:prstGeom>
        </p:spPr>
        <p:txBody>
          <a:bodyPr/>
          <a:lstStyle>
            <a:lvl1pPr>
              <a:buNone/>
              <a:defRPr/>
            </a:lvl1pPr>
          </a:lstStyle>
          <a:p>
            <a:pPr lvl="0"/>
            <a:endParaRPr lang="en-US" dirty="0"/>
          </a:p>
        </p:txBody>
      </p:sp>
      <p:sp>
        <p:nvSpPr>
          <p:cNvPr id="13" name="Content Placeholder 3"/>
          <p:cNvSpPr>
            <a:spLocks noGrp="1"/>
          </p:cNvSpPr>
          <p:nvPr>
            <p:ph sz="half" idx="13"/>
          </p:nvPr>
        </p:nvSpPr>
        <p:spPr>
          <a:xfrm>
            <a:off x="5336011" y="1423417"/>
            <a:ext cx="3807989" cy="3013116"/>
          </a:xfrm>
          <a:prstGeom prst="rect">
            <a:avLst/>
          </a:prstGeom>
        </p:spPr>
        <p:txBody>
          <a:bodyPr/>
          <a:lstStyle>
            <a:lvl1pPr>
              <a:buNone/>
              <a:defRPr/>
            </a:lvl1pPr>
          </a:lstStyle>
          <a:p>
            <a:pPr lvl="0"/>
            <a:endParaRPr lang="en-US" dirty="0"/>
          </a:p>
        </p:txBody>
      </p:sp>
      <p:sp>
        <p:nvSpPr>
          <p:cNvPr id="14" name="Content Placeholder 3"/>
          <p:cNvSpPr>
            <a:spLocks noGrp="1"/>
          </p:cNvSpPr>
          <p:nvPr>
            <p:ph sz="half" idx="14"/>
          </p:nvPr>
        </p:nvSpPr>
        <p:spPr>
          <a:xfrm>
            <a:off x="0" y="4436534"/>
            <a:ext cx="6440588" cy="1667934"/>
          </a:xfrm>
          <a:prstGeom prst="rect">
            <a:avLst/>
          </a:prstGeom>
        </p:spPr>
        <p:txBody>
          <a:bodyPr/>
          <a:lstStyle>
            <a:lvl1pPr>
              <a:buNone/>
              <a:defRPr/>
            </a:lvl1pPr>
          </a:lstStyle>
          <a:p>
            <a:pPr lvl="0"/>
            <a:endParaRPr lang="en-US" dirty="0"/>
          </a:p>
        </p:txBody>
      </p:sp>
      <p:sp>
        <p:nvSpPr>
          <p:cNvPr id="15" name="Content Placeholder 3"/>
          <p:cNvSpPr>
            <a:spLocks noGrp="1"/>
          </p:cNvSpPr>
          <p:nvPr>
            <p:ph sz="half" idx="15"/>
          </p:nvPr>
        </p:nvSpPr>
        <p:spPr>
          <a:xfrm>
            <a:off x="6119389" y="4436534"/>
            <a:ext cx="3024611" cy="1667934"/>
          </a:xfrm>
          <a:prstGeom prst="rect">
            <a:avLst/>
          </a:prstGeom>
        </p:spPr>
        <p:txBody>
          <a:bodyPr/>
          <a:lstStyle>
            <a:lvl1pPr>
              <a:buNone/>
              <a:defRPr/>
            </a:lvl1pPr>
          </a:lstStyle>
          <a:p>
            <a:pPr lvl="0"/>
            <a:endParaRPr lang="en-US" dirty="0"/>
          </a:p>
        </p:txBody>
      </p:sp>
      <p:sp>
        <p:nvSpPr>
          <p:cNvPr id="18" name="Pladsholder til titel 1"/>
          <p:cNvSpPr>
            <a:spLocks noGrp="1"/>
          </p:cNvSpPr>
          <p:nvPr>
            <p:ph type="title"/>
          </p:nvPr>
        </p:nvSpPr>
        <p:spPr>
          <a:xfrm>
            <a:off x="609600" y="609600"/>
            <a:ext cx="8077200" cy="808038"/>
          </a:xfrm>
          <a:prstGeom prst="rect">
            <a:avLst/>
          </a:prstGeom>
        </p:spPr>
        <p:txBody>
          <a:bodyPr vert="horz" lIns="91440" tIns="45720" rIns="91440" bIns="45720" rtlCol="0" anchor="ctr">
            <a:normAutofit/>
          </a:bodyPr>
          <a:lstStyle>
            <a:lvl1pPr>
              <a:defRPr b="0" i="0">
                <a:solidFill>
                  <a:srgbClr val="000000"/>
                </a:solidFill>
                <a:latin typeface="+mn-lt"/>
                <a:cs typeface="Myriad Pro Semibold Cond"/>
              </a:defRPr>
            </a:lvl1pPr>
          </a:lstStyle>
          <a:p>
            <a:r>
              <a:rPr lang="da-DK" dirty="0" smtClean="0"/>
              <a:t>TITLE SLIDE</a:t>
            </a:r>
            <a:endParaRPr lang="da-DK" dirty="0"/>
          </a:p>
        </p:txBody>
      </p:sp>
      <p:pic>
        <p:nvPicPr>
          <p:cNvPr id="11" name="Billede 10" descr="4 logoer-lille.jpg"/>
          <p:cNvPicPr>
            <a:picLocks noChangeAspect="1"/>
          </p:cNvPicPr>
          <p:nvPr userDrawn="1"/>
        </p:nvPicPr>
        <p:blipFill>
          <a:blip r:embed="rId2"/>
          <a:stretch>
            <a:fillRect/>
          </a:stretch>
        </p:blipFill>
        <p:spPr>
          <a:xfrm>
            <a:off x="7391400" y="6290735"/>
            <a:ext cx="1600200" cy="401067"/>
          </a:xfrm>
          <a:prstGeom prst="rect">
            <a:avLst/>
          </a:prstGeom>
        </p:spPr>
      </p:pic>
      <p:pic>
        <p:nvPicPr>
          <p:cNvPr id="19" name="Billed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90500" y="6070600"/>
            <a:ext cx="9525000" cy="63500"/>
          </a:xfrm>
          <a:prstGeom prst="rect">
            <a:avLst/>
          </a:prstGeom>
        </p:spPr>
      </p:pic>
      <p:pic>
        <p:nvPicPr>
          <p:cNvPr id="20" name="Billede 19" descr="Toplogo.jpg"/>
          <p:cNvPicPr>
            <a:picLocks noChangeAspect="1"/>
          </p:cNvPicPr>
          <p:nvPr userDrawn="1"/>
        </p:nvPicPr>
        <p:blipFill>
          <a:blip r:embed="rId5"/>
          <a:stretch>
            <a:fillRect/>
          </a:stretch>
        </p:blipFill>
        <p:spPr>
          <a:xfrm>
            <a:off x="8077200" y="359664"/>
            <a:ext cx="710184" cy="13929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9" name="Billede 18"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8" name="Billede 27"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21" name="Billede 20"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2" name="Billede 21"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9"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mn-lt"/>
              </a:defRPr>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lvl1pPr>
              <a:defRPr>
                <a:latin typeface="+mn-lt"/>
              </a:defRPr>
            </a:lvl1pPr>
          </a:lstStyle>
          <a:p>
            <a:fld id="{E1A4567B-3BEF-4645-AE87-6CE27C75E537}" type="datetimeFigureOut">
              <a:rPr lang="da-DK" smtClean="0"/>
              <a:pPr/>
              <a:t>15-06-2016</a:t>
            </a:fld>
            <a:endParaRPr lang="da-DK"/>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lvl1pPr>
              <a:defRPr>
                <a:latin typeface="+mn-lt"/>
              </a:defRPr>
            </a:lvl1pPr>
          </a:lstStyle>
          <a:p>
            <a:endParaRPr lang="da-DK"/>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lvl1pPr>
              <a:defRPr>
                <a:latin typeface="+mn-lt"/>
              </a:defRPr>
            </a:lvl1pPr>
          </a:lstStyle>
          <a:p>
            <a:fld id="{CABC1510-E034-4B44-B467-79053A4325DA}" type="slidenum">
              <a:rPr lang="da-DK" smtClean="0"/>
              <a:pPr/>
              <a:t>‹#›</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22" name="Billede 21"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10" name="Billed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00200" y="6076950"/>
            <a:ext cx="7048500" cy="69926"/>
          </a:xfrm>
          <a:prstGeom prst="rect">
            <a:avLst/>
          </a:prstGeom>
        </p:spPr>
      </p:pic>
      <p:sp>
        <p:nvSpPr>
          <p:cNvPr id="11" name="Pladsholder til tekst 3"/>
          <p:cNvSpPr>
            <a:spLocks noGrp="1"/>
          </p:cNvSpPr>
          <p:nvPr>
            <p:ph type="body" sz="half" idx="2"/>
          </p:nvPr>
        </p:nvSpPr>
        <p:spPr>
          <a:xfrm>
            <a:off x="1258889" y="1916113"/>
            <a:ext cx="3998912" cy="2655888"/>
          </a:xfrm>
          <a:prstGeom prst="rect">
            <a:avLst/>
          </a:prstGeom>
        </p:spPr>
        <p:txBody>
          <a:bodyPr/>
          <a:lstStyle>
            <a:lvl1pPr>
              <a:defRPr sz="1600" b="0" i="0">
                <a:latin typeface="+mn-lt"/>
                <a:cs typeface="ConduitITC TT"/>
              </a:defRPr>
            </a:lvl1pPr>
          </a:lstStyle>
          <a:p>
            <a:endParaRPr lang="da-DK" dirty="0"/>
          </a:p>
        </p:txBody>
      </p:sp>
      <p:sp>
        <p:nvSpPr>
          <p:cNvPr id="12" name="Pladsholder til tekst 3"/>
          <p:cNvSpPr>
            <a:spLocks noGrp="1"/>
          </p:cNvSpPr>
          <p:nvPr>
            <p:ph type="body" sz="half" idx="10"/>
          </p:nvPr>
        </p:nvSpPr>
        <p:spPr>
          <a:xfrm>
            <a:off x="5435600" y="1916112"/>
            <a:ext cx="3251200" cy="2655889"/>
          </a:xfrm>
          <a:prstGeom prst="rect">
            <a:avLst/>
          </a:prstGeom>
        </p:spPr>
        <p:txBody>
          <a:bodyPr/>
          <a:lstStyle>
            <a:lvl1pPr>
              <a:defRPr sz="1600" b="0" i="0">
                <a:latin typeface="+mn-lt"/>
                <a:cs typeface="ConduitITC TT"/>
              </a:defRPr>
            </a:lvl1pPr>
          </a:lstStyle>
          <a:p>
            <a:endParaRPr lang="da-DK" dirty="0"/>
          </a:p>
        </p:txBody>
      </p:sp>
      <p:sp>
        <p:nvSpPr>
          <p:cNvPr id="13" name="Pladsholder til tekst 3"/>
          <p:cNvSpPr>
            <a:spLocks noGrp="1"/>
          </p:cNvSpPr>
          <p:nvPr>
            <p:ph type="body" sz="half" idx="11"/>
          </p:nvPr>
        </p:nvSpPr>
        <p:spPr>
          <a:xfrm>
            <a:off x="1258888" y="4800601"/>
            <a:ext cx="7389812" cy="685799"/>
          </a:xfrm>
          <a:prstGeom prst="rect">
            <a:avLst/>
          </a:prstGeom>
        </p:spPr>
        <p:txBody>
          <a:bodyPr/>
          <a:lstStyle>
            <a:lvl1pPr>
              <a:defRPr sz="1200" b="0" i="0">
                <a:latin typeface="+mn-lt"/>
                <a:cs typeface="ConduitITC TT"/>
              </a:defRPr>
            </a:lvl1pPr>
          </a:lstStyle>
          <a:p>
            <a:endParaRPr lang="da-DK" dirty="0"/>
          </a:p>
        </p:txBody>
      </p:sp>
      <p:sp>
        <p:nvSpPr>
          <p:cNvPr id="14"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5"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a:prstGeom prst="rect">
            <a:avLst/>
          </a:prstGeo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a:prstGeom prst="rect">
            <a:avLst/>
          </a:prstGeo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23997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7" name="Pladsholder til titel 1"/>
          <p:cNvSpPr txBox="1">
            <a:spLocks/>
          </p:cNvSpPr>
          <p:nvPr userDrawn="1"/>
        </p:nvSpPr>
        <p:spPr>
          <a:xfrm>
            <a:off x="1524000" y="615378"/>
            <a:ext cx="7162800" cy="808038"/>
          </a:xfrm>
          <a:prstGeom prst="rect">
            <a:avLst/>
          </a:prstGeom>
        </p:spPr>
        <p:txBody>
          <a:bodyPr vert="horz" lIns="91440" tIns="45720" rIns="91440" bIns="45720" rtlCol="0" anchor="ctr">
            <a:normAutofit/>
          </a:bodyPr>
          <a:lstStyle/>
          <a:p>
            <a:pPr>
              <a:spcBef>
                <a:spcPct val="0"/>
              </a:spcBef>
              <a:defRPr/>
            </a:pPr>
            <a:r>
              <a:rPr lang="da-DK" sz="2300" b="1" dirty="0" smtClean="0">
                <a:solidFill>
                  <a:prstClr val="white"/>
                </a:solidFill>
                <a:latin typeface="Myriad Pro"/>
                <a:cs typeface="Myriad Pro"/>
              </a:rPr>
              <a:t>TITLE SLIDE</a:t>
            </a:r>
          </a:p>
        </p:txBody>
      </p:sp>
      <p:sp>
        <p:nvSpPr>
          <p:cNvPr id="12" name="Content Placeholder 3"/>
          <p:cNvSpPr>
            <a:spLocks noGrp="1"/>
          </p:cNvSpPr>
          <p:nvPr>
            <p:ph sz="half" idx="2"/>
          </p:nvPr>
        </p:nvSpPr>
        <p:spPr>
          <a:xfrm>
            <a:off x="0" y="1423417"/>
            <a:ext cx="5740399" cy="3013116"/>
          </a:xfrm>
          <a:prstGeom prst="rect">
            <a:avLst/>
          </a:prstGeom>
        </p:spPr>
        <p:txBody>
          <a:bodyPr/>
          <a:lstStyle>
            <a:lvl1pPr>
              <a:buNone/>
              <a:defRPr/>
            </a:lvl1pPr>
          </a:lstStyle>
          <a:p>
            <a:pPr lvl="0"/>
            <a:endParaRPr lang="en-US" dirty="0"/>
          </a:p>
        </p:txBody>
      </p:sp>
      <p:sp>
        <p:nvSpPr>
          <p:cNvPr id="13" name="Content Placeholder 3"/>
          <p:cNvSpPr>
            <a:spLocks noGrp="1"/>
          </p:cNvSpPr>
          <p:nvPr>
            <p:ph sz="half" idx="13"/>
          </p:nvPr>
        </p:nvSpPr>
        <p:spPr>
          <a:xfrm>
            <a:off x="5336011" y="1423417"/>
            <a:ext cx="3807989" cy="3013116"/>
          </a:xfrm>
          <a:prstGeom prst="rect">
            <a:avLst/>
          </a:prstGeom>
        </p:spPr>
        <p:txBody>
          <a:bodyPr/>
          <a:lstStyle>
            <a:lvl1pPr>
              <a:buNone/>
              <a:defRPr/>
            </a:lvl1pPr>
          </a:lstStyle>
          <a:p>
            <a:pPr lvl="0"/>
            <a:endParaRPr lang="en-US" dirty="0"/>
          </a:p>
        </p:txBody>
      </p:sp>
      <p:sp>
        <p:nvSpPr>
          <p:cNvPr id="14" name="Content Placeholder 3"/>
          <p:cNvSpPr>
            <a:spLocks noGrp="1"/>
          </p:cNvSpPr>
          <p:nvPr>
            <p:ph sz="half" idx="14"/>
          </p:nvPr>
        </p:nvSpPr>
        <p:spPr>
          <a:xfrm>
            <a:off x="0" y="4436534"/>
            <a:ext cx="6440588" cy="1667934"/>
          </a:xfrm>
          <a:prstGeom prst="rect">
            <a:avLst/>
          </a:prstGeom>
        </p:spPr>
        <p:txBody>
          <a:bodyPr/>
          <a:lstStyle>
            <a:lvl1pPr>
              <a:buNone/>
              <a:defRPr/>
            </a:lvl1pPr>
          </a:lstStyle>
          <a:p>
            <a:pPr lvl="0"/>
            <a:endParaRPr lang="en-US" dirty="0"/>
          </a:p>
        </p:txBody>
      </p:sp>
      <p:sp>
        <p:nvSpPr>
          <p:cNvPr id="15" name="Content Placeholder 3"/>
          <p:cNvSpPr>
            <a:spLocks noGrp="1"/>
          </p:cNvSpPr>
          <p:nvPr>
            <p:ph sz="half" idx="15"/>
          </p:nvPr>
        </p:nvSpPr>
        <p:spPr>
          <a:xfrm>
            <a:off x="6119389" y="4436534"/>
            <a:ext cx="3024611" cy="1667934"/>
          </a:xfrm>
          <a:prstGeom prst="rect">
            <a:avLst/>
          </a:prstGeom>
        </p:spPr>
        <p:txBody>
          <a:bodyPr/>
          <a:lstStyle>
            <a:lvl1pPr>
              <a:buNone/>
              <a:defRPr/>
            </a:lvl1pPr>
          </a:lstStyle>
          <a:p>
            <a:pPr lvl="0"/>
            <a:endParaRPr lang="en-US" dirty="0"/>
          </a:p>
        </p:txBody>
      </p:sp>
      <p:sp>
        <p:nvSpPr>
          <p:cNvPr id="18" name="Pladsholder til titel 1"/>
          <p:cNvSpPr>
            <a:spLocks noGrp="1"/>
          </p:cNvSpPr>
          <p:nvPr>
            <p:ph type="title"/>
          </p:nvPr>
        </p:nvSpPr>
        <p:spPr>
          <a:xfrm>
            <a:off x="609600" y="609600"/>
            <a:ext cx="8077200" cy="808038"/>
          </a:xfrm>
          <a:prstGeom prst="rect">
            <a:avLst/>
          </a:prstGeom>
        </p:spPr>
        <p:txBody>
          <a:bodyPr vert="horz" lIns="91440" tIns="45720" rIns="91440" bIns="45720" rtlCol="0" anchor="ctr">
            <a:normAutofit/>
          </a:bodyPr>
          <a:lstStyle>
            <a:lvl1pPr>
              <a:defRPr b="0" i="0">
                <a:solidFill>
                  <a:srgbClr val="000000"/>
                </a:solidFill>
                <a:latin typeface="+mn-lt"/>
                <a:cs typeface="Myriad Pro Semibold Cond"/>
              </a:defRPr>
            </a:lvl1pPr>
          </a:lstStyle>
          <a:p>
            <a:r>
              <a:rPr lang="da-DK" dirty="0" smtClean="0"/>
              <a:t>TITLE SLIDE</a:t>
            </a:r>
            <a:endParaRPr lang="da-DK" dirty="0"/>
          </a:p>
        </p:txBody>
      </p:sp>
      <p:pic>
        <p:nvPicPr>
          <p:cNvPr id="11" name="Billede 10" descr="4 logoer-lille.jpg"/>
          <p:cNvPicPr>
            <a:picLocks noChangeAspect="1"/>
          </p:cNvPicPr>
          <p:nvPr userDrawn="1"/>
        </p:nvPicPr>
        <p:blipFill>
          <a:blip r:embed="rId2"/>
          <a:stretch>
            <a:fillRect/>
          </a:stretch>
        </p:blipFill>
        <p:spPr>
          <a:xfrm>
            <a:off x="7391400" y="6290735"/>
            <a:ext cx="1600200" cy="401067"/>
          </a:xfrm>
          <a:prstGeom prst="rect">
            <a:avLst/>
          </a:prstGeom>
        </p:spPr>
      </p:pic>
      <p:pic>
        <p:nvPicPr>
          <p:cNvPr id="19" name="Billed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90500" y="6070600"/>
            <a:ext cx="9525000" cy="63500"/>
          </a:xfrm>
          <a:prstGeom prst="rect">
            <a:avLst/>
          </a:prstGeom>
        </p:spPr>
      </p:pic>
      <p:pic>
        <p:nvPicPr>
          <p:cNvPr id="20" name="Billede 19" descr="Toplogo.jpg"/>
          <p:cNvPicPr>
            <a:picLocks noChangeAspect="1"/>
          </p:cNvPicPr>
          <p:nvPr userDrawn="1"/>
        </p:nvPicPr>
        <p:blipFill>
          <a:blip r:embed="rId5"/>
          <a:stretch>
            <a:fillRect/>
          </a:stretch>
        </p:blipFill>
        <p:spPr>
          <a:xfrm>
            <a:off x="8077200" y="359664"/>
            <a:ext cx="710184" cy="1392936"/>
          </a:xfrm>
          <a:prstGeom prst="rect">
            <a:avLst/>
          </a:prstGeom>
        </p:spPr>
      </p:pic>
    </p:spTree>
    <p:extLst>
      <p:ext uri="{BB962C8B-B14F-4D97-AF65-F5344CB8AC3E}">
        <p14:creationId xmlns:p14="http://schemas.microsoft.com/office/powerpoint/2010/main" val="199834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7" name="Billede 6" descr="Grenn top.jpg"/>
          <p:cNvPicPr>
            <a:picLocks noChangeAspect="1"/>
          </p:cNvPicPr>
          <p:nvPr userDrawn="1"/>
        </p:nvPicPr>
        <p:blipFill>
          <a:blip r:embed="rId2"/>
          <a:stretch>
            <a:fillRect/>
          </a:stretch>
        </p:blipFill>
        <p:spPr>
          <a:xfrm>
            <a:off x="-228600" y="204534"/>
            <a:ext cx="9525000" cy="1213104"/>
          </a:xfrm>
          <a:prstGeom prst="rect">
            <a:avLst/>
          </a:prstGeom>
        </p:spPr>
      </p:pic>
      <p:sp>
        <p:nvSpPr>
          <p:cNvPr id="10" name="Pladsholder til tekst 3"/>
          <p:cNvSpPr>
            <a:spLocks noGrp="1"/>
          </p:cNvSpPr>
          <p:nvPr>
            <p:ph type="body" sz="half" idx="10"/>
          </p:nvPr>
        </p:nvSpPr>
        <p:spPr>
          <a:xfrm>
            <a:off x="1258888" y="1916832"/>
            <a:ext cx="3998912" cy="2655169"/>
          </a:xfrm>
          <a:prstGeom prst="rect">
            <a:avLst/>
          </a:prstGeom>
        </p:spPr>
        <p:txBody>
          <a:bodyPr/>
          <a:lstStyle>
            <a:lvl1pPr marL="228600" indent="-228600">
              <a:buFont typeface="Arial" panose="020B0604020202020204" pitchFamily="34" charset="0"/>
              <a:buChar char="•"/>
              <a:defRPr sz="1600" b="0" i="0" baseline="0">
                <a:latin typeface="+mn-lt"/>
                <a:cs typeface="ConduitITC TT"/>
              </a:defRPr>
            </a:lvl1pPr>
          </a:lstStyle>
          <a:p>
            <a:endParaRPr lang="da-DK" dirty="0"/>
          </a:p>
        </p:txBody>
      </p:sp>
      <p:sp>
        <p:nvSpPr>
          <p:cNvPr id="11" name="Pladsholder til tekst 3"/>
          <p:cNvSpPr>
            <a:spLocks noGrp="1"/>
          </p:cNvSpPr>
          <p:nvPr>
            <p:ph type="body" sz="half" idx="11"/>
          </p:nvPr>
        </p:nvSpPr>
        <p:spPr>
          <a:xfrm>
            <a:off x="5435600" y="1916832"/>
            <a:ext cx="3251200" cy="2655170"/>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2"/>
          </p:nvPr>
        </p:nvSpPr>
        <p:spPr>
          <a:xfrm>
            <a:off x="1258888" y="4800601"/>
            <a:ext cx="7389812" cy="685799"/>
          </a:xfrm>
          <a:prstGeom prst="rect">
            <a:avLst/>
          </a:prstGeom>
        </p:spPr>
        <p:txBody>
          <a:bodyPr/>
          <a:lstStyle>
            <a:lvl1pPr marL="228600" indent="-228600">
              <a:buFont typeface="Arial" panose="020B0604020202020204" pitchFamily="34" charset="0"/>
              <a:buChar char="•"/>
              <a:defRPr sz="1200" b="0" i="0" baseline="0">
                <a:latin typeface="+mn-lt"/>
                <a:cs typeface="ConduitITC TT"/>
              </a:defRPr>
            </a:lvl1pPr>
          </a:lstStyle>
          <a:p>
            <a:endParaRPr lang="da-DK" dirty="0"/>
          </a:p>
        </p:txBody>
      </p:sp>
      <p:sp>
        <p:nvSpPr>
          <p:cNvPr id="15"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6" name="Billede 15"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18"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3674913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a-DK" smtClean="0"/>
              <a:t>Klik for at redigere i masteren</a:t>
            </a:r>
            <a:endParaRPr lang="da-DK"/>
          </a:p>
        </p:txBody>
      </p:sp>
      <p:pic>
        <p:nvPicPr>
          <p:cNvPr id="3" name="Billede 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0500" y="6070600"/>
            <a:ext cx="9525000" cy="63500"/>
          </a:xfrm>
          <a:prstGeom prst="rect">
            <a:avLst/>
          </a:prstGeom>
        </p:spPr>
      </p:pic>
      <p:pic>
        <p:nvPicPr>
          <p:cNvPr id="4" name="Billede 3" descr="Grenn top.jpg"/>
          <p:cNvPicPr>
            <a:picLocks noChangeAspect="1"/>
          </p:cNvPicPr>
          <p:nvPr userDrawn="1"/>
        </p:nvPicPr>
        <p:blipFill>
          <a:blip r:embed="rId4"/>
          <a:stretch>
            <a:fillRect/>
          </a:stretch>
        </p:blipFill>
        <p:spPr>
          <a:xfrm>
            <a:off x="-228600" y="204534"/>
            <a:ext cx="9525000" cy="1213104"/>
          </a:xfrm>
          <a:prstGeom prst="rect">
            <a:avLst/>
          </a:prstGeom>
        </p:spPr>
      </p:pic>
      <p:pic>
        <p:nvPicPr>
          <p:cNvPr id="6" name="Billede 5"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sp>
        <p:nvSpPr>
          <p:cNvPr id="8" name="Pladsholder til titel 1"/>
          <p:cNvSpPr txBox="1">
            <a:spLocks/>
          </p:cNvSpPr>
          <p:nvPr userDrawn="1"/>
        </p:nvSpPr>
        <p:spPr>
          <a:xfrm>
            <a:off x="1524000" y="609600"/>
            <a:ext cx="7162800" cy="8080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da-DK" dirty="0" smtClean="0">
                <a:solidFill>
                  <a:prstClr val="white"/>
                </a:solidFill>
              </a:rPr>
              <a:t>TITLE SLIDE</a:t>
            </a:r>
            <a:endParaRPr lang="da-DK" dirty="0">
              <a:solidFill>
                <a:prstClr val="white"/>
              </a:solidFill>
            </a:endParaRPr>
          </a:p>
        </p:txBody>
      </p:sp>
    </p:spTree>
    <p:extLst>
      <p:ext uri="{BB962C8B-B14F-4D97-AF65-F5344CB8AC3E}">
        <p14:creationId xmlns:p14="http://schemas.microsoft.com/office/powerpoint/2010/main" val="108226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13" name="Billed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14" name="Pladsholder til tekst 3"/>
          <p:cNvSpPr>
            <a:spLocks noGrp="1"/>
          </p:cNvSpPr>
          <p:nvPr>
            <p:ph type="body" sz="half" idx="10"/>
          </p:nvPr>
        </p:nvSpPr>
        <p:spPr>
          <a:xfrm>
            <a:off x="1258889" y="1916113"/>
            <a:ext cx="39608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5" name="Pladsholder til tekst 3"/>
          <p:cNvSpPr>
            <a:spLocks noGrp="1"/>
          </p:cNvSpPr>
          <p:nvPr>
            <p:ph type="body" sz="half" idx="11"/>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7" name="Pladsholder til tekst 3"/>
          <p:cNvSpPr>
            <a:spLocks noGrp="1"/>
          </p:cNvSpPr>
          <p:nvPr>
            <p:ph type="body" sz="half" idx="12"/>
          </p:nvPr>
        </p:nvSpPr>
        <p:spPr>
          <a:xfrm>
            <a:off x="1258888" y="4800601"/>
            <a:ext cx="73517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8"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20" name="Billede 19" descr="blåtop.jpg"/>
          <p:cNvPicPr>
            <a:picLocks noChangeAspect="1"/>
          </p:cNvPicPr>
          <p:nvPr userDrawn="1"/>
        </p:nvPicPr>
        <p:blipFill>
          <a:blip r:embed="rId4"/>
          <a:stretch>
            <a:fillRect/>
          </a:stretch>
        </p:blipFill>
        <p:spPr>
          <a:xfrm>
            <a:off x="-76200" y="204534"/>
            <a:ext cx="9372600" cy="1213104"/>
          </a:xfrm>
          <a:prstGeom prst="rect">
            <a:avLst/>
          </a:prstGeom>
        </p:spPr>
      </p:pic>
      <p:sp>
        <p:nvSpPr>
          <p:cNvPr id="12"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21" name="Billede 20" descr="Toplogo.jpg"/>
          <p:cNvPicPr>
            <a:picLocks noChangeAspect="1"/>
          </p:cNvPicPr>
          <p:nvPr userDrawn="1"/>
        </p:nvPicPr>
        <p:blipFill>
          <a:blip r:embed="rId5"/>
          <a:stretch>
            <a:fillRect/>
          </a:stretch>
        </p:blipFill>
        <p:spPr>
          <a:xfrm>
            <a:off x="8077200" y="359664"/>
            <a:ext cx="710184" cy="1392936"/>
          </a:xfrm>
          <a:prstGeom prst="rect">
            <a:avLst/>
          </a:prstGeom>
        </p:spPr>
      </p:pic>
    </p:spTree>
    <p:extLst>
      <p:ext uri="{BB962C8B-B14F-4D97-AF65-F5344CB8AC3E}">
        <p14:creationId xmlns:p14="http://schemas.microsoft.com/office/powerpoint/2010/main" val="293254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pic>
        <p:nvPicPr>
          <p:cNvPr id="8" name="Billede 7"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14"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6" name="Billede 19"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12" name="Billede 11" descr="Toplogo.jpg"/>
          <p:cNvPicPr>
            <a:picLocks noChangeAspect="1"/>
          </p:cNvPicPr>
          <p:nvPr userDrawn="1"/>
        </p:nvPicPr>
        <p:blipFill>
          <a:blip r:embed="rId3"/>
          <a:stretch>
            <a:fillRect/>
          </a:stretch>
        </p:blipFill>
        <p:spPr>
          <a:xfrm>
            <a:off x="8077200" y="359664"/>
            <a:ext cx="710184" cy="1392936"/>
          </a:xfrm>
          <a:prstGeom prst="rect">
            <a:avLst/>
          </a:prstGeom>
        </p:spPr>
      </p:pic>
    </p:spTree>
    <p:extLst>
      <p:ext uri="{BB962C8B-B14F-4D97-AF65-F5344CB8AC3E}">
        <p14:creationId xmlns:p14="http://schemas.microsoft.com/office/powerpoint/2010/main" val="422981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7" name="Billede 6"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9" name="Billede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00200" y="6076950"/>
            <a:ext cx="7048500" cy="69926"/>
          </a:xfrm>
          <a:prstGeom prst="rect">
            <a:avLst/>
          </a:prstGeom>
        </p:spPr>
      </p:pic>
      <p:sp>
        <p:nvSpPr>
          <p:cNvPr id="10" name="Pladsholder til tekst 3"/>
          <p:cNvSpPr>
            <a:spLocks noGrp="1"/>
          </p:cNvSpPr>
          <p:nvPr>
            <p:ph type="body" sz="half" idx="10"/>
          </p:nvPr>
        </p:nvSpPr>
        <p:spPr>
          <a:xfrm>
            <a:off x="1258888" y="1916832"/>
            <a:ext cx="3998912" cy="2655169"/>
          </a:xfrm>
          <a:prstGeom prst="rect">
            <a:avLst/>
          </a:prstGeom>
        </p:spPr>
        <p:txBody>
          <a:bodyPr/>
          <a:lstStyle>
            <a:lvl1pPr marL="228600" indent="-228600">
              <a:buFont typeface="Arial" panose="020B0604020202020204" pitchFamily="34" charset="0"/>
              <a:buChar char="•"/>
              <a:defRPr sz="1600" b="0" i="0" baseline="0">
                <a:latin typeface="+mn-lt"/>
                <a:cs typeface="ConduitITC TT"/>
              </a:defRPr>
            </a:lvl1pPr>
          </a:lstStyle>
          <a:p>
            <a:endParaRPr lang="da-DK" dirty="0"/>
          </a:p>
        </p:txBody>
      </p:sp>
      <p:sp>
        <p:nvSpPr>
          <p:cNvPr id="11" name="Pladsholder til tekst 3"/>
          <p:cNvSpPr>
            <a:spLocks noGrp="1"/>
          </p:cNvSpPr>
          <p:nvPr>
            <p:ph type="body" sz="half" idx="11"/>
          </p:nvPr>
        </p:nvSpPr>
        <p:spPr>
          <a:xfrm>
            <a:off x="5435600" y="1916832"/>
            <a:ext cx="3251200" cy="2655170"/>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2"/>
          </p:nvPr>
        </p:nvSpPr>
        <p:spPr>
          <a:xfrm>
            <a:off x="1258888" y="4800601"/>
            <a:ext cx="7389812" cy="685799"/>
          </a:xfrm>
          <a:prstGeom prst="rect">
            <a:avLst/>
          </a:prstGeom>
        </p:spPr>
        <p:txBody>
          <a:bodyPr/>
          <a:lstStyle>
            <a:lvl1pPr marL="228600" indent="-228600">
              <a:buFont typeface="Arial" panose="020B0604020202020204" pitchFamily="34" charset="0"/>
              <a:buChar char="•"/>
              <a:defRPr sz="1200" b="0" i="0" baseline="0">
                <a:latin typeface="+mn-lt"/>
                <a:cs typeface="ConduitITC TT"/>
              </a:defRPr>
            </a:lvl1pPr>
          </a:lstStyle>
          <a:p>
            <a:endParaRPr lang="da-DK" dirty="0"/>
          </a:p>
        </p:txBody>
      </p:sp>
      <p:sp>
        <p:nvSpPr>
          <p:cNvPr id="15"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6" name="Billede 15"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18"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5"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6" name="Pladsholder til tekst 3"/>
          <p:cNvSpPr>
            <a:spLocks noGrp="1"/>
          </p:cNvSpPr>
          <p:nvPr userDrawn="1">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7" name="Pladsholder til tekst 3"/>
          <p:cNvSpPr>
            <a:spLocks noGrp="1"/>
          </p:cNvSpPr>
          <p:nvPr userDrawn="1">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9" name="Pladsholder til tekst 3"/>
          <p:cNvSpPr>
            <a:spLocks noGrp="1"/>
          </p:cNvSpPr>
          <p:nvPr userDrawn="1">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0" name="Pladsholder til tekst 3"/>
          <p:cNvSpPr>
            <a:spLocks noGrp="1"/>
          </p:cNvSpPr>
          <p:nvPr userDrawn="1">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4" name="Billede 13" descr="Gultop.jpg"/>
          <p:cNvPicPr>
            <a:picLocks noChangeAspect="1"/>
          </p:cNvPicPr>
          <p:nvPr userDrawn="1"/>
        </p:nvPicPr>
        <p:blipFill>
          <a:blip r:embed="rId4"/>
          <a:stretch>
            <a:fillRect/>
          </a:stretch>
        </p:blipFill>
        <p:spPr>
          <a:xfrm>
            <a:off x="-25401" y="204534"/>
            <a:ext cx="9291828" cy="1213104"/>
          </a:xfrm>
          <a:prstGeom prst="rect">
            <a:avLst/>
          </a:prstGeom>
        </p:spPr>
      </p:pic>
      <p:pic>
        <p:nvPicPr>
          <p:cNvPr id="15" name="Billede 14"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2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126296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1258888" y="1916114"/>
            <a:ext cx="7885112" cy="4154486"/>
          </a:xfrm>
          <a:prstGeom prst="rect">
            <a:avLst/>
          </a:prstGeom>
        </p:spPr>
        <p:txBody>
          <a:bodyPr/>
          <a:lstStyle>
            <a:lvl1pPr>
              <a:buNone/>
              <a:defRPr/>
            </a:lvl1pPr>
          </a:lstStyle>
          <a:p>
            <a:pPr lvl="0"/>
            <a:endParaRPr lang="en-US" dirty="0"/>
          </a:p>
        </p:txBody>
      </p:sp>
      <p:pic>
        <p:nvPicPr>
          <p:cNvPr id="12" name="Billede 11" descr="Gultop.jpg"/>
          <p:cNvPicPr>
            <a:picLocks noChangeAspect="1"/>
          </p:cNvPicPr>
          <p:nvPr userDrawn="1"/>
        </p:nvPicPr>
        <p:blipFill>
          <a:blip r:embed="rId2"/>
          <a:stretch>
            <a:fillRect/>
          </a:stretch>
        </p:blipFill>
        <p:spPr>
          <a:xfrm>
            <a:off x="-25401" y="204534"/>
            <a:ext cx="9291828" cy="1213104"/>
          </a:xfrm>
          <a:prstGeom prst="rect">
            <a:avLst/>
          </a:prstGeom>
        </p:spPr>
      </p:pic>
      <p:pic>
        <p:nvPicPr>
          <p:cNvPr id="13" name="Billede 12"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8799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29" name="Billede 28" descr="Mørk grøn top.jpg"/>
          <p:cNvPicPr>
            <a:picLocks noChangeAspect="1"/>
          </p:cNvPicPr>
          <p:nvPr userDrawn="1"/>
        </p:nvPicPr>
        <p:blipFill>
          <a:blip r:embed="rId2"/>
          <a:stretch>
            <a:fillRect/>
          </a:stretch>
        </p:blipFill>
        <p:spPr>
          <a:xfrm>
            <a:off x="-33865" y="204534"/>
            <a:ext cx="9364132" cy="1213104"/>
          </a:xfrm>
          <a:prstGeom prst="rect">
            <a:avLst/>
          </a:prstGeom>
        </p:spPr>
      </p:pic>
      <p:pic>
        <p:nvPicPr>
          <p:cNvPr id="30" name="Billede 29"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sp>
        <p:nvSpPr>
          <p:cNvPr id="1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155757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15" name="Billede 14" descr="Mørk grøn top.jpg"/>
          <p:cNvPicPr>
            <a:picLocks noChangeAspect="1"/>
          </p:cNvPicPr>
          <p:nvPr userDrawn="1"/>
        </p:nvPicPr>
        <p:blipFill>
          <a:blip r:embed="rId2"/>
          <a:stretch>
            <a:fillRect/>
          </a:stretch>
        </p:blipFill>
        <p:spPr>
          <a:xfrm>
            <a:off x="-33865" y="204534"/>
            <a:ext cx="9364132" cy="1213104"/>
          </a:xfrm>
          <a:prstGeom prst="rect">
            <a:avLst/>
          </a:prstGeom>
        </p:spPr>
      </p:pic>
      <p:sp>
        <p:nvSpPr>
          <p:cNvPr id="18"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19" name="Billede 18"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6"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2257973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9" name="Billede 18"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8" name="Billede 27"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374041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21" name="Billede 20"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2" name="Billede 21"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9"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334840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mn-lt"/>
              </a:defRPr>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lvl1pPr>
              <a:defRPr>
                <a:latin typeface="+mn-lt"/>
              </a:defRPr>
            </a:lvl1pPr>
          </a:lstStyle>
          <a:p>
            <a:fld id="{E1A4567B-3BEF-4645-AE87-6CE27C75E537}" type="datetimeFigureOut">
              <a:rPr lang="da-DK" smtClean="0">
                <a:solidFill>
                  <a:prstClr val="black"/>
                </a:solidFill>
              </a:rPr>
              <a:pPr/>
              <a:t>15-06-2016</a:t>
            </a:fld>
            <a:endParaRPr lang="da-DK">
              <a:solidFill>
                <a:prstClr val="black"/>
              </a:solidFill>
            </a:endParaRPr>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lvl1pPr>
              <a:defRPr>
                <a:latin typeface="+mn-lt"/>
              </a:defRPr>
            </a:lvl1pPr>
          </a:lstStyle>
          <a:p>
            <a:endParaRPr lang="da-DK">
              <a:solidFill>
                <a:prstClr val="black"/>
              </a:solidFill>
            </a:endParaRPr>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lvl1pPr>
              <a:defRPr>
                <a:latin typeface="+mn-lt"/>
              </a:defRPr>
            </a:lvl1pPr>
          </a:lstStyle>
          <a:p>
            <a:fld id="{CABC1510-E034-4B44-B467-79053A4325D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192566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22" name="Billede 21"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10"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00200" y="6076950"/>
            <a:ext cx="7048500" cy="69926"/>
          </a:xfrm>
          <a:prstGeom prst="rect">
            <a:avLst/>
          </a:prstGeom>
        </p:spPr>
      </p:pic>
      <p:sp>
        <p:nvSpPr>
          <p:cNvPr id="11" name="Pladsholder til tekst 3"/>
          <p:cNvSpPr>
            <a:spLocks noGrp="1"/>
          </p:cNvSpPr>
          <p:nvPr>
            <p:ph type="body" sz="half" idx="2"/>
          </p:nvPr>
        </p:nvSpPr>
        <p:spPr>
          <a:xfrm>
            <a:off x="1258889" y="1916113"/>
            <a:ext cx="3998912" cy="2655888"/>
          </a:xfrm>
          <a:prstGeom prst="rect">
            <a:avLst/>
          </a:prstGeom>
        </p:spPr>
        <p:txBody>
          <a:bodyPr/>
          <a:lstStyle>
            <a:lvl1pPr>
              <a:defRPr sz="1600" b="0" i="0">
                <a:latin typeface="+mn-lt"/>
                <a:cs typeface="ConduitITC TT"/>
              </a:defRPr>
            </a:lvl1pPr>
          </a:lstStyle>
          <a:p>
            <a:endParaRPr lang="da-DK" dirty="0"/>
          </a:p>
        </p:txBody>
      </p:sp>
      <p:sp>
        <p:nvSpPr>
          <p:cNvPr id="12" name="Pladsholder til tekst 3"/>
          <p:cNvSpPr>
            <a:spLocks noGrp="1"/>
          </p:cNvSpPr>
          <p:nvPr>
            <p:ph type="body" sz="half" idx="10"/>
          </p:nvPr>
        </p:nvSpPr>
        <p:spPr>
          <a:xfrm>
            <a:off x="5435600" y="1916112"/>
            <a:ext cx="3251200" cy="2655889"/>
          </a:xfrm>
          <a:prstGeom prst="rect">
            <a:avLst/>
          </a:prstGeom>
        </p:spPr>
        <p:txBody>
          <a:bodyPr/>
          <a:lstStyle>
            <a:lvl1pPr>
              <a:defRPr sz="1600" b="0" i="0">
                <a:latin typeface="+mn-lt"/>
                <a:cs typeface="ConduitITC TT"/>
              </a:defRPr>
            </a:lvl1pPr>
          </a:lstStyle>
          <a:p>
            <a:endParaRPr lang="da-DK" dirty="0"/>
          </a:p>
        </p:txBody>
      </p:sp>
      <p:sp>
        <p:nvSpPr>
          <p:cNvPr id="13" name="Pladsholder til tekst 3"/>
          <p:cNvSpPr>
            <a:spLocks noGrp="1"/>
          </p:cNvSpPr>
          <p:nvPr>
            <p:ph type="body" sz="half" idx="11"/>
          </p:nvPr>
        </p:nvSpPr>
        <p:spPr>
          <a:xfrm>
            <a:off x="1258888" y="4800601"/>
            <a:ext cx="7389812" cy="685799"/>
          </a:xfrm>
          <a:prstGeom prst="rect">
            <a:avLst/>
          </a:prstGeom>
        </p:spPr>
        <p:txBody>
          <a:bodyPr/>
          <a:lstStyle>
            <a:lvl1pPr>
              <a:defRPr sz="1200" b="0" i="0">
                <a:latin typeface="+mn-lt"/>
                <a:cs typeface="ConduitITC TT"/>
              </a:defRPr>
            </a:lvl1pPr>
          </a:lstStyle>
          <a:p>
            <a:endParaRPr lang="da-DK" dirty="0"/>
          </a:p>
        </p:txBody>
      </p:sp>
      <p:sp>
        <p:nvSpPr>
          <p:cNvPr id="14"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5"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extLst>
      <p:ext uri="{BB962C8B-B14F-4D97-AF65-F5344CB8AC3E}">
        <p14:creationId xmlns:p14="http://schemas.microsoft.com/office/powerpoint/2010/main" val="105623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a-DK" smtClean="0"/>
              <a:t>Klik for at redigere i masteren</a:t>
            </a:r>
            <a:endParaRPr lang="da-DK"/>
          </a:p>
        </p:txBody>
      </p:sp>
      <p:pic>
        <p:nvPicPr>
          <p:cNvPr id="3" name="Billede 2"/>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0500" y="6070600"/>
            <a:ext cx="9525000" cy="63500"/>
          </a:xfrm>
          <a:prstGeom prst="rect">
            <a:avLst/>
          </a:prstGeom>
        </p:spPr>
      </p:pic>
      <p:pic>
        <p:nvPicPr>
          <p:cNvPr id="4" name="Billede 3" descr="Grenn top.jpg"/>
          <p:cNvPicPr>
            <a:picLocks noChangeAspect="1"/>
          </p:cNvPicPr>
          <p:nvPr userDrawn="1"/>
        </p:nvPicPr>
        <p:blipFill>
          <a:blip r:embed="rId4"/>
          <a:stretch>
            <a:fillRect/>
          </a:stretch>
        </p:blipFill>
        <p:spPr>
          <a:xfrm>
            <a:off x="-228600" y="204534"/>
            <a:ext cx="9525000" cy="1213104"/>
          </a:xfrm>
          <a:prstGeom prst="rect">
            <a:avLst/>
          </a:prstGeom>
        </p:spPr>
      </p:pic>
      <p:pic>
        <p:nvPicPr>
          <p:cNvPr id="6" name="Billede 5"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sp>
        <p:nvSpPr>
          <p:cNvPr id="8" name="Pladsholder til titel 1"/>
          <p:cNvSpPr txBox="1">
            <a:spLocks/>
          </p:cNvSpPr>
          <p:nvPr userDrawn="1"/>
        </p:nvSpPr>
        <p:spPr>
          <a:xfrm>
            <a:off x="1524000" y="609600"/>
            <a:ext cx="7162800" cy="8080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da-DK" dirty="0" smtClean="0"/>
              <a:t>TITLE SLIDE</a:t>
            </a:r>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13" name="Billede 12"/>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14" name="Pladsholder til tekst 3"/>
          <p:cNvSpPr>
            <a:spLocks noGrp="1"/>
          </p:cNvSpPr>
          <p:nvPr>
            <p:ph type="body" sz="half" idx="10"/>
          </p:nvPr>
        </p:nvSpPr>
        <p:spPr>
          <a:xfrm>
            <a:off x="1258889" y="1916113"/>
            <a:ext cx="39608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5" name="Pladsholder til tekst 3"/>
          <p:cNvSpPr>
            <a:spLocks noGrp="1"/>
          </p:cNvSpPr>
          <p:nvPr>
            <p:ph type="body" sz="half" idx="11"/>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7" name="Pladsholder til tekst 3"/>
          <p:cNvSpPr>
            <a:spLocks noGrp="1"/>
          </p:cNvSpPr>
          <p:nvPr>
            <p:ph type="body" sz="half" idx="12"/>
          </p:nvPr>
        </p:nvSpPr>
        <p:spPr>
          <a:xfrm>
            <a:off x="1258888" y="4800601"/>
            <a:ext cx="73517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8"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20" name="Billede 19" descr="blåtop.jpg"/>
          <p:cNvPicPr>
            <a:picLocks noChangeAspect="1"/>
          </p:cNvPicPr>
          <p:nvPr userDrawn="1"/>
        </p:nvPicPr>
        <p:blipFill>
          <a:blip r:embed="rId4"/>
          <a:stretch>
            <a:fillRect/>
          </a:stretch>
        </p:blipFill>
        <p:spPr>
          <a:xfrm>
            <a:off x="-76200" y="204534"/>
            <a:ext cx="9372600" cy="1213104"/>
          </a:xfrm>
          <a:prstGeom prst="rect">
            <a:avLst/>
          </a:prstGeom>
        </p:spPr>
      </p:pic>
      <p:sp>
        <p:nvSpPr>
          <p:cNvPr id="12"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21" name="Billede 20" descr="Toplogo.jpg"/>
          <p:cNvPicPr>
            <a:picLocks noChangeAspect="1"/>
          </p:cNvPicPr>
          <p:nvPr userDrawn="1"/>
        </p:nvPicPr>
        <p:blipFill>
          <a:blip r:embed="rId5"/>
          <a:stretch>
            <a:fillRect/>
          </a:stretch>
        </p:blipFill>
        <p:spPr>
          <a:xfrm>
            <a:off x="8077200" y="359664"/>
            <a:ext cx="710184" cy="13929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pic>
        <p:nvPicPr>
          <p:cNvPr id="8" name="Billede 7"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14"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6" name="Billede 19"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12" name="Billede 11" descr="Toplogo.jpg"/>
          <p:cNvPicPr>
            <a:picLocks noChangeAspect="1"/>
          </p:cNvPicPr>
          <p:nvPr userDrawn="1"/>
        </p:nvPicPr>
        <p:blipFill>
          <a:blip r:embed="rId3"/>
          <a:stretch>
            <a:fillRect/>
          </a:stretch>
        </p:blipFill>
        <p:spPr>
          <a:xfrm>
            <a:off x="8077200" y="359664"/>
            <a:ext cx="710184" cy="13929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5" name="Billed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6" name="Pladsholder til tekst 3"/>
          <p:cNvSpPr>
            <a:spLocks noGrp="1"/>
          </p:cNvSpPr>
          <p:nvPr userDrawn="1">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7" name="Pladsholder til tekst 3"/>
          <p:cNvSpPr>
            <a:spLocks noGrp="1"/>
          </p:cNvSpPr>
          <p:nvPr userDrawn="1">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9" name="Pladsholder til tekst 3"/>
          <p:cNvSpPr>
            <a:spLocks noGrp="1"/>
          </p:cNvSpPr>
          <p:nvPr userDrawn="1">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0" name="Pladsholder til tekst 3"/>
          <p:cNvSpPr>
            <a:spLocks noGrp="1"/>
          </p:cNvSpPr>
          <p:nvPr userDrawn="1">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4" name="Billede 13" descr="Gultop.jpg"/>
          <p:cNvPicPr>
            <a:picLocks noChangeAspect="1"/>
          </p:cNvPicPr>
          <p:nvPr userDrawn="1"/>
        </p:nvPicPr>
        <p:blipFill>
          <a:blip r:embed="rId4"/>
          <a:stretch>
            <a:fillRect/>
          </a:stretch>
        </p:blipFill>
        <p:spPr>
          <a:xfrm>
            <a:off x="-25401" y="204534"/>
            <a:ext cx="9291828" cy="1213104"/>
          </a:xfrm>
          <a:prstGeom prst="rect">
            <a:avLst/>
          </a:prstGeom>
        </p:spPr>
      </p:pic>
      <p:pic>
        <p:nvPicPr>
          <p:cNvPr id="15" name="Billede 14"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2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1258888" y="1916114"/>
            <a:ext cx="7885112" cy="4154486"/>
          </a:xfrm>
          <a:prstGeom prst="rect">
            <a:avLst/>
          </a:prstGeom>
        </p:spPr>
        <p:txBody>
          <a:bodyPr/>
          <a:lstStyle>
            <a:lvl1pPr>
              <a:buNone/>
              <a:defRPr/>
            </a:lvl1pPr>
          </a:lstStyle>
          <a:p>
            <a:pPr lvl="0"/>
            <a:endParaRPr lang="en-US" dirty="0"/>
          </a:p>
        </p:txBody>
      </p:sp>
      <p:pic>
        <p:nvPicPr>
          <p:cNvPr id="12" name="Billede 11" descr="Gultop.jpg"/>
          <p:cNvPicPr>
            <a:picLocks noChangeAspect="1"/>
          </p:cNvPicPr>
          <p:nvPr userDrawn="1"/>
        </p:nvPicPr>
        <p:blipFill>
          <a:blip r:embed="rId2"/>
          <a:stretch>
            <a:fillRect/>
          </a:stretch>
        </p:blipFill>
        <p:spPr>
          <a:xfrm>
            <a:off x="-25401" y="204534"/>
            <a:ext cx="9291828" cy="1213104"/>
          </a:xfrm>
          <a:prstGeom prst="rect">
            <a:avLst/>
          </a:prstGeom>
        </p:spPr>
      </p:pic>
      <p:pic>
        <p:nvPicPr>
          <p:cNvPr id="13" name="Billede 12"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29" name="Billede 28" descr="Mørk grøn top.jpg"/>
          <p:cNvPicPr>
            <a:picLocks noChangeAspect="1"/>
          </p:cNvPicPr>
          <p:nvPr userDrawn="1"/>
        </p:nvPicPr>
        <p:blipFill>
          <a:blip r:embed="rId2"/>
          <a:stretch>
            <a:fillRect/>
          </a:stretch>
        </p:blipFill>
        <p:spPr>
          <a:xfrm>
            <a:off x="-33865" y="204534"/>
            <a:ext cx="9364132" cy="1213104"/>
          </a:xfrm>
          <a:prstGeom prst="rect">
            <a:avLst/>
          </a:prstGeom>
        </p:spPr>
      </p:pic>
      <p:pic>
        <p:nvPicPr>
          <p:cNvPr id="30" name="Billede 29"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89"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0" y="1916112"/>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1"/>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sp>
        <p:nvSpPr>
          <p:cNvPr id="1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15" name="Billede 14" descr="Mørk grøn top.jpg"/>
          <p:cNvPicPr>
            <a:picLocks noChangeAspect="1"/>
          </p:cNvPicPr>
          <p:nvPr userDrawn="1"/>
        </p:nvPicPr>
        <p:blipFill>
          <a:blip r:embed="rId2"/>
          <a:stretch>
            <a:fillRect/>
          </a:stretch>
        </p:blipFill>
        <p:spPr>
          <a:xfrm>
            <a:off x="-33865" y="204534"/>
            <a:ext cx="9364132" cy="1213104"/>
          </a:xfrm>
          <a:prstGeom prst="rect">
            <a:avLst/>
          </a:prstGeom>
        </p:spPr>
      </p:pic>
      <p:sp>
        <p:nvSpPr>
          <p:cNvPr id="18"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19" name="Billede 18"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6"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0" r:id="rId4"/>
    <p:sldLayoutId id="2147483665" r:id="rId5"/>
    <p:sldLayoutId id="2147483662" r:id="rId6"/>
    <p:sldLayoutId id="2147483663" r:id="rId7"/>
    <p:sldLayoutId id="2147483653" r:id="rId8"/>
    <p:sldLayoutId id="2147483661" r:id="rId9"/>
    <p:sldLayoutId id="2147483655" r:id="rId10"/>
    <p:sldLayoutId id="2147483654" r:id="rId11"/>
    <p:sldLayoutId id="2147483656" r:id="rId12"/>
    <p:sldLayoutId id="2147483650" r:id="rId13"/>
    <p:sldLayoutId id="2147483666" r:id="rId14"/>
  </p:sldLayoutIdLst>
  <p:txStyles>
    <p:titleStyle>
      <a:lvl1pPr algn="l" defTabSz="457200" rtl="0" eaLnBrk="1" latinLnBrk="0" hangingPunct="1">
        <a:spcBef>
          <a:spcPct val="0"/>
        </a:spcBef>
        <a:buNone/>
        <a:defRPr sz="2300" b="1" i="0" kern="1200" spc="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977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457200" rtl="0" eaLnBrk="1" latinLnBrk="0" hangingPunct="1">
        <a:spcBef>
          <a:spcPct val="0"/>
        </a:spcBef>
        <a:buNone/>
        <a:defRPr sz="2300" b="1" i="0" kern="1200" spc="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Mduarte@worldbank.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a:spLocks noGrp="1"/>
          </p:cNvSpPr>
          <p:nvPr>
            <p:ph type="ctrTitle"/>
          </p:nvPr>
        </p:nvSpPr>
        <p:spPr>
          <a:xfrm>
            <a:off x="3419872" y="3456662"/>
            <a:ext cx="4968552" cy="948555"/>
          </a:xfrm>
        </p:spPr>
        <p:txBody>
          <a:bodyPr>
            <a:normAutofit fontScale="90000"/>
          </a:bodyPr>
          <a:lstStyle/>
          <a:p>
            <a:pPr algn="ctr"/>
            <a:r>
              <a:rPr lang="en-US" sz="2200" dirty="0">
                <a:solidFill>
                  <a:schemeClr val="tx1"/>
                </a:solidFill>
                <a:latin typeface="+mn-lt"/>
              </a:rPr>
              <a:t>CIF </a:t>
            </a:r>
            <a:r>
              <a:rPr lang="en-US" sz="2200" dirty="0" smtClean="0">
                <a:solidFill>
                  <a:schemeClr val="tx1"/>
                </a:solidFill>
                <a:latin typeface="+mn-lt"/>
              </a:rPr>
              <a:t>Summary of Key Activities and Decisions since last TFC/SC Meetings</a:t>
            </a:r>
            <a:br>
              <a:rPr lang="en-US" sz="2200" dirty="0" smtClean="0">
                <a:solidFill>
                  <a:schemeClr val="tx1"/>
                </a:solidFill>
                <a:latin typeface="+mn-lt"/>
              </a:rPr>
            </a:br>
            <a:endParaRPr lang="da-DK" sz="2200" b="0" dirty="0">
              <a:solidFill>
                <a:schemeClr val="tx1"/>
              </a:solidFill>
              <a:latin typeface="+mn-lt"/>
            </a:endParaRPr>
          </a:p>
        </p:txBody>
      </p:sp>
      <p:pic>
        <p:nvPicPr>
          <p:cNvPr id="11" name="Billede 10"/>
          <p:cNvPicPr>
            <a:picLocks noChangeAspect="1"/>
          </p:cNvPicPr>
          <p:nvPr/>
        </p:nvPicPr>
        <p:blipFill>
          <a:blip r:embed="rId3"/>
          <a:stretch>
            <a:fillRect/>
          </a:stretch>
        </p:blipFill>
        <p:spPr>
          <a:xfrm>
            <a:off x="-190500" y="5661248"/>
            <a:ext cx="9525000" cy="63500"/>
          </a:xfrm>
          <a:prstGeom prst="rect">
            <a:avLst/>
          </a:prstGeom>
        </p:spPr>
      </p:pic>
      <p:pic>
        <p:nvPicPr>
          <p:cNvPr id="5" name="Picture 4"/>
          <p:cNvPicPr>
            <a:picLocks noChangeAspect="1"/>
          </p:cNvPicPr>
          <p:nvPr/>
        </p:nvPicPr>
        <p:blipFill>
          <a:blip r:embed="rId4"/>
          <a:stretch>
            <a:fillRect/>
          </a:stretch>
        </p:blipFill>
        <p:spPr>
          <a:xfrm>
            <a:off x="5364088" y="5805264"/>
            <a:ext cx="3781425" cy="1038225"/>
          </a:xfrm>
          <a:prstGeom prst="rect">
            <a:avLst/>
          </a:prstGeom>
        </p:spPr>
      </p:pic>
      <p:sp>
        <p:nvSpPr>
          <p:cNvPr id="12" name="Subtitle 2"/>
          <p:cNvSpPr>
            <a:spLocks noGrp="1"/>
          </p:cNvSpPr>
          <p:nvPr>
            <p:ph type="subTitle" idx="1"/>
          </p:nvPr>
        </p:nvSpPr>
        <p:spPr>
          <a:xfrm>
            <a:off x="4751201" y="4501108"/>
            <a:ext cx="2485095" cy="800100"/>
          </a:xfrm>
        </p:spPr>
        <p:txBody>
          <a:bodyPr>
            <a:noAutofit/>
          </a:bodyPr>
          <a:lstStyle/>
          <a:p>
            <a:pPr lvl="0"/>
            <a:r>
              <a:rPr lang="en-US" sz="2000" dirty="0" smtClean="0">
                <a:solidFill>
                  <a:schemeClr val="tx1"/>
                </a:solidFill>
                <a:latin typeface="+mn-lt"/>
              </a:rPr>
              <a:t>Mafalda Duarte</a:t>
            </a:r>
            <a:endParaRPr lang="en-US" sz="2000" dirty="0">
              <a:solidFill>
                <a:schemeClr val="tx1"/>
              </a:solidFill>
              <a:latin typeface="+mn-lt"/>
            </a:endParaRPr>
          </a:p>
          <a:p>
            <a:pPr lvl="0"/>
            <a:r>
              <a:rPr lang="en-US" sz="1400" dirty="0" smtClean="0">
                <a:solidFill>
                  <a:srgbClr val="4AA4AF"/>
                </a:solidFill>
                <a:latin typeface="+mn-lt"/>
              </a:rPr>
              <a:t>June </a:t>
            </a:r>
            <a:r>
              <a:rPr lang="en-US" sz="1400" dirty="0" smtClean="0">
                <a:solidFill>
                  <a:srgbClr val="4AA4AF"/>
                </a:solidFill>
                <a:latin typeface="+mn-lt"/>
              </a:rPr>
              <a:t>15, </a:t>
            </a:r>
            <a:r>
              <a:rPr lang="en-US" sz="1400" dirty="0">
                <a:solidFill>
                  <a:srgbClr val="4AA4AF"/>
                </a:solidFill>
                <a:latin typeface="+mn-lt"/>
              </a:rPr>
              <a:t>2016</a:t>
            </a:r>
          </a:p>
        </p:txBody>
      </p:sp>
    </p:spTree>
    <p:extLst>
      <p:ext uri="{BB962C8B-B14F-4D97-AF65-F5344CB8AC3E}">
        <p14:creationId xmlns:p14="http://schemas.microsoft.com/office/powerpoint/2010/main" val="171988609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043608" y="672224"/>
            <a:ext cx="7162800" cy="808038"/>
          </a:xfrm>
        </p:spPr>
        <p:txBody>
          <a:bodyPr>
            <a:normAutofit fontScale="90000"/>
          </a:bodyPr>
          <a:lstStyle/>
          <a:p>
            <a:r>
              <a:rPr lang="en-US" dirty="0"/>
              <a:t>Highlights of </a:t>
            </a:r>
            <a:r>
              <a:rPr lang="en-US" dirty="0" smtClean="0"/>
              <a:t>Key CIF Activities - </a:t>
            </a:r>
            <a:r>
              <a:rPr lang="en-US" dirty="0"/>
              <a:t>December, 2015 – June, 2016</a:t>
            </a:r>
            <a:br>
              <a:rPr lang="en-US" dirty="0"/>
            </a:b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solidFill>
                <a:prstClr val="black"/>
              </a:solidFill>
            </a:endParaRPr>
          </a:p>
        </p:txBody>
      </p:sp>
      <p:sp>
        <p:nvSpPr>
          <p:cNvPr id="12" name="Text Placeholder 22"/>
          <p:cNvSpPr>
            <a:spLocks noGrp="1"/>
          </p:cNvSpPr>
          <p:nvPr>
            <p:ph type="body" sz="half" idx="10"/>
          </p:nvPr>
        </p:nvSpPr>
        <p:spPr>
          <a:xfrm>
            <a:off x="323528" y="1772816"/>
            <a:ext cx="7736738" cy="4104456"/>
          </a:xfrm>
        </p:spPr>
        <p:txBody>
          <a:bodyPr>
            <a:noAutofit/>
          </a:bodyPr>
          <a:lstStyle/>
          <a:p>
            <a:pPr marL="0" indent="0" algn="just">
              <a:buNone/>
            </a:pPr>
            <a:r>
              <a:rPr lang="en-US" sz="2000" b="1" dirty="0" smtClean="0">
                <a:solidFill>
                  <a:prstClr val="black"/>
                </a:solidFill>
              </a:rPr>
              <a:t>Targeting </a:t>
            </a:r>
            <a:r>
              <a:rPr lang="en-US" sz="2000" b="1" dirty="0">
                <a:solidFill>
                  <a:prstClr val="black"/>
                </a:solidFill>
              </a:rPr>
              <a:t>innovation through technology improvements</a:t>
            </a:r>
          </a:p>
          <a:p>
            <a:pPr lvl="1" algn="just">
              <a:spcBef>
                <a:spcPts val="600"/>
              </a:spcBef>
              <a:spcAft>
                <a:spcPts val="600"/>
              </a:spcAft>
              <a:buFont typeface="Arial" panose="020B0604020202020204" pitchFamily="34" charset="0"/>
              <a:buChar char="•"/>
            </a:pPr>
            <a:r>
              <a:rPr lang="en-US" sz="2000" dirty="0">
                <a:solidFill>
                  <a:srgbClr val="000000"/>
                </a:solidFill>
              </a:rPr>
              <a:t>CTF and SREP Results Data uploaded into the </a:t>
            </a:r>
            <a:r>
              <a:rPr lang="en-US" sz="2000" dirty="0">
                <a:solidFill>
                  <a:prstClr val="black"/>
                </a:solidFill>
              </a:rPr>
              <a:t>Online Open Source Data platform </a:t>
            </a:r>
            <a:r>
              <a:rPr lang="en-US" sz="2000" dirty="0">
                <a:solidFill>
                  <a:srgbClr val="000000"/>
                </a:solidFill>
              </a:rPr>
              <a:t>(SOCRATA)</a:t>
            </a:r>
          </a:p>
          <a:p>
            <a:pPr lvl="1" algn="just">
              <a:spcBef>
                <a:spcPts val="600"/>
              </a:spcBef>
              <a:spcAft>
                <a:spcPts val="600"/>
              </a:spcAft>
              <a:buFont typeface="Arial" panose="020B0604020202020204" pitchFamily="34" charset="0"/>
              <a:buChar char="•"/>
            </a:pPr>
            <a:r>
              <a:rPr lang="en-US" sz="2000" dirty="0">
                <a:solidFill>
                  <a:srgbClr val="000000"/>
                </a:solidFill>
              </a:rPr>
              <a:t>Enterprise Risk Dashboard (ERM) operationalized</a:t>
            </a:r>
          </a:p>
          <a:p>
            <a:pPr lvl="1" algn="just">
              <a:spcBef>
                <a:spcPts val="600"/>
              </a:spcBef>
              <a:spcAft>
                <a:spcPts val="600"/>
              </a:spcAft>
              <a:buFont typeface="Arial" panose="020B0604020202020204" pitchFamily="34" charset="0"/>
              <a:buChar char="•"/>
            </a:pPr>
            <a:r>
              <a:rPr lang="en-US" sz="2000" dirty="0">
                <a:solidFill>
                  <a:srgbClr val="000000"/>
                </a:solidFill>
              </a:rPr>
              <a:t>Comment tracking application </a:t>
            </a:r>
            <a:r>
              <a:rPr lang="en-US" sz="2000" dirty="0" smtClean="0">
                <a:solidFill>
                  <a:srgbClr val="000000"/>
                </a:solidFill>
              </a:rPr>
              <a:t>developed</a:t>
            </a:r>
          </a:p>
          <a:p>
            <a:pPr lvl="1" algn="just">
              <a:spcBef>
                <a:spcPts val="600"/>
              </a:spcBef>
              <a:spcAft>
                <a:spcPts val="600"/>
              </a:spcAft>
              <a:buFont typeface="Arial" panose="020B0604020202020204" pitchFamily="34" charset="0"/>
              <a:buChar char="•"/>
            </a:pPr>
            <a:r>
              <a:rPr lang="en-US" sz="2000" dirty="0" smtClean="0">
                <a:solidFill>
                  <a:srgbClr val="000000"/>
                </a:solidFill>
              </a:rPr>
              <a:t>Continued CIF website reform</a:t>
            </a:r>
          </a:p>
          <a:p>
            <a:pPr lvl="1" algn="just">
              <a:spcBef>
                <a:spcPts val="600"/>
              </a:spcBef>
              <a:spcAft>
                <a:spcPts val="600"/>
              </a:spcAft>
              <a:buFont typeface="Arial" panose="020B0604020202020204" pitchFamily="34" charset="0"/>
              <a:buChar char="•"/>
            </a:pPr>
            <a:r>
              <a:rPr lang="en-US" sz="2000" dirty="0" smtClean="0">
                <a:solidFill>
                  <a:srgbClr val="000000"/>
                </a:solidFill>
              </a:rPr>
              <a:t>Project data uploaded </a:t>
            </a:r>
            <a:r>
              <a:rPr lang="en-US" sz="2000" dirty="0">
                <a:solidFill>
                  <a:srgbClr val="000000"/>
                </a:solidFill>
              </a:rPr>
              <a:t>and </a:t>
            </a:r>
            <a:r>
              <a:rPr lang="en-US" sz="2000" dirty="0" smtClean="0">
                <a:solidFill>
                  <a:srgbClr val="000000"/>
                </a:solidFill>
              </a:rPr>
              <a:t>validated in the FIF collaborative platform</a:t>
            </a:r>
          </a:p>
          <a:p>
            <a:pPr lvl="1" algn="just">
              <a:buFont typeface="Arial" panose="020B0604020202020204" pitchFamily="34" charset="0"/>
              <a:buChar char="•"/>
            </a:pPr>
            <a:endParaRPr lang="en-US" sz="2200" dirty="0">
              <a:solidFill>
                <a:srgbClr val="000000"/>
              </a:solidFill>
            </a:endParaRPr>
          </a:p>
          <a:p>
            <a:pPr marL="0" indent="0">
              <a:spcBef>
                <a:spcPts val="600"/>
              </a:spcBef>
              <a:spcAft>
                <a:spcPts val="600"/>
              </a:spcAft>
              <a:buNone/>
            </a:pPr>
            <a:endParaRPr lang="en-US" sz="2200" b="1" dirty="0"/>
          </a:p>
        </p:txBody>
      </p:sp>
    </p:spTree>
    <p:extLst>
      <p:ext uri="{BB962C8B-B14F-4D97-AF65-F5344CB8AC3E}">
        <p14:creationId xmlns:p14="http://schemas.microsoft.com/office/powerpoint/2010/main" val="425891518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043608" y="672224"/>
            <a:ext cx="7162800" cy="808038"/>
          </a:xfrm>
        </p:spPr>
        <p:txBody>
          <a:bodyPr>
            <a:normAutofit/>
          </a:bodyPr>
          <a:lstStyle/>
          <a:p>
            <a:r>
              <a:rPr lang="en-US" dirty="0"/>
              <a:t>Update of Key </a:t>
            </a:r>
            <a:r>
              <a:rPr lang="en-US" dirty="0" smtClean="0"/>
              <a:t>Activities - </a:t>
            </a:r>
            <a:r>
              <a:rPr lang="en-US" dirty="0"/>
              <a:t>December, 2015 – June, 2016</a:t>
            </a:r>
            <a:br>
              <a:rPr lang="en-US" dirty="0"/>
            </a:b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solidFill>
                <a:prstClr val="black"/>
              </a:solidFill>
            </a:endParaRPr>
          </a:p>
        </p:txBody>
      </p:sp>
      <p:sp>
        <p:nvSpPr>
          <p:cNvPr id="12" name="Text Placeholder 22"/>
          <p:cNvSpPr>
            <a:spLocks noGrp="1"/>
          </p:cNvSpPr>
          <p:nvPr>
            <p:ph type="body" sz="half" idx="10"/>
          </p:nvPr>
        </p:nvSpPr>
        <p:spPr>
          <a:xfrm>
            <a:off x="323528" y="1772816"/>
            <a:ext cx="7736738" cy="4104456"/>
          </a:xfrm>
        </p:spPr>
        <p:txBody>
          <a:bodyPr>
            <a:noAutofit/>
          </a:bodyPr>
          <a:lstStyle/>
          <a:p>
            <a:pPr marL="0" indent="0" algn="just">
              <a:buNone/>
            </a:pPr>
            <a:r>
              <a:rPr lang="en-US" sz="2200" b="1" dirty="0" smtClean="0">
                <a:solidFill>
                  <a:prstClr val="black"/>
                </a:solidFill>
              </a:rPr>
              <a:t>Strategic Staffing</a:t>
            </a:r>
          </a:p>
          <a:p>
            <a:pPr marL="0" indent="0" algn="just">
              <a:buNone/>
            </a:pPr>
            <a:r>
              <a:rPr lang="en-US" sz="2000" dirty="0" smtClean="0">
                <a:solidFill>
                  <a:prstClr val="black"/>
                </a:solidFill>
              </a:rPr>
              <a:t>Additional team members joined the CIFAU team:</a:t>
            </a:r>
          </a:p>
          <a:p>
            <a:pPr marL="0" indent="0" algn="just">
              <a:buNone/>
            </a:pPr>
            <a:endParaRPr lang="en-US" sz="2200" b="1" dirty="0" smtClean="0">
              <a:solidFill>
                <a:prstClr val="black"/>
              </a:solidFill>
            </a:endParaRPr>
          </a:p>
          <a:p>
            <a:pPr marL="457200" lvl="1" indent="0" algn="ctr">
              <a:buNone/>
            </a:pPr>
            <a:endParaRPr lang="en-US" sz="2200" dirty="0" smtClean="0">
              <a:solidFill>
                <a:srgbClr val="000000"/>
              </a:solidFill>
            </a:endParaRPr>
          </a:p>
          <a:p>
            <a:pPr marL="0" indent="-57150" algn="just">
              <a:buNone/>
            </a:pPr>
            <a:endParaRPr lang="en-US" sz="1000" dirty="0" smtClean="0">
              <a:solidFill>
                <a:srgbClr val="000000"/>
              </a:solidFill>
            </a:endParaRPr>
          </a:p>
          <a:p>
            <a:pPr marL="0" indent="0">
              <a:spcBef>
                <a:spcPts val="600"/>
              </a:spcBef>
              <a:spcAft>
                <a:spcPts val="600"/>
              </a:spcAft>
              <a:buNone/>
            </a:pPr>
            <a:endParaRPr lang="en-US" sz="2200" b="1" dirty="0"/>
          </a:p>
        </p:txBody>
      </p:sp>
      <p:pic>
        <p:nvPicPr>
          <p:cNvPr id="2" name="Picture 1"/>
          <p:cNvPicPr>
            <a:picLocks noChangeAspect="1"/>
          </p:cNvPicPr>
          <p:nvPr/>
        </p:nvPicPr>
        <p:blipFill>
          <a:blip r:embed="rId3"/>
          <a:stretch>
            <a:fillRect/>
          </a:stretch>
        </p:blipFill>
        <p:spPr>
          <a:xfrm>
            <a:off x="2277315" y="2982088"/>
            <a:ext cx="974747" cy="1432582"/>
          </a:xfrm>
          <a:prstGeom prst="rect">
            <a:avLst/>
          </a:prstGeom>
        </p:spPr>
      </p:pic>
      <p:pic>
        <p:nvPicPr>
          <p:cNvPr id="3" name="Picture 2"/>
          <p:cNvPicPr>
            <a:picLocks noChangeAspect="1"/>
          </p:cNvPicPr>
          <p:nvPr/>
        </p:nvPicPr>
        <p:blipFill>
          <a:blip r:embed="rId4"/>
          <a:stretch>
            <a:fillRect/>
          </a:stretch>
        </p:blipFill>
        <p:spPr>
          <a:xfrm>
            <a:off x="459164" y="3004568"/>
            <a:ext cx="1045114" cy="1433300"/>
          </a:xfrm>
          <a:prstGeom prst="rect">
            <a:avLst/>
          </a:prstGeom>
        </p:spPr>
      </p:pic>
      <p:sp>
        <p:nvSpPr>
          <p:cNvPr id="4" name="TextBox 3"/>
          <p:cNvSpPr txBox="1"/>
          <p:nvPr/>
        </p:nvSpPr>
        <p:spPr>
          <a:xfrm>
            <a:off x="1937971" y="4707224"/>
            <a:ext cx="1730266" cy="892552"/>
          </a:xfrm>
          <a:prstGeom prst="rect">
            <a:avLst/>
          </a:prstGeom>
          <a:noFill/>
        </p:spPr>
        <p:txBody>
          <a:bodyPr wrap="square" rtlCol="0">
            <a:spAutoFit/>
          </a:bodyPr>
          <a:lstStyle/>
          <a:p>
            <a:pPr algn="ctr"/>
            <a:r>
              <a:rPr lang="en-US" sz="1600" dirty="0" smtClean="0"/>
              <a:t>Joe Dickman</a:t>
            </a:r>
          </a:p>
          <a:p>
            <a:pPr algn="ctr"/>
            <a:r>
              <a:rPr lang="en-US" sz="1200" dirty="0"/>
              <a:t>Senior Evaluation </a:t>
            </a:r>
            <a:endParaRPr lang="en-US" sz="1200" dirty="0" smtClean="0"/>
          </a:p>
          <a:p>
            <a:pPr algn="ctr"/>
            <a:r>
              <a:rPr lang="en-US" sz="1200" dirty="0" smtClean="0"/>
              <a:t>Officer </a:t>
            </a:r>
            <a:endParaRPr lang="en-US" sz="1200" dirty="0"/>
          </a:p>
          <a:p>
            <a:pPr algn="ctr"/>
            <a:r>
              <a:rPr lang="en-US" sz="1200" i="1" dirty="0"/>
              <a:t>(March, 2016)</a:t>
            </a:r>
          </a:p>
        </p:txBody>
      </p:sp>
      <p:sp>
        <p:nvSpPr>
          <p:cNvPr id="8" name="TextBox 7"/>
          <p:cNvSpPr txBox="1"/>
          <p:nvPr/>
        </p:nvSpPr>
        <p:spPr>
          <a:xfrm>
            <a:off x="229806" y="4711865"/>
            <a:ext cx="1614443" cy="923330"/>
          </a:xfrm>
          <a:prstGeom prst="rect">
            <a:avLst/>
          </a:prstGeom>
          <a:noFill/>
        </p:spPr>
        <p:txBody>
          <a:bodyPr wrap="square" rtlCol="0">
            <a:spAutoFit/>
          </a:bodyPr>
          <a:lstStyle/>
          <a:p>
            <a:pPr algn="ctr"/>
            <a:r>
              <a:rPr lang="en-US" sz="1600" dirty="0" smtClean="0"/>
              <a:t>Sandra </a:t>
            </a:r>
            <a:r>
              <a:rPr lang="en-US" sz="1600" dirty="0" err="1" smtClean="0"/>
              <a:t>Romboli</a:t>
            </a:r>
            <a:r>
              <a:rPr lang="en-US" sz="1600" dirty="0" smtClean="0"/>
              <a:t> </a:t>
            </a:r>
          </a:p>
          <a:p>
            <a:pPr algn="ctr"/>
            <a:r>
              <a:rPr lang="en-US" sz="1200" dirty="0" smtClean="0"/>
              <a:t>Senior Monitoring and </a:t>
            </a:r>
          </a:p>
          <a:p>
            <a:pPr algn="ctr"/>
            <a:r>
              <a:rPr lang="en-US" sz="1200" dirty="0" smtClean="0"/>
              <a:t>Evaluation Specialist </a:t>
            </a:r>
            <a:endParaRPr lang="en-US" sz="1600" dirty="0" smtClean="0"/>
          </a:p>
          <a:p>
            <a:pPr algn="ctr"/>
            <a:r>
              <a:rPr lang="en-US" sz="1200" i="1" dirty="0"/>
              <a:t>(</a:t>
            </a:r>
            <a:r>
              <a:rPr lang="en-US" sz="1200" i="1" dirty="0" smtClean="0"/>
              <a:t>May, 2016)</a:t>
            </a:r>
            <a:endParaRPr lang="en-US" sz="1200" i="1" dirty="0"/>
          </a:p>
        </p:txBody>
      </p:sp>
      <p:pic>
        <p:nvPicPr>
          <p:cNvPr id="5" name="Picture 4"/>
          <p:cNvPicPr>
            <a:picLocks noChangeAspect="1"/>
          </p:cNvPicPr>
          <p:nvPr/>
        </p:nvPicPr>
        <p:blipFill>
          <a:blip r:embed="rId5"/>
          <a:stretch>
            <a:fillRect/>
          </a:stretch>
        </p:blipFill>
        <p:spPr>
          <a:xfrm>
            <a:off x="4105312" y="2982088"/>
            <a:ext cx="1008655" cy="1432582"/>
          </a:xfrm>
          <a:prstGeom prst="rect">
            <a:avLst/>
          </a:prstGeom>
        </p:spPr>
      </p:pic>
      <p:sp>
        <p:nvSpPr>
          <p:cNvPr id="10" name="TextBox 9"/>
          <p:cNvSpPr txBox="1"/>
          <p:nvPr/>
        </p:nvSpPr>
        <p:spPr>
          <a:xfrm>
            <a:off x="3679337" y="4707224"/>
            <a:ext cx="1877128" cy="677108"/>
          </a:xfrm>
          <a:prstGeom prst="rect">
            <a:avLst/>
          </a:prstGeom>
          <a:noFill/>
        </p:spPr>
        <p:txBody>
          <a:bodyPr wrap="square" rtlCol="0">
            <a:spAutoFit/>
          </a:bodyPr>
          <a:lstStyle/>
          <a:p>
            <a:pPr algn="ctr"/>
            <a:r>
              <a:rPr lang="en-US" sz="1400" dirty="0" smtClean="0"/>
              <a:t>Christopher Head</a:t>
            </a:r>
          </a:p>
          <a:p>
            <a:pPr algn="ctr"/>
            <a:r>
              <a:rPr lang="en-US" sz="1200" dirty="0" smtClean="0"/>
              <a:t>Private Sector Specialist</a:t>
            </a:r>
          </a:p>
          <a:p>
            <a:pPr algn="ctr"/>
            <a:r>
              <a:rPr lang="en-US" sz="1200" i="1" dirty="0" smtClean="0"/>
              <a:t>(March, 2016)</a:t>
            </a:r>
            <a:endParaRPr lang="en-US" sz="1200" i="1" dirty="0"/>
          </a:p>
        </p:txBody>
      </p:sp>
      <p:sp>
        <p:nvSpPr>
          <p:cNvPr id="7" name="Rectangle 6"/>
          <p:cNvSpPr/>
          <p:nvPr/>
        </p:nvSpPr>
        <p:spPr>
          <a:xfrm>
            <a:off x="216229" y="2765493"/>
            <a:ext cx="1587016" cy="3111779"/>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68660" y="2783952"/>
            <a:ext cx="1615764" cy="3111779"/>
          </a:xfrm>
          <a:prstGeom prst="rect">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794134" y="2795902"/>
            <a:ext cx="1597286" cy="3111779"/>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604279" y="2795902"/>
            <a:ext cx="1567940" cy="3102550"/>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5834713" y="2964616"/>
            <a:ext cx="1053197" cy="1450054"/>
          </a:xfrm>
          <a:prstGeom prst="rect">
            <a:avLst/>
          </a:prstGeom>
        </p:spPr>
      </p:pic>
      <p:sp>
        <p:nvSpPr>
          <p:cNvPr id="23" name="TextBox 22"/>
          <p:cNvSpPr txBox="1"/>
          <p:nvPr/>
        </p:nvSpPr>
        <p:spPr>
          <a:xfrm>
            <a:off x="5511751" y="4703371"/>
            <a:ext cx="1754025" cy="892552"/>
          </a:xfrm>
          <a:prstGeom prst="rect">
            <a:avLst/>
          </a:prstGeom>
          <a:noFill/>
        </p:spPr>
        <p:txBody>
          <a:bodyPr wrap="square" rtlCol="0">
            <a:spAutoFit/>
          </a:bodyPr>
          <a:lstStyle/>
          <a:p>
            <a:pPr algn="ctr"/>
            <a:r>
              <a:rPr lang="en-US" sz="1600" dirty="0" smtClean="0"/>
              <a:t>Angela Bekkers</a:t>
            </a:r>
          </a:p>
          <a:p>
            <a:pPr algn="ctr"/>
            <a:r>
              <a:rPr lang="en-US" sz="1200" dirty="0" smtClean="0"/>
              <a:t>Senior Communications </a:t>
            </a:r>
          </a:p>
          <a:p>
            <a:pPr algn="ctr"/>
            <a:r>
              <a:rPr lang="en-US" sz="1200" dirty="0" smtClean="0"/>
              <a:t>Officer</a:t>
            </a:r>
          </a:p>
          <a:p>
            <a:pPr algn="ctr"/>
            <a:r>
              <a:rPr lang="en-US" sz="1200" i="1" dirty="0" smtClean="0"/>
              <a:t>(January, 2016)</a:t>
            </a:r>
            <a:endParaRPr lang="en-US" sz="1200" i="1" dirty="0"/>
          </a:p>
        </p:txBody>
      </p:sp>
      <p:sp>
        <p:nvSpPr>
          <p:cNvPr id="21" name="Rectangle 20"/>
          <p:cNvSpPr/>
          <p:nvPr/>
        </p:nvSpPr>
        <p:spPr>
          <a:xfrm>
            <a:off x="7402127" y="2783951"/>
            <a:ext cx="1567940" cy="3111779"/>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7620075" y="3004568"/>
            <a:ext cx="1081352" cy="1439798"/>
          </a:xfrm>
          <a:prstGeom prst="rect">
            <a:avLst/>
          </a:prstGeom>
        </p:spPr>
      </p:pic>
      <p:sp>
        <p:nvSpPr>
          <p:cNvPr id="24" name="TextBox 23"/>
          <p:cNvSpPr txBox="1"/>
          <p:nvPr/>
        </p:nvSpPr>
        <p:spPr>
          <a:xfrm>
            <a:off x="7298050" y="4703683"/>
            <a:ext cx="1754025" cy="892552"/>
          </a:xfrm>
          <a:prstGeom prst="rect">
            <a:avLst/>
          </a:prstGeom>
          <a:noFill/>
        </p:spPr>
        <p:txBody>
          <a:bodyPr wrap="square" rtlCol="0">
            <a:spAutoFit/>
          </a:bodyPr>
          <a:lstStyle/>
          <a:p>
            <a:pPr algn="ctr"/>
            <a:r>
              <a:rPr lang="en-US" sz="1600" dirty="0" smtClean="0"/>
              <a:t>Ian Gray</a:t>
            </a:r>
          </a:p>
          <a:p>
            <a:pPr algn="ctr"/>
            <a:r>
              <a:rPr lang="en-US" sz="1200" dirty="0" smtClean="0"/>
              <a:t>Senior Program </a:t>
            </a:r>
          </a:p>
          <a:p>
            <a:pPr algn="ctr"/>
            <a:r>
              <a:rPr lang="en-US" sz="1200" dirty="0" smtClean="0"/>
              <a:t>Officer, FIP</a:t>
            </a:r>
          </a:p>
          <a:p>
            <a:pPr algn="ctr"/>
            <a:r>
              <a:rPr lang="en-US" sz="1200" i="1" dirty="0" smtClean="0"/>
              <a:t>(January, 2016)</a:t>
            </a:r>
            <a:endParaRPr lang="en-US" sz="1200" i="1" dirty="0"/>
          </a:p>
        </p:txBody>
      </p:sp>
    </p:spTree>
    <p:extLst>
      <p:ext uri="{BB962C8B-B14F-4D97-AF65-F5344CB8AC3E}">
        <p14:creationId xmlns:p14="http://schemas.microsoft.com/office/powerpoint/2010/main" val="19644574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4 logoer-lille.jpg"/>
          <p:cNvPicPr>
            <a:picLocks noChangeAspect="1"/>
          </p:cNvPicPr>
          <p:nvPr/>
        </p:nvPicPr>
        <p:blipFill>
          <a:blip r:embed="rId3"/>
          <a:stretch>
            <a:fillRect/>
          </a:stretch>
        </p:blipFill>
        <p:spPr>
          <a:xfrm>
            <a:off x="6858000" y="6248401"/>
            <a:ext cx="1828800" cy="4583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33238390"/>
              </p:ext>
            </p:extLst>
          </p:nvPr>
        </p:nvGraphicFramePr>
        <p:xfrm>
          <a:off x="305980" y="1435354"/>
          <a:ext cx="8319840" cy="5422646"/>
        </p:xfrm>
        <a:graphic>
          <a:graphicData uri="http://schemas.openxmlformats.org/drawingml/2006/table">
            <a:tbl>
              <a:tblPr firstRow="1" bandRow="1">
                <a:tableStyleId>{F5AB1C69-6EDB-4FF4-983F-18BD219EF322}</a:tableStyleId>
              </a:tblPr>
              <a:tblGrid>
                <a:gridCol w="3742134"/>
                <a:gridCol w="1296144"/>
                <a:gridCol w="792088"/>
                <a:gridCol w="2489474"/>
              </a:tblGrid>
              <a:tr h="370840">
                <a:tc>
                  <a:txBody>
                    <a:bodyPr/>
                    <a:lstStyle/>
                    <a:p>
                      <a:pPr algn="ctr" fontAlgn="t"/>
                      <a:r>
                        <a:rPr lang="en-US" sz="1400" b="1" i="0" u="none" strike="noStrike" dirty="0">
                          <a:solidFill>
                            <a:srgbClr val="000000"/>
                          </a:solidFill>
                          <a:effectLst/>
                          <a:latin typeface="Calibri" panose="020F0502020204030204" pitchFamily="34" charset="0"/>
                        </a:rPr>
                        <a:t>Adopted Decisions</a:t>
                      </a:r>
                    </a:p>
                  </a:txBody>
                  <a:tcPr marL="9525" marR="9525" marT="9525" marB="0"/>
                </a:tc>
                <a:tc>
                  <a:txBody>
                    <a:bodyPr/>
                    <a:lstStyle/>
                    <a:p>
                      <a:pPr algn="ctr" fontAlgn="t"/>
                      <a:r>
                        <a:rPr lang="en-US" sz="1400" b="1" i="0" u="none" strike="noStrike" dirty="0" smtClean="0">
                          <a:solidFill>
                            <a:srgbClr val="000000"/>
                          </a:solidFill>
                          <a:effectLst/>
                          <a:latin typeface="Calibri" panose="020F0502020204030204" pitchFamily="34" charset="0"/>
                        </a:rPr>
                        <a:t>Reporting Methodology</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Status</a:t>
                      </a:r>
                    </a:p>
                  </a:txBody>
                  <a:tcPr marL="9525" marR="9525" marT="9525" marB="0"/>
                </a:tc>
                <a:tc>
                  <a:txBody>
                    <a:bodyPr/>
                    <a:lstStyle/>
                    <a:p>
                      <a:pPr algn="ctr" fontAlgn="t"/>
                      <a:r>
                        <a:rPr lang="en-US" sz="1400" b="1" i="0" u="none" strike="noStrike" dirty="0" smtClean="0">
                          <a:solidFill>
                            <a:srgbClr val="000000"/>
                          </a:solidFill>
                          <a:effectLst/>
                          <a:latin typeface="Calibri" panose="020F0502020204030204" pitchFamily="34" charset="0"/>
                        </a:rPr>
                        <a:t>Comment/Update</a:t>
                      </a:r>
                      <a:endParaRPr lang="en-US" sz="1400" b="1" i="0" u="none" strike="noStrike" dirty="0">
                        <a:solidFill>
                          <a:srgbClr val="000000"/>
                        </a:solidFill>
                        <a:effectLst/>
                        <a:latin typeface="Calibri" panose="020F0502020204030204" pitchFamily="34" charset="0"/>
                      </a:endParaRPr>
                    </a:p>
                  </a:txBody>
                  <a:tcPr marL="9525" marR="9525" marT="9525" marB="0"/>
                </a:tc>
              </a:tr>
              <a:tr h="248934">
                <a:tc gridSpan="4">
                  <a:txBody>
                    <a:bodyPr/>
                    <a:lstStyle/>
                    <a:p>
                      <a:pPr marL="0" algn="ctr" defTabSz="457200" rtl="0" eaLnBrk="1" fontAlgn="t" latinLnBrk="0" hangingPunct="1"/>
                      <a:r>
                        <a:rPr lang="en-US" sz="1600" b="1" kern="1200" dirty="0" smtClean="0">
                          <a:solidFill>
                            <a:schemeClr val="dk1"/>
                          </a:solidFill>
                          <a:latin typeface="+mn-lt"/>
                          <a:ea typeface="+mn-ea"/>
                          <a:cs typeface="+mn-cs"/>
                        </a:rPr>
                        <a:t>Governance</a:t>
                      </a:r>
                      <a:endParaRPr lang="en-US" sz="1600" b="1" kern="1200" dirty="0">
                        <a:solidFill>
                          <a:schemeClr val="dk1"/>
                        </a:solidFill>
                        <a:latin typeface="+mn-lt"/>
                        <a:ea typeface="+mn-ea"/>
                        <a:cs typeface="+mn-cs"/>
                      </a:endParaRPr>
                    </a:p>
                  </a:txBody>
                  <a:tcPr marL="0" marR="0" marT="0" marB="0" anchor="b"/>
                </a:tc>
                <a:tc hMerge="1">
                  <a:txBody>
                    <a:bodyPr/>
                    <a:lstStyle/>
                    <a:p>
                      <a:pPr algn="l" fontAlgn="t"/>
                      <a:endParaRPr lang="en-US" sz="1200" kern="1200" dirty="0">
                        <a:solidFill>
                          <a:schemeClr val="dk1"/>
                        </a:solidFill>
                        <a:latin typeface="+mn-lt"/>
                        <a:ea typeface="+mn-ea"/>
                        <a:cs typeface="+mn-cs"/>
                      </a:endParaRPr>
                    </a:p>
                  </a:txBody>
                  <a:tcPr marL="9525" marR="9525" marT="9525" marB="0"/>
                </a:tc>
                <a:tc hMerge="1">
                  <a:txBody>
                    <a:bodyPr/>
                    <a:lstStyle/>
                    <a:p>
                      <a:pPr algn="l" fontAlgn="t"/>
                      <a:endParaRPr lang="en-US" sz="1200" kern="1200" dirty="0">
                        <a:solidFill>
                          <a:schemeClr val="dk1"/>
                        </a:solidFill>
                        <a:latin typeface="+mn-lt"/>
                        <a:ea typeface="+mn-ea"/>
                        <a:cs typeface="+mn-cs"/>
                      </a:endParaRPr>
                    </a:p>
                  </a:txBody>
                  <a:tcPr marL="9525" marR="9525" marT="9525" marB="0"/>
                </a:tc>
                <a:tc hMerge="1">
                  <a:txBody>
                    <a:bodyPr/>
                    <a:lstStyle/>
                    <a:p>
                      <a:pPr algn="l" fontAlgn="t"/>
                      <a:endParaRPr lang="en-US" sz="1200" kern="1200" dirty="0">
                        <a:solidFill>
                          <a:schemeClr val="dk1"/>
                        </a:solidFill>
                        <a:latin typeface="+mn-lt"/>
                        <a:ea typeface="+mn-ea"/>
                        <a:cs typeface="+mn-cs"/>
                      </a:endParaRPr>
                    </a:p>
                  </a:txBody>
                  <a:tcPr marL="9525" marR="9525" marT="9525" marB="0"/>
                </a:tc>
              </a:tr>
              <a:tr h="370840">
                <a:tc>
                  <a:txBody>
                    <a:bodyPr/>
                    <a:lstStyle/>
                    <a:p>
                      <a:pPr algn="l" fontAlgn="t"/>
                      <a:endParaRPr lang="en-US" sz="1150" u="none" strike="noStrike" dirty="0" smtClean="0">
                        <a:solidFill>
                          <a:schemeClr val="tx1"/>
                        </a:solidFill>
                        <a:effectLst/>
                      </a:endParaRPr>
                    </a:p>
                    <a:p>
                      <a:pPr algn="l" fontAlgn="t"/>
                      <a:r>
                        <a:rPr lang="en-US" sz="1150" u="none" strike="noStrike" dirty="0" smtClean="0">
                          <a:solidFill>
                            <a:schemeClr val="tx1"/>
                          </a:solidFill>
                          <a:effectLst/>
                        </a:rPr>
                        <a:t>Revised document on the code of conduct</a:t>
                      </a:r>
                      <a:endParaRPr lang="en-US" sz="1150" b="0" i="0" u="none" strike="noStrike" dirty="0">
                        <a:solidFill>
                          <a:schemeClr val="tx1"/>
                        </a:solidFill>
                        <a:effectLst/>
                        <a:latin typeface="Calibri" panose="020F0502020204030204" pitchFamily="34" charset="0"/>
                      </a:endParaRPr>
                    </a:p>
                  </a:txBody>
                  <a:tcPr marL="45720" marR="9525" marT="9525" marB="0" anchor="ctr"/>
                </a:tc>
                <a:tc>
                  <a:txBody>
                    <a:bodyPr/>
                    <a:lstStyle/>
                    <a:p>
                      <a:pPr algn="l" fontAlgn="t"/>
                      <a:r>
                        <a:rPr lang="en-US" sz="1150" b="0" i="0" u="none" strike="noStrike" dirty="0" smtClean="0">
                          <a:solidFill>
                            <a:srgbClr val="000000"/>
                          </a:solidFill>
                          <a:effectLst/>
                          <a:latin typeface="Calibri" panose="020F0502020204030204" pitchFamily="34" charset="0"/>
                        </a:rPr>
                        <a:t>Approval by mail</a:t>
                      </a:r>
                      <a:endParaRPr lang="en-US" sz="11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50" kern="1200" dirty="0" smtClean="0">
                          <a:solidFill>
                            <a:schemeClr val="dk1"/>
                          </a:solidFill>
                          <a:latin typeface="+mn-lt"/>
                          <a:ea typeface="+mn-ea"/>
                          <a:cs typeface="+mn-cs"/>
                        </a:rPr>
                        <a:t>Completed</a:t>
                      </a:r>
                      <a:endParaRPr lang="en-US" sz="1150" kern="1200" dirty="0">
                        <a:solidFill>
                          <a:schemeClr val="dk1"/>
                        </a:solidFill>
                        <a:latin typeface="+mn-lt"/>
                        <a:ea typeface="+mn-ea"/>
                        <a:cs typeface="+mn-cs"/>
                      </a:endParaRPr>
                    </a:p>
                  </a:txBody>
                  <a:tcPr marL="9525" marR="9525" marT="9525" marB="0" anchor="ctr"/>
                </a:tc>
                <a:tc>
                  <a:txBody>
                    <a:bodyPr/>
                    <a:lstStyle/>
                    <a:p>
                      <a:pPr algn="l" fontAlgn="t"/>
                      <a:r>
                        <a:rPr lang="en-US" sz="1150" b="0" i="0" u="none" strike="noStrike" baseline="0" dirty="0" smtClean="0">
                          <a:solidFill>
                            <a:srgbClr val="000000"/>
                          </a:solidFill>
                          <a:effectLst/>
                          <a:latin typeface="Calibri" panose="020F0502020204030204" pitchFamily="34" charset="0"/>
                        </a:rPr>
                        <a:t>Approved in April, 2016</a:t>
                      </a:r>
                      <a:endParaRPr lang="en-US" sz="115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dirty="0" smtClean="0">
                          <a:effectLst/>
                        </a:rPr>
                        <a:t>Proposed Guidelines and Procedure for selecting committee member seats for recipient countries</a:t>
                      </a:r>
                      <a:endParaRPr lang="en-US" sz="1150" b="0" i="0" u="none" strike="noStrike" dirty="0" smtClean="0">
                        <a:solidFill>
                          <a:srgbClr val="000000"/>
                        </a:solidFill>
                        <a:effectLst/>
                        <a:latin typeface="Calibri" panose="020F0502020204030204" pitchFamily="34" charset="0"/>
                      </a:endParaRPr>
                    </a:p>
                  </a:txBody>
                  <a:tcPr marL="45720" marR="0" marB="0" anchor="b"/>
                </a:tc>
                <a:tc>
                  <a:txBody>
                    <a:bodyPr/>
                    <a:lstStyle/>
                    <a:p>
                      <a:pPr algn="l" fontAlgn="t"/>
                      <a:r>
                        <a:rPr lang="en-US" sz="1150" b="0" i="0" u="none" strike="noStrike" dirty="0" smtClean="0">
                          <a:solidFill>
                            <a:srgbClr val="000000"/>
                          </a:solidFill>
                          <a:effectLst/>
                          <a:latin typeface="Calibri" panose="020F0502020204030204" pitchFamily="34" charset="0"/>
                        </a:rPr>
                        <a:t>Approval by mail</a:t>
                      </a:r>
                      <a:endParaRPr lang="en-US" sz="1150" b="0" i="0" u="none" strike="noStrike" dirty="0">
                        <a:solidFill>
                          <a:srgbClr val="000000"/>
                        </a:solidFill>
                        <a:effectLst/>
                        <a:latin typeface="Calibri" panose="020F0502020204030204" pitchFamily="34" charset="0"/>
                      </a:endParaRPr>
                    </a:p>
                  </a:txBody>
                  <a:tcPr marL="9525" marR="9525" marB="0" anchor="ctr"/>
                </a:tc>
                <a:tc>
                  <a:txBody>
                    <a:bodyPr/>
                    <a:lstStyle/>
                    <a:p>
                      <a:pPr algn="l" fontAlgn="t"/>
                      <a:r>
                        <a:rPr lang="en-US" sz="1150" kern="1200" dirty="0" smtClean="0">
                          <a:solidFill>
                            <a:schemeClr val="dk1"/>
                          </a:solidFill>
                          <a:latin typeface="+mn-lt"/>
                          <a:ea typeface="+mn-ea"/>
                          <a:cs typeface="+mn-cs"/>
                        </a:rPr>
                        <a:t>Completed</a:t>
                      </a:r>
                      <a:endParaRPr lang="en-US" sz="1150" kern="1200" dirty="0">
                        <a:solidFill>
                          <a:schemeClr val="dk1"/>
                        </a:solidFill>
                        <a:latin typeface="+mn-lt"/>
                        <a:ea typeface="+mn-ea"/>
                        <a:cs typeface="+mn-cs"/>
                      </a:endParaRPr>
                    </a:p>
                  </a:txBody>
                  <a:tcPr marL="9525" marR="9525" marB="0" anchor="ctr"/>
                </a:tc>
                <a:tc>
                  <a:txBody>
                    <a:bodyPr/>
                    <a:lstStyle/>
                    <a:p>
                      <a:pPr algn="l" fontAlgn="t"/>
                      <a:r>
                        <a:rPr lang="en-US" sz="1150" kern="1200" dirty="0" smtClean="0">
                          <a:solidFill>
                            <a:schemeClr val="dk1"/>
                          </a:solidFill>
                          <a:latin typeface="+mn-lt"/>
                          <a:ea typeface="+mn-ea"/>
                          <a:cs typeface="+mn-cs"/>
                        </a:rPr>
                        <a:t>December,</a:t>
                      </a:r>
                      <a:r>
                        <a:rPr lang="en-US" sz="1150" kern="1200" baseline="0" dirty="0" smtClean="0">
                          <a:solidFill>
                            <a:schemeClr val="dk1"/>
                          </a:solidFill>
                          <a:latin typeface="+mn-lt"/>
                          <a:ea typeface="+mn-ea"/>
                          <a:cs typeface="+mn-cs"/>
                        </a:rPr>
                        <a:t> 2015</a:t>
                      </a:r>
                      <a:endParaRPr lang="en-US" sz="1150" kern="1200" dirty="0">
                        <a:solidFill>
                          <a:schemeClr val="dk1"/>
                        </a:solidFill>
                        <a:latin typeface="+mn-lt"/>
                        <a:ea typeface="+mn-ea"/>
                        <a:cs typeface="+mn-cs"/>
                      </a:endParaRPr>
                    </a:p>
                  </a:txBody>
                  <a:tcPr marL="9525" marR="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dirty="0" smtClean="0">
                          <a:effectLst/>
                        </a:rPr>
                        <a:t>Develop a system to track adopted decisions and their implementation</a:t>
                      </a:r>
                      <a:endParaRPr lang="en-US" sz="1150" kern="1200" dirty="0">
                        <a:solidFill>
                          <a:schemeClr val="dk1"/>
                        </a:solidFill>
                        <a:latin typeface="+mn-lt"/>
                        <a:ea typeface="+mn-ea"/>
                        <a:cs typeface="+mn-cs"/>
                      </a:endParaRPr>
                    </a:p>
                  </a:txBody>
                  <a:tcPr marL="45720" marR="0" marB="0" anchor="b"/>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b="0" i="0" u="none" strike="noStrike" dirty="0" smtClean="0">
                          <a:solidFill>
                            <a:srgbClr val="000000"/>
                          </a:solidFill>
                          <a:effectLst/>
                          <a:latin typeface="Calibri" panose="020F0502020204030204" pitchFamily="34" charset="0"/>
                        </a:rPr>
                        <a:t>Notification by mail</a:t>
                      </a:r>
                    </a:p>
                  </a:txBody>
                  <a:tcPr marL="9525" marR="9525" marB="0"/>
                </a:tc>
                <a:tc>
                  <a:txBody>
                    <a:bodyPr/>
                    <a:lstStyle/>
                    <a:p>
                      <a:pPr algn="l" fontAlgn="t"/>
                      <a:r>
                        <a:rPr lang="en-US" sz="1150" kern="1200" dirty="0" smtClean="0">
                          <a:solidFill>
                            <a:schemeClr val="dk1"/>
                          </a:solidFill>
                          <a:latin typeface="+mn-lt"/>
                          <a:ea typeface="+mn-ea"/>
                          <a:cs typeface="+mn-cs"/>
                        </a:rPr>
                        <a:t>Completed</a:t>
                      </a:r>
                      <a:endParaRPr lang="en-US" sz="1150" kern="1200" dirty="0">
                        <a:solidFill>
                          <a:schemeClr val="dk1"/>
                        </a:solidFill>
                        <a:latin typeface="+mn-lt"/>
                        <a:ea typeface="+mn-ea"/>
                        <a:cs typeface="+mn-cs"/>
                      </a:endParaRPr>
                    </a:p>
                  </a:txBody>
                  <a:tcPr marL="9525" marR="9525" marB="0"/>
                </a:tc>
                <a:tc>
                  <a:txBody>
                    <a:bodyPr/>
                    <a:lstStyle/>
                    <a:p>
                      <a:pPr algn="l" fontAlgn="t"/>
                      <a:r>
                        <a:rPr lang="en-US" sz="1150" kern="1200" dirty="0" smtClean="0">
                          <a:solidFill>
                            <a:schemeClr val="dk1"/>
                          </a:solidFill>
                          <a:latin typeface="+mn-lt"/>
                          <a:ea typeface="+mn-ea"/>
                          <a:cs typeface="+mn-cs"/>
                        </a:rPr>
                        <a:t>Circulated for comments. Online page to be finalized after comments</a:t>
                      </a:r>
                      <a:r>
                        <a:rPr lang="en-US" sz="1150" kern="1200" baseline="0" dirty="0" smtClean="0">
                          <a:solidFill>
                            <a:schemeClr val="dk1"/>
                          </a:solidFill>
                          <a:latin typeface="+mn-lt"/>
                          <a:ea typeface="+mn-ea"/>
                          <a:cs typeface="+mn-cs"/>
                        </a:rPr>
                        <a:t> receipt</a:t>
                      </a:r>
                      <a:endParaRPr lang="en-US" sz="1150" kern="1200" dirty="0">
                        <a:solidFill>
                          <a:schemeClr val="dk1"/>
                        </a:solidFill>
                        <a:latin typeface="+mn-lt"/>
                        <a:ea typeface="+mn-ea"/>
                        <a:cs typeface="+mn-cs"/>
                      </a:endParaRPr>
                    </a:p>
                  </a:txBody>
                  <a:tcPr marL="9525" marR="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dirty="0" smtClean="0">
                          <a:effectLst/>
                        </a:rPr>
                        <a:t>Continue to collaborate with the Trustee to develop a Web-based, secure collaboration platform for approving decisions</a:t>
                      </a:r>
                      <a:endParaRPr lang="en-US" sz="1150" b="0" i="0" u="none" strike="noStrike" dirty="0" smtClean="0">
                        <a:solidFill>
                          <a:srgbClr val="000000"/>
                        </a:solidFill>
                        <a:effectLst/>
                        <a:latin typeface="Calibri" panose="020F0502020204030204" pitchFamily="34" charset="0"/>
                      </a:endParaRPr>
                    </a:p>
                  </a:txBody>
                  <a:tcPr marL="45720" marR="0" marB="0" anchor="ct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kern="1200" dirty="0" smtClean="0">
                          <a:solidFill>
                            <a:schemeClr val="dk1"/>
                          </a:solidFill>
                          <a:latin typeface="+mn-lt"/>
                          <a:ea typeface="+mn-ea"/>
                          <a:cs typeface="+mn-cs"/>
                        </a:rPr>
                        <a:t>Committee</a:t>
                      </a:r>
                      <a:r>
                        <a:rPr lang="en-US" sz="1150" kern="1200" baseline="0" dirty="0" smtClean="0">
                          <a:solidFill>
                            <a:schemeClr val="dk1"/>
                          </a:solidFill>
                          <a:latin typeface="+mn-lt"/>
                          <a:ea typeface="+mn-ea"/>
                          <a:cs typeface="+mn-cs"/>
                        </a:rPr>
                        <a:t> meeting presentation</a:t>
                      </a:r>
                      <a:endParaRPr lang="en-US" sz="1150" kern="1200" dirty="0" smtClean="0">
                        <a:solidFill>
                          <a:schemeClr val="dk1"/>
                        </a:solidFill>
                        <a:latin typeface="+mn-lt"/>
                        <a:ea typeface="+mn-ea"/>
                        <a:cs typeface="+mn-cs"/>
                      </a:endParaRPr>
                    </a:p>
                  </a:txBody>
                  <a:tcPr marL="9525" marR="9525" marB="0"/>
                </a:tc>
                <a:tc>
                  <a:txBody>
                    <a:bodyPr/>
                    <a:lstStyle/>
                    <a:p>
                      <a:pPr algn="l" fontAlgn="t"/>
                      <a:r>
                        <a:rPr lang="en-US" sz="1150" kern="1200" dirty="0" smtClean="0">
                          <a:solidFill>
                            <a:schemeClr val="dk1"/>
                          </a:solidFill>
                          <a:latin typeface="+mn-lt"/>
                          <a:ea typeface="+mn-ea"/>
                          <a:cs typeface="+mn-cs"/>
                        </a:rPr>
                        <a:t>In Progress</a:t>
                      </a:r>
                      <a:endParaRPr lang="en-US" sz="1150" kern="1200" dirty="0">
                        <a:solidFill>
                          <a:schemeClr val="dk1"/>
                        </a:solidFill>
                        <a:latin typeface="+mn-lt"/>
                        <a:ea typeface="+mn-ea"/>
                        <a:cs typeface="+mn-cs"/>
                      </a:endParaRPr>
                    </a:p>
                  </a:txBody>
                  <a:tcPr marL="9525" marR="9525" marB="0"/>
                </a:tc>
                <a:tc>
                  <a:txBody>
                    <a:bodyPr/>
                    <a:lstStyle/>
                    <a:p>
                      <a:pPr algn="l" fontAlgn="t"/>
                      <a:r>
                        <a:rPr lang="en-US" sz="1150" kern="1200" dirty="0" smtClean="0">
                          <a:solidFill>
                            <a:schemeClr val="tx1"/>
                          </a:solidFill>
                          <a:latin typeface="+mn-lt"/>
                          <a:ea typeface="+mn-ea"/>
                          <a:cs typeface="+mn-cs"/>
                        </a:rPr>
                        <a:t>Comment tracking application completed. Approval by mail platform</a:t>
                      </a:r>
                      <a:r>
                        <a:rPr lang="en-US" sz="1150" kern="1200" baseline="0" dirty="0" smtClean="0">
                          <a:solidFill>
                            <a:schemeClr val="tx1"/>
                          </a:solidFill>
                          <a:latin typeface="+mn-lt"/>
                          <a:ea typeface="+mn-ea"/>
                          <a:cs typeface="+mn-cs"/>
                        </a:rPr>
                        <a:t> to be completed by November, 2016</a:t>
                      </a:r>
                      <a:endParaRPr lang="en-US" sz="1150" kern="1200" dirty="0">
                        <a:solidFill>
                          <a:schemeClr val="tx1"/>
                        </a:solidFill>
                        <a:latin typeface="+mn-lt"/>
                        <a:ea typeface="+mn-ea"/>
                        <a:cs typeface="+mn-cs"/>
                      </a:endParaRPr>
                    </a:p>
                  </a:txBody>
                  <a:tcPr marL="9525" marR="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dirty="0" smtClean="0">
                          <a:effectLst/>
                        </a:rPr>
                        <a:t>Document on the roles and responsibilities of the co-chairs, committee members and observes</a:t>
                      </a:r>
                      <a:endParaRPr lang="en-US" sz="1150" b="0" i="0" u="none" strike="noStrike" dirty="0" smtClean="0">
                        <a:solidFill>
                          <a:srgbClr val="000000"/>
                        </a:solidFill>
                        <a:effectLst/>
                        <a:latin typeface="Calibri" panose="020F0502020204030204" pitchFamily="34" charset="0"/>
                      </a:endParaRPr>
                    </a:p>
                  </a:txBody>
                  <a:tcPr marL="45720" marR="0" marT="0" marB="0" anchor="b"/>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b="0" i="0" u="none" strike="noStrike" dirty="0" smtClean="0">
                          <a:solidFill>
                            <a:srgbClr val="000000"/>
                          </a:solidFill>
                          <a:effectLst/>
                          <a:latin typeface="Calibri" panose="020F0502020204030204" pitchFamily="34" charset="0"/>
                        </a:rPr>
                        <a:t>Notification by mail</a:t>
                      </a:r>
                    </a:p>
                  </a:txBody>
                  <a:tcPr marL="9525" marR="9525" marT="9525" marB="0"/>
                </a:tc>
                <a:tc>
                  <a:txBody>
                    <a:bodyPr/>
                    <a:lstStyle/>
                    <a:p>
                      <a:pPr algn="l" fontAlgn="t"/>
                      <a:r>
                        <a:rPr lang="en-US" sz="1150" kern="1200" dirty="0" smtClean="0">
                          <a:solidFill>
                            <a:schemeClr val="dk1"/>
                          </a:solidFill>
                          <a:latin typeface="+mn-lt"/>
                          <a:ea typeface="+mn-ea"/>
                          <a:cs typeface="+mn-cs"/>
                        </a:rPr>
                        <a:t>Completed</a:t>
                      </a:r>
                      <a:endParaRPr lang="en-US" sz="1150" kern="1200" dirty="0">
                        <a:solidFill>
                          <a:schemeClr val="dk1"/>
                        </a:solidFill>
                        <a:latin typeface="+mn-lt"/>
                        <a:ea typeface="+mn-ea"/>
                        <a:cs typeface="+mn-cs"/>
                      </a:endParaRPr>
                    </a:p>
                  </a:txBody>
                  <a:tcPr marL="9525" marR="9525" marT="9525" marB="0"/>
                </a:tc>
                <a:tc>
                  <a:txBody>
                    <a:bodyPr/>
                    <a:lstStyle/>
                    <a:p>
                      <a:pPr algn="l" fontAlgn="t"/>
                      <a:r>
                        <a:rPr lang="en-US" sz="1150" kern="1200" dirty="0" smtClean="0">
                          <a:solidFill>
                            <a:schemeClr val="dk1"/>
                          </a:solidFill>
                          <a:latin typeface="+mn-lt"/>
                          <a:ea typeface="+mn-ea"/>
                          <a:cs typeface="+mn-cs"/>
                        </a:rPr>
                        <a:t>Approved in May, 2016</a:t>
                      </a:r>
                      <a:endParaRPr lang="en-US" sz="1150" kern="1200" dirty="0">
                        <a:solidFill>
                          <a:schemeClr val="dk1"/>
                        </a:solidFill>
                        <a:latin typeface="+mn-lt"/>
                        <a:ea typeface="+mn-ea"/>
                        <a:cs typeface="+mn-cs"/>
                      </a:endParaRPr>
                    </a:p>
                  </a:txBody>
                  <a:tcPr marL="9525" marR="9525" marT="9525" marB="0"/>
                </a:tc>
              </a:tr>
              <a:tr h="261987">
                <a:tc gridSpan="4">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Risk and Resources</a:t>
                      </a:r>
                    </a:p>
                  </a:txBody>
                  <a:tcPr marL="45720" marR="0" marT="0" marB="0" anchor="b"/>
                </a:tc>
                <a:tc hMerge="1">
                  <a:txBody>
                    <a:bodyPr/>
                    <a:lstStyle/>
                    <a:p>
                      <a:pPr algn="l" fontAlgn="t"/>
                      <a:endParaRPr lang="en-US" sz="1200" b="0" i="0" u="none" strike="noStrike" dirty="0">
                        <a:solidFill>
                          <a:srgbClr val="000000"/>
                        </a:solidFill>
                        <a:effectLst/>
                        <a:latin typeface="+mn-lt"/>
                      </a:endParaRPr>
                    </a:p>
                  </a:txBody>
                  <a:tcPr marL="9525" marR="9525" marT="9525" marB="0"/>
                </a:tc>
                <a:tc hMerge="1">
                  <a:txBody>
                    <a:bodyPr/>
                    <a:lstStyle/>
                    <a:p>
                      <a:pPr algn="l" fontAlgn="t"/>
                      <a:endParaRPr lang="en-US" sz="1200" kern="1200" dirty="0">
                        <a:solidFill>
                          <a:schemeClr val="dk1"/>
                        </a:solidFill>
                        <a:latin typeface="+mn-lt"/>
                        <a:ea typeface="+mn-ea"/>
                        <a:cs typeface="+mn-cs"/>
                      </a:endParaRPr>
                    </a:p>
                  </a:txBody>
                  <a:tcPr marL="9525" marR="9525" marT="9525" marB="0"/>
                </a:tc>
                <a:tc hMerge="1">
                  <a:txBody>
                    <a:bodyPr/>
                    <a:lstStyle/>
                    <a:p>
                      <a:pPr algn="l" fontAlgn="t"/>
                      <a:endParaRPr lang="en-US" sz="1200" kern="1200" dirty="0">
                        <a:solidFill>
                          <a:schemeClr val="dk1"/>
                        </a:solidFill>
                        <a:latin typeface="+mn-lt"/>
                        <a:ea typeface="+mn-ea"/>
                        <a:cs typeface="+mn-cs"/>
                      </a:endParaRPr>
                    </a:p>
                  </a:txBody>
                  <a:tcPr marL="9525" marR="9525" marT="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Finalize Non-Disclosure Agreements</a:t>
                      </a:r>
                    </a:p>
                  </a:txBody>
                  <a:tcPr marL="45720" marR="0" marT="0" marB="0" anchor="b"/>
                </a:tc>
                <a:tc>
                  <a:txBody>
                    <a:bodyPr/>
                    <a:lstStyle/>
                    <a:p>
                      <a:pPr algn="l" fontAlgn="t"/>
                      <a:r>
                        <a:rPr lang="en-US" sz="1150" u="none" strike="noStrike" kern="1200" dirty="0" smtClean="0">
                          <a:solidFill>
                            <a:schemeClr val="dk1"/>
                          </a:solidFill>
                          <a:effectLst/>
                          <a:latin typeface="+mn-lt"/>
                          <a:ea typeface="+mn-ea"/>
                          <a:cs typeface="+mn-cs"/>
                        </a:rPr>
                        <a:t>Notification by mail</a:t>
                      </a:r>
                      <a:endParaRPr lang="en-US" sz="1150" u="none" strike="noStrike" kern="1200" dirty="0">
                        <a:solidFill>
                          <a:schemeClr val="dk1"/>
                        </a:solidFill>
                        <a:effectLst/>
                        <a:latin typeface="+mn-lt"/>
                        <a:ea typeface="+mn-ea"/>
                        <a:cs typeface="+mn-cs"/>
                      </a:endParaRPr>
                    </a:p>
                  </a:txBody>
                  <a:tcPr marL="9525" marR="9525" marT="9525" marB="0"/>
                </a:tc>
                <a:tc>
                  <a:txBody>
                    <a:bodyPr/>
                    <a:lstStyle/>
                    <a:p>
                      <a:pPr algn="l" fontAlgn="t"/>
                      <a:r>
                        <a:rPr lang="en-US" sz="1150" u="none" strike="noStrike" kern="1200" dirty="0" smtClean="0">
                          <a:solidFill>
                            <a:schemeClr val="dk1"/>
                          </a:solidFill>
                          <a:effectLst/>
                          <a:latin typeface="+mn-lt"/>
                          <a:ea typeface="+mn-ea"/>
                          <a:cs typeface="+mn-cs"/>
                        </a:rPr>
                        <a:t>In Progress</a:t>
                      </a:r>
                      <a:endParaRPr lang="en-US" sz="1150" u="none" strike="noStrike" kern="1200" dirty="0">
                        <a:solidFill>
                          <a:schemeClr val="dk1"/>
                        </a:solidFill>
                        <a:effectLst/>
                        <a:latin typeface="+mn-lt"/>
                        <a:ea typeface="+mn-ea"/>
                        <a:cs typeface="+mn-cs"/>
                      </a:endParaRPr>
                    </a:p>
                  </a:txBody>
                  <a:tcPr marL="9525" marR="9525" marT="9525" marB="0"/>
                </a:tc>
                <a:tc>
                  <a:txBody>
                    <a:bodyPr/>
                    <a:lstStyle/>
                    <a:p>
                      <a:pPr algn="l" fontAlgn="t"/>
                      <a:r>
                        <a:rPr lang="en-US" sz="1150" u="none" strike="noStrike" kern="1200" dirty="0" smtClean="0">
                          <a:solidFill>
                            <a:schemeClr val="dk1"/>
                          </a:solidFill>
                          <a:effectLst/>
                          <a:latin typeface="+mn-lt"/>
                          <a:ea typeface="+mn-ea"/>
                          <a:cs typeface="+mn-cs"/>
                        </a:rPr>
                        <a:t>1 NDA with </a:t>
                      </a:r>
                      <a:r>
                        <a:rPr lang="en-US" sz="1150" u="none" strike="noStrike" kern="1200" dirty="0" err="1" smtClean="0">
                          <a:solidFill>
                            <a:schemeClr val="dk1"/>
                          </a:solidFill>
                          <a:effectLst/>
                          <a:latin typeface="+mn-lt"/>
                          <a:ea typeface="+mn-ea"/>
                          <a:cs typeface="+mn-cs"/>
                        </a:rPr>
                        <a:t>AfDB</a:t>
                      </a:r>
                      <a:r>
                        <a:rPr lang="en-US" sz="1150" u="none" strike="noStrike" kern="1200" dirty="0" smtClean="0">
                          <a:solidFill>
                            <a:schemeClr val="dk1"/>
                          </a:solidFill>
                          <a:effectLst/>
                          <a:latin typeface="+mn-lt"/>
                          <a:ea typeface="+mn-ea"/>
                          <a:cs typeface="+mn-cs"/>
                        </a:rPr>
                        <a:t> remains outstanding – completion in June, 2016</a:t>
                      </a:r>
                      <a:endParaRPr lang="en-US" sz="1150" u="none" strike="noStrike" kern="1200" dirty="0">
                        <a:solidFill>
                          <a:schemeClr val="dk1"/>
                        </a:solidFill>
                        <a:effectLst/>
                        <a:latin typeface="+mn-lt"/>
                        <a:ea typeface="+mn-ea"/>
                        <a:cs typeface="+mn-cs"/>
                      </a:endParaRPr>
                    </a:p>
                  </a:txBody>
                  <a:tcPr marL="9525" marR="9525" marT="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Proposal on Future of Partnership Forum</a:t>
                      </a:r>
                    </a:p>
                    <a:p>
                      <a:pPr marL="0" marR="0" indent="0" algn="l" defTabSz="457200" rtl="0" eaLnBrk="1" fontAlgn="t" latinLnBrk="0" hangingPunct="1">
                        <a:lnSpc>
                          <a:spcPct val="100000"/>
                        </a:lnSpc>
                        <a:spcBef>
                          <a:spcPts val="0"/>
                        </a:spcBef>
                        <a:spcAft>
                          <a:spcPts val="0"/>
                        </a:spcAft>
                        <a:buClrTx/>
                        <a:buSzTx/>
                        <a:buFontTx/>
                        <a:buNone/>
                        <a:tabLst/>
                        <a:defRPr/>
                      </a:pPr>
                      <a:endParaRPr lang="en-US" sz="1150" u="none" strike="noStrike" kern="1200" dirty="0">
                        <a:solidFill>
                          <a:schemeClr val="dk1"/>
                        </a:solidFill>
                        <a:effectLst/>
                        <a:latin typeface="+mn-lt"/>
                        <a:ea typeface="+mn-ea"/>
                        <a:cs typeface="+mn-cs"/>
                      </a:endParaRPr>
                    </a:p>
                  </a:txBody>
                  <a:tcPr marL="45720" marR="0" marB="0" anchor="b"/>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Approval by mail</a:t>
                      </a:r>
                    </a:p>
                    <a:p>
                      <a:pPr marL="0" marR="0" indent="0" algn="l" defTabSz="457200" rtl="0" eaLnBrk="1" fontAlgn="t" latinLnBrk="0" hangingPunct="1">
                        <a:lnSpc>
                          <a:spcPct val="100000"/>
                        </a:lnSpc>
                        <a:spcBef>
                          <a:spcPts val="0"/>
                        </a:spcBef>
                        <a:spcAft>
                          <a:spcPts val="0"/>
                        </a:spcAft>
                        <a:buClrTx/>
                        <a:buSzTx/>
                        <a:buFontTx/>
                        <a:buNone/>
                        <a:tabLst/>
                        <a:defRPr/>
                      </a:pPr>
                      <a:endParaRPr lang="en-US" sz="1150" u="none" strike="noStrike" kern="1200" dirty="0" smtClean="0">
                        <a:solidFill>
                          <a:schemeClr val="dk1"/>
                        </a:solidFill>
                        <a:effectLst/>
                        <a:latin typeface="+mn-lt"/>
                        <a:ea typeface="+mn-ea"/>
                        <a:cs typeface="+mn-cs"/>
                      </a:endParaRPr>
                    </a:p>
                  </a:txBody>
                  <a:tcPr marL="9525" marR="9525" marB="0"/>
                </a:tc>
                <a:tc>
                  <a:txBody>
                    <a:bodyPr/>
                    <a:lstStyle/>
                    <a:p>
                      <a:pPr algn="l" fontAlgn="t"/>
                      <a:r>
                        <a:rPr lang="en-US" sz="1150" u="none" strike="noStrike" kern="1200" dirty="0" smtClean="0">
                          <a:solidFill>
                            <a:schemeClr val="dk1"/>
                          </a:solidFill>
                          <a:effectLst/>
                          <a:latin typeface="+mn-lt"/>
                          <a:ea typeface="+mn-ea"/>
                          <a:cs typeface="+mn-cs"/>
                        </a:rPr>
                        <a:t>In Progress</a:t>
                      </a:r>
                      <a:endParaRPr lang="en-US" sz="1150" u="none" strike="noStrike" kern="1200" dirty="0">
                        <a:solidFill>
                          <a:schemeClr val="dk1"/>
                        </a:solidFill>
                        <a:effectLst/>
                        <a:latin typeface="+mn-lt"/>
                        <a:ea typeface="+mn-ea"/>
                        <a:cs typeface="+mn-cs"/>
                      </a:endParaRPr>
                    </a:p>
                  </a:txBody>
                  <a:tcPr marL="9525" marR="9525" marB="0"/>
                </a:tc>
                <a:tc>
                  <a:txBody>
                    <a:bodyPr/>
                    <a:lstStyle/>
                    <a:p>
                      <a:pPr algn="l" fontAlgn="t"/>
                      <a:r>
                        <a:rPr lang="en-US" sz="1150" u="none" strike="noStrike" kern="1200" dirty="0" smtClean="0">
                          <a:solidFill>
                            <a:schemeClr val="dk1"/>
                          </a:solidFill>
                          <a:effectLst/>
                          <a:latin typeface="+mn-lt"/>
                          <a:ea typeface="+mn-ea"/>
                          <a:cs typeface="+mn-cs"/>
                        </a:rPr>
                        <a:t>Postponed to align with the Evaluation</a:t>
                      </a:r>
                      <a:r>
                        <a:rPr lang="en-US" sz="1150" u="none" strike="noStrike" kern="1200" baseline="0" dirty="0" smtClean="0">
                          <a:solidFill>
                            <a:schemeClr val="dk1"/>
                          </a:solidFill>
                          <a:effectLst/>
                          <a:latin typeface="+mn-lt"/>
                          <a:ea typeface="+mn-ea"/>
                          <a:cs typeface="+mn-cs"/>
                        </a:rPr>
                        <a:t> for Learning Initiative</a:t>
                      </a:r>
                      <a:endParaRPr lang="en-US" sz="1150" u="none" strike="noStrike" kern="1200" dirty="0">
                        <a:solidFill>
                          <a:schemeClr val="dk1"/>
                        </a:solidFill>
                        <a:effectLst/>
                        <a:latin typeface="+mn-lt"/>
                        <a:ea typeface="+mn-ea"/>
                        <a:cs typeface="+mn-cs"/>
                      </a:endParaRPr>
                    </a:p>
                  </a:txBody>
                  <a:tcPr marL="9525" marR="9525" marB="0"/>
                </a:tc>
              </a:tr>
              <a:tr h="370840">
                <a:tc>
                  <a:txBody>
                    <a:bodyPr/>
                    <a:lstStyle/>
                    <a:p>
                      <a:pPr algn="l" fontAlgn="t"/>
                      <a:r>
                        <a:rPr lang="en-US" sz="1150" u="none" strike="noStrike" kern="1200" dirty="0" smtClean="0">
                          <a:solidFill>
                            <a:schemeClr val="dk1"/>
                          </a:solidFill>
                          <a:effectLst/>
                          <a:latin typeface="+mn-lt"/>
                          <a:ea typeface="+mn-ea"/>
                          <a:cs typeface="+mn-cs"/>
                        </a:rPr>
                        <a:t>Report on progress made in operationalizing the ERM Dashboard</a:t>
                      </a:r>
                      <a:endParaRPr lang="en-US" sz="1150" u="none" strike="noStrike" kern="1200" dirty="0">
                        <a:solidFill>
                          <a:schemeClr val="dk1"/>
                        </a:solidFill>
                        <a:effectLst/>
                        <a:latin typeface="+mn-lt"/>
                        <a:ea typeface="+mn-ea"/>
                        <a:cs typeface="+mn-cs"/>
                      </a:endParaRPr>
                    </a:p>
                  </a:txBody>
                  <a:tcPr marL="45720" marR="9525" marT="9525" marB="0" anchor="ctr"/>
                </a:tc>
                <a:tc>
                  <a:txBody>
                    <a:bodyPr/>
                    <a:lstStyle/>
                    <a:p>
                      <a:pPr algn="l" fontAlgn="t"/>
                      <a:r>
                        <a:rPr lang="en-US" sz="1150" u="none" strike="noStrike" kern="1200" dirty="0" smtClean="0">
                          <a:solidFill>
                            <a:schemeClr val="dk1"/>
                          </a:solidFill>
                          <a:effectLst/>
                          <a:latin typeface="+mn-lt"/>
                          <a:ea typeface="+mn-ea"/>
                          <a:cs typeface="+mn-cs"/>
                        </a:rPr>
                        <a:t>Notification by mail</a:t>
                      </a:r>
                      <a:endParaRPr lang="en-US" sz="1150" u="none" strike="noStrike" kern="1200" dirty="0">
                        <a:solidFill>
                          <a:schemeClr val="dk1"/>
                        </a:solidFill>
                        <a:effectLst/>
                        <a:latin typeface="+mn-lt"/>
                        <a:ea typeface="+mn-ea"/>
                        <a:cs typeface="+mn-cs"/>
                      </a:endParaRPr>
                    </a:p>
                  </a:txBody>
                  <a:tcPr marL="9525" marR="9525" marT="9525" marB="0" anchor="ctr"/>
                </a:tc>
                <a:tc>
                  <a:txBody>
                    <a:bodyPr/>
                    <a:lstStyle/>
                    <a:p>
                      <a:pPr algn="l" fontAlgn="t"/>
                      <a:r>
                        <a:rPr lang="en-US" sz="1150" u="none" strike="noStrike" kern="1200" dirty="0" smtClean="0">
                          <a:solidFill>
                            <a:schemeClr val="dk1"/>
                          </a:solidFill>
                          <a:effectLst/>
                          <a:latin typeface="+mn-lt"/>
                          <a:ea typeface="+mn-ea"/>
                          <a:cs typeface="+mn-cs"/>
                        </a:rPr>
                        <a:t>Completed</a:t>
                      </a:r>
                      <a:endParaRPr lang="en-US" sz="1150" u="none" strike="noStrike" kern="1200" dirty="0">
                        <a:solidFill>
                          <a:schemeClr val="dk1"/>
                        </a:solidFill>
                        <a:effectLst/>
                        <a:latin typeface="+mn-lt"/>
                        <a:ea typeface="+mn-ea"/>
                        <a:cs typeface="+mn-cs"/>
                      </a:endParaRPr>
                    </a:p>
                  </a:txBody>
                  <a:tcPr marL="9525" marR="9525" marT="9525" marB="0" anchor="ctr"/>
                </a:tc>
                <a:tc>
                  <a:txBody>
                    <a:bodyPr/>
                    <a:lstStyle/>
                    <a:p>
                      <a:pPr algn="l" fontAlgn="t"/>
                      <a:r>
                        <a:rPr lang="en-US" sz="1150" u="none" strike="noStrike" kern="1200" dirty="0" smtClean="0">
                          <a:solidFill>
                            <a:schemeClr val="dk1"/>
                          </a:solidFill>
                          <a:effectLst/>
                          <a:latin typeface="+mn-lt"/>
                          <a:ea typeface="+mn-ea"/>
                          <a:cs typeface="+mn-cs"/>
                        </a:rPr>
                        <a:t>Other elements pending completion</a:t>
                      </a:r>
                      <a:endParaRPr lang="en-US" sz="1150" u="none" strike="noStrike" kern="1200" dirty="0">
                        <a:solidFill>
                          <a:schemeClr val="dk1"/>
                        </a:solidFill>
                        <a:effectLst/>
                        <a:latin typeface="+mn-lt"/>
                        <a:ea typeface="+mn-ea"/>
                        <a:cs typeface="+mn-cs"/>
                      </a:endParaRPr>
                    </a:p>
                  </a:txBody>
                  <a:tcPr marL="9525" marR="9525" marT="9525" marB="0" anchor="ctr"/>
                </a:tc>
              </a:tr>
              <a:tr h="370840">
                <a:tc>
                  <a:txBody>
                    <a:bodyPr/>
                    <a:lstStyle/>
                    <a:p>
                      <a:pPr algn="l" fontAlgn="t"/>
                      <a:r>
                        <a:rPr lang="en-US" sz="1150" u="none" strike="noStrike" kern="1200" dirty="0" smtClean="0">
                          <a:solidFill>
                            <a:schemeClr val="dk1"/>
                          </a:solidFill>
                          <a:effectLst/>
                          <a:latin typeface="+mn-lt"/>
                          <a:ea typeface="+mn-ea"/>
                          <a:cs typeface="+mn-cs"/>
                        </a:rPr>
                        <a:t>Prepare CIF disbursement projections </a:t>
                      </a:r>
                      <a:endParaRPr lang="en-US" sz="1150" u="none" strike="noStrike" kern="1200" dirty="0">
                        <a:solidFill>
                          <a:schemeClr val="dk1"/>
                        </a:solidFill>
                        <a:effectLst/>
                        <a:latin typeface="+mn-lt"/>
                        <a:ea typeface="+mn-ea"/>
                        <a:cs typeface="+mn-cs"/>
                      </a:endParaRPr>
                    </a:p>
                  </a:txBody>
                  <a:tcPr marL="45720" marR="9525" marT="9525" marB="0" anchor="ctr"/>
                </a:tc>
                <a:tc>
                  <a:txBody>
                    <a:bodyPr/>
                    <a:lstStyle/>
                    <a:p>
                      <a:pPr algn="l" fontAlgn="t"/>
                      <a:r>
                        <a:rPr lang="en-US" sz="1150" u="none" strike="noStrike" kern="1200" dirty="0" smtClean="0">
                          <a:solidFill>
                            <a:schemeClr val="dk1"/>
                          </a:solidFill>
                          <a:effectLst/>
                          <a:latin typeface="+mn-lt"/>
                          <a:ea typeface="+mn-ea"/>
                          <a:cs typeface="+mn-cs"/>
                        </a:rPr>
                        <a:t>Committee meeting presentation</a:t>
                      </a:r>
                      <a:endParaRPr lang="en-US" sz="1150" u="none" strike="noStrike" kern="1200" dirty="0">
                        <a:solidFill>
                          <a:schemeClr val="dk1"/>
                        </a:solidFill>
                        <a:effectLst/>
                        <a:latin typeface="+mn-lt"/>
                        <a:ea typeface="+mn-ea"/>
                        <a:cs typeface="+mn-cs"/>
                      </a:endParaRPr>
                    </a:p>
                  </a:txBody>
                  <a:tcPr marL="9525" marR="9525" marT="9525" marB="0" anchor="ctr"/>
                </a:tc>
                <a:tc>
                  <a:txBody>
                    <a:bodyPr/>
                    <a:lstStyle/>
                    <a:p>
                      <a:pPr algn="l" fontAlgn="t"/>
                      <a:r>
                        <a:rPr lang="en-US" sz="1150" u="none" strike="noStrike" kern="1200" dirty="0" smtClean="0">
                          <a:solidFill>
                            <a:schemeClr val="dk1"/>
                          </a:solidFill>
                          <a:effectLst/>
                          <a:latin typeface="+mn-lt"/>
                          <a:ea typeface="+mn-ea"/>
                          <a:cs typeface="+mn-cs"/>
                        </a:rPr>
                        <a:t>Completed</a:t>
                      </a:r>
                      <a:endParaRPr lang="en-US" sz="1150" u="none" strike="noStrike" kern="1200" dirty="0">
                        <a:solidFill>
                          <a:schemeClr val="dk1"/>
                        </a:solidFill>
                        <a:effectLst/>
                        <a:latin typeface="+mn-lt"/>
                        <a:ea typeface="+mn-ea"/>
                        <a:cs typeface="+mn-cs"/>
                      </a:endParaRPr>
                    </a:p>
                  </a:txBody>
                  <a:tcPr marL="9525" marR="9525" marT="9525" marB="0" anchor="ctr"/>
                </a:tc>
                <a:tc>
                  <a:txBody>
                    <a:bodyPr/>
                    <a:lstStyle/>
                    <a:p>
                      <a:pPr algn="l" fontAlgn="t"/>
                      <a:r>
                        <a:rPr lang="en-US" sz="1150" u="none" strike="noStrike" kern="1200" dirty="0" smtClean="0">
                          <a:solidFill>
                            <a:schemeClr val="dk1"/>
                          </a:solidFill>
                          <a:effectLst/>
                          <a:latin typeface="+mn-lt"/>
                          <a:ea typeface="+mn-ea"/>
                          <a:cs typeface="+mn-cs"/>
                        </a:rPr>
                        <a:t>Disbursement Report</a:t>
                      </a:r>
                      <a:r>
                        <a:rPr lang="en-US" sz="1150" u="none" strike="noStrike" kern="1200" baseline="0" dirty="0" smtClean="0">
                          <a:solidFill>
                            <a:schemeClr val="dk1"/>
                          </a:solidFill>
                          <a:effectLst/>
                          <a:latin typeface="+mn-lt"/>
                          <a:ea typeface="+mn-ea"/>
                          <a:cs typeface="+mn-cs"/>
                        </a:rPr>
                        <a:t> provided as information document</a:t>
                      </a:r>
                      <a:endParaRPr lang="en-US" sz="1150" u="none" strike="noStrike" kern="1200" dirty="0">
                        <a:solidFill>
                          <a:schemeClr val="dk1"/>
                        </a:solidFill>
                        <a:effectLst/>
                        <a:latin typeface="+mn-lt"/>
                        <a:ea typeface="+mn-ea"/>
                        <a:cs typeface="+mn-cs"/>
                      </a:endParaRPr>
                    </a:p>
                  </a:txBody>
                  <a:tcPr marL="9525" marR="9525" marT="9525" marB="0" anchor="ctr"/>
                </a:tc>
              </a:tr>
              <a:tr h="244187">
                <a:tc gridSpan="4">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Evaluation and Learning</a:t>
                      </a:r>
                      <a:endParaRPr lang="en-US" sz="1600" b="1" kern="1200" dirty="0">
                        <a:solidFill>
                          <a:schemeClr val="dk1"/>
                        </a:solidFill>
                        <a:latin typeface="+mn-lt"/>
                        <a:ea typeface="+mn-ea"/>
                        <a:cs typeface="+mn-cs"/>
                      </a:endParaRPr>
                    </a:p>
                  </a:txBody>
                  <a:tcPr marL="45720" marR="0" marB="0" anchor="b"/>
                </a:tc>
                <a:tc hMerge="1">
                  <a: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Calibri" panose="020F0502020204030204" pitchFamily="34" charset="0"/>
                      </a:endParaRPr>
                    </a:p>
                  </a:txBody>
                  <a:tcPr marL="9525" marR="9525" marB="0"/>
                </a:tc>
                <a:tc hMerge="1">
                  <a:txBody>
                    <a:bodyPr/>
                    <a:lstStyle/>
                    <a:p>
                      <a:pPr algn="l" fontAlgn="t"/>
                      <a:endParaRPr lang="en-US" sz="1200" kern="1200" dirty="0">
                        <a:solidFill>
                          <a:schemeClr val="dk1"/>
                        </a:solidFill>
                        <a:latin typeface="+mn-lt"/>
                        <a:ea typeface="+mn-ea"/>
                        <a:cs typeface="+mn-cs"/>
                      </a:endParaRPr>
                    </a:p>
                  </a:txBody>
                  <a:tcPr marL="9525" marR="9525" marB="0"/>
                </a:tc>
                <a:tc hMerge="1">
                  <a:txBody>
                    <a:bodyPr/>
                    <a:lstStyle/>
                    <a:p>
                      <a:pPr algn="l" fontAlgn="t"/>
                      <a:endParaRPr lang="en-US" sz="1200" kern="1200" dirty="0">
                        <a:solidFill>
                          <a:schemeClr val="tx1"/>
                        </a:solidFill>
                        <a:latin typeface="+mn-lt"/>
                        <a:ea typeface="+mn-ea"/>
                        <a:cs typeface="+mn-cs"/>
                      </a:endParaRPr>
                    </a:p>
                  </a:txBody>
                  <a:tcPr marL="9525" marR="9525" marB="0"/>
                </a:tc>
              </a:tr>
              <a:tr h="37084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Hire a Senior Evaluation and Learning Specialist to lead the implementation of the actions proposed for the generation of knowledge from evaluation for learning</a:t>
                      </a:r>
                    </a:p>
                  </a:txBody>
                  <a:tcPr marL="45720" marR="0" marB="0" anchor="b"/>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Notification by mail</a:t>
                      </a:r>
                    </a:p>
                    <a:p>
                      <a:pPr marL="0" marR="0" indent="0" algn="l" defTabSz="457200" rtl="0" eaLnBrk="1" fontAlgn="t" latinLnBrk="0" hangingPunct="1">
                        <a:lnSpc>
                          <a:spcPct val="100000"/>
                        </a:lnSpc>
                        <a:spcBef>
                          <a:spcPts val="0"/>
                        </a:spcBef>
                        <a:spcAft>
                          <a:spcPts val="0"/>
                        </a:spcAft>
                        <a:buClrTx/>
                        <a:buSzTx/>
                        <a:buFontTx/>
                        <a:buNone/>
                        <a:tabLst/>
                        <a:defRPr/>
                      </a:pPr>
                      <a:endParaRPr lang="en-US" sz="1150" u="none" strike="noStrike" kern="1200" dirty="0" smtClean="0">
                        <a:solidFill>
                          <a:schemeClr val="dk1"/>
                        </a:solidFill>
                        <a:effectLst/>
                        <a:latin typeface="+mn-lt"/>
                        <a:ea typeface="+mn-ea"/>
                        <a:cs typeface="+mn-cs"/>
                      </a:endParaRPr>
                    </a:p>
                  </a:txBody>
                  <a:tcPr marL="9525" marR="9525" marB="0"/>
                </a:tc>
                <a:tc>
                  <a:txBody>
                    <a:bodyPr/>
                    <a:lstStyle/>
                    <a:p>
                      <a:pPr marL="0" algn="l" defTabSz="457200" rtl="0" eaLnBrk="1" fontAlgn="t" latinLnBrk="0" hangingPunct="1"/>
                      <a:r>
                        <a:rPr lang="en-US" sz="1150" u="none" strike="noStrike" kern="1200" dirty="0" smtClean="0">
                          <a:solidFill>
                            <a:schemeClr val="dk1"/>
                          </a:solidFill>
                          <a:effectLst/>
                          <a:latin typeface="+mn-lt"/>
                          <a:ea typeface="+mn-ea"/>
                          <a:cs typeface="+mn-cs"/>
                        </a:rPr>
                        <a:t>Completed</a:t>
                      </a:r>
                      <a:endParaRPr lang="en-US" sz="1150" u="none" strike="noStrike" kern="1200" dirty="0">
                        <a:solidFill>
                          <a:schemeClr val="dk1"/>
                        </a:solidFill>
                        <a:effectLst/>
                        <a:latin typeface="+mn-lt"/>
                        <a:ea typeface="+mn-ea"/>
                        <a:cs typeface="+mn-cs"/>
                      </a:endParaRPr>
                    </a:p>
                  </a:txBody>
                  <a:tcPr marL="9525" marR="9525" marB="0"/>
                </a:tc>
                <a:tc>
                  <a:txBody>
                    <a:bodyPr/>
                    <a:lstStyle/>
                    <a:p>
                      <a:pPr marL="0" algn="l" defTabSz="457200" rtl="0" eaLnBrk="1" fontAlgn="t" latinLnBrk="0" hangingPunct="1"/>
                      <a:r>
                        <a:rPr lang="en-US" sz="1150" u="none" strike="noStrike" kern="1200" dirty="0" smtClean="0">
                          <a:solidFill>
                            <a:schemeClr val="dk1"/>
                          </a:solidFill>
                          <a:effectLst/>
                          <a:latin typeface="+mn-lt"/>
                          <a:ea typeface="+mn-ea"/>
                          <a:cs typeface="+mn-cs"/>
                        </a:rPr>
                        <a:t>Senior Evaluation and Learning Specialist joined in March, 2016</a:t>
                      </a:r>
                      <a:endParaRPr lang="en-US" sz="1150" u="none" strike="noStrike" kern="1200" dirty="0">
                        <a:solidFill>
                          <a:schemeClr val="dk1"/>
                        </a:solidFill>
                        <a:effectLst/>
                        <a:latin typeface="+mn-lt"/>
                        <a:ea typeface="+mn-ea"/>
                        <a:cs typeface="+mn-cs"/>
                      </a:endParaRPr>
                    </a:p>
                  </a:txBody>
                  <a:tcPr marL="9525" marR="9525" marB="0"/>
                </a:tc>
              </a:tr>
            </a:tbl>
          </a:graphicData>
        </a:graphic>
      </p:graphicFrame>
      <p:pic>
        <p:nvPicPr>
          <p:cNvPr id="9" name="Billede 8" descr="Toplogo.jpg"/>
          <p:cNvPicPr>
            <a:picLocks noChangeAspect="1"/>
          </p:cNvPicPr>
          <p:nvPr/>
        </p:nvPicPr>
        <p:blipFill>
          <a:blip r:embed="rId4"/>
          <a:stretch>
            <a:fillRect/>
          </a:stretch>
        </p:blipFill>
        <p:spPr>
          <a:xfrm>
            <a:off x="8077200" y="359664"/>
            <a:ext cx="710184" cy="1392936"/>
          </a:xfrm>
          <a:prstGeom prst="rect">
            <a:avLst/>
          </a:prstGeom>
        </p:spPr>
      </p:pic>
      <p:sp>
        <p:nvSpPr>
          <p:cNvPr id="8" name="Titel 1"/>
          <p:cNvSpPr txBox="1">
            <a:spLocks/>
          </p:cNvSpPr>
          <p:nvPr/>
        </p:nvSpPr>
        <p:spPr>
          <a:xfrm>
            <a:off x="640160" y="307390"/>
            <a:ext cx="8507288" cy="4770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en-US" sz="2400" dirty="0" smtClean="0"/>
              <a:t>Tracking  adopted decisions and their implementation</a:t>
            </a:r>
            <a:endParaRPr lang="da-DK" sz="2400" dirty="0"/>
          </a:p>
        </p:txBody>
      </p:sp>
      <p:sp>
        <p:nvSpPr>
          <p:cNvPr id="10" name="TextBox 9"/>
          <p:cNvSpPr txBox="1"/>
          <p:nvPr/>
        </p:nvSpPr>
        <p:spPr>
          <a:xfrm>
            <a:off x="683842" y="774429"/>
            <a:ext cx="6907186" cy="369332"/>
          </a:xfrm>
          <a:prstGeom prst="rect">
            <a:avLst/>
          </a:prstGeom>
          <a:noFill/>
        </p:spPr>
        <p:txBody>
          <a:bodyPr wrap="square" rtlCol="0">
            <a:spAutoFit/>
          </a:bodyPr>
          <a:lstStyle/>
          <a:p>
            <a:r>
              <a:rPr lang="en-US" i="1" dirty="0" smtClean="0">
                <a:solidFill>
                  <a:schemeClr val="bg1"/>
                </a:solidFill>
              </a:rPr>
              <a:t>Update on decisions taken at the Joint Meeting</a:t>
            </a:r>
            <a:endParaRPr lang="en-US" i="1" dirty="0">
              <a:solidFill>
                <a:schemeClr val="bg1"/>
              </a:solidFill>
            </a:endParaRPr>
          </a:p>
        </p:txBody>
      </p:sp>
    </p:spTree>
    <p:extLst>
      <p:ext uri="{BB962C8B-B14F-4D97-AF65-F5344CB8AC3E}">
        <p14:creationId xmlns:p14="http://schemas.microsoft.com/office/powerpoint/2010/main" val="35392602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412" y="359664"/>
            <a:ext cx="8507288" cy="477048"/>
          </a:xfrm>
          <a:prstGeom prst="rect">
            <a:avLst/>
          </a:prstGeom>
        </p:spPr>
        <p:txBody>
          <a:bodyPr>
            <a:normAutofit/>
          </a:bodyPr>
          <a:lstStyle/>
          <a:p>
            <a:r>
              <a:rPr lang="en-US" sz="2400" dirty="0"/>
              <a:t>Tracking  adopted decisions and their implementation</a:t>
            </a:r>
            <a:endParaRPr lang="da-DK" sz="2400" dirty="0"/>
          </a:p>
        </p:txBody>
      </p:sp>
      <p:pic>
        <p:nvPicPr>
          <p:cNvPr id="3" name="Billede 2" descr="4 logoer-lille.jpg"/>
          <p:cNvPicPr>
            <a:picLocks noChangeAspect="1"/>
          </p:cNvPicPr>
          <p:nvPr/>
        </p:nvPicPr>
        <p:blipFill>
          <a:blip r:embed="rId3"/>
          <a:stretch>
            <a:fillRect/>
          </a:stretch>
        </p:blipFill>
        <p:spPr>
          <a:xfrm>
            <a:off x="6858000" y="6248401"/>
            <a:ext cx="1828800" cy="458362"/>
          </a:xfrm>
          <a:prstGeom prst="rect">
            <a:avLst/>
          </a:prstGeom>
        </p:spPr>
      </p:pic>
      <p:pic>
        <p:nvPicPr>
          <p:cNvPr id="9" name="Billede 8" descr="Toplogo.jpg"/>
          <p:cNvPicPr>
            <a:picLocks noChangeAspect="1"/>
          </p:cNvPicPr>
          <p:nvPr/>
        </p:nvPicPr>
        <p:blipFill>
          <a:blip r:embed="rId4"/>
          <a:stretch>
            <a:fillRect/>
          </a:stretch>
        </p:blipFill>
        <p:spPr>
          <a:xfrm>
            <a:off x="8077200" y="359664"/>
            <a:ext cx="710184" cy="13929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90049177"/>
              </p:ext>
            </p:extLst>
          </p:nvPr>
        </p:nvGraphicFramePr>
        <p:xfrm>
          <a:off x="265241" y="1658938"/>
          <a:ext cx="8522143" cy="4683125"/>
        </p:xfrm>
        <a:graphic>
          <a:graphicData uri="http://schemas.openxmlformats.org/drawingml/2006/table">
            <a:tbl>
              <a:tblPr firstRow="1" bandRow="1">
                <a:tableStyleId>{F5AB1C69-6EDB-4FF4-983F-18BD219EF322}</a:tableStyleId>
              </a:tblPr>
              <a:tblGrid>
                <a:gridCol w="648073"/>
                <a:gridCol w="3791518"/>
                <a:gridCol w="1249042"/>
                <a:gridCol w="792088"/>
                <a:gridCol w="2041422"/>
              </a:tblGrid>
              <a:tr h="370840">
                <a:tc>
                  <a:txBody>
                    <a:bodyPr/>
                    <a:lstStyle/>
                    <a:p>
                      <a:pPr algn="ctr" fontAlgn="t"/>
                      <a:r>
                        <a:rPr lang="en-US" sz="1400" b="1" i="0" u="none" strike="noStrike" dirty="0" smtClean="0">
                          <a:solidFill>
                            <a:srgbClr val="000000"/>
                          </a:solidFill>
                          <a:effectLst/>
                          <a:latin typeface="Calibri" panose="020F0502020204030204" pitchFamily="34" charset="0"/>
                        </a:rPr>
                        <a:t>Program</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b="1" i="0" u="none" strike="noStrike" dirty="0">
                          <a:solidFill>
                            <a:srgbClr val="000000"/>
                          </a:solidFill>
                          <a:effectLst/>
                          <a:latin typeface="Calibri" panose="020F0502020204030204" pitchFamily="34" charset="0"/>
                        </a:rPr>
                        <a:t>Adopted Decisions</a:t>
                      </a:r>
                    </a:p>
                  </a:txBody>
                  <a:tcPr marL="9525" marR="9525" marT="9525" marB="0"/>
                </a:tc>
                <a:tc>
                  <a:txBody>
                    <a:bodyPr/>
                    <a:lstStyle/>
                    <a:p>
                      <a:pPr algn="ctr" fontAlgn="t"/>
                      <a:r>
                        <a:rPr lang="en-US" sz="1400" b="1" i="0" u="none" strike="noStrike" dirty="0" smtClean="0">
                          <a:solidFill>
                            <a:srgbClr val="000000"/>
                          </a:solidFill>
                          <a:effectLst/>
                          <a:latin typeface="Calibri" panose="020F0502020204030204" pitchFamily="34" charset="0"/>
                        </a:rPr>
                        <a:t>Reporting Methodology</a:t>
                      </a:r>
                      <a:endParaRPr lang="en-US" sz="1400" b="1" i="0" u="none" strike="noStrike" dirty="0">
                        <a:solidFill>
                          <a:srgbClr val="000000"/>
                        </a:solidFill>
                        <a:effectLst/>
                        <a:latin typeface="Calibri" panose="020F0502020204030204" pitchFamily="34" charset="0"/>
                      </a:endParaRPr>
                    </a:p>
                  </a:txBody>
                  <a:tcPr marL="45720" marR="9525" marT="9525" marB="0"/>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Status</a:t>
                      </a:r>
                    </a:p>
                    <a:p>
                      <a:pPr algn="ctr" fontAlgn="t"/>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b="1" i="0" u="none" strike="noStrike" dirty="0" smtClean="0">
                          <a:solidFill>
                            <a:srgbClr val="000000"/>
                          </a:solidFill>
                          <a:effectLst/>
                          <a:latin typeface="Calibri" panose="020F0502020204030204" pitchFamily="34" charset="0"/>
                        </a:rPr>
                        <a:t>Comment/Update</a:t>
                      </a:r>
                      <a:endParaRPr lang="en-US" sz="1400" b="1" i="0" u="none" strike="noStrike" dirty="0">
                        <a:solidFill>
                          <a:srgbClr val="000000"/>
                        </a:solidFill>
                        <a:effectLst/>
                        <a:latin typeface="Calibri" panose="020F0502020204030204" pitchFamily="34" charset="0"/>
                      </a:endParaRPr>
                    </a:p>
                  </a:txBody>
                  <a:tcPr marL="9525" marR="9525" marT="9525" marB="0"/>
                </a:tc>
              </a:tr>
              <a:tr h="370840">
                <a:tc>
                  <a:txBody>
                    <a:bodyPr/>
                    <a:lstStyle/>
                    <a:p>
                      <a:pPr algn="ctr" fontAlgn="t"/>
                      <a:r>
                        <a:rPr lang="en-US" sz="1100" b="1" i="0" u="none" strike="noStrike" dirty="0">
                          <a:solidFill>
                            <a:srgbClr val="000000"/>
                          </a:solidFill>
                          <a:effectLst/>
                          <a:latin typeface="Calibri" panose="020F0502020204030204" pitchFamily="34" charset="0"/>
                        </a:rPr>
                        <a:t>CTF</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Report on pipeline management process and cancellation policy </a:t>
                      </a:r>
                    </a:p>
                  </a:txBody>
                  <a:tcPr marL="0" marR="0" marT="0"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Approval by mail</a:t>
                      </a:r>
                    </a:p>
                  </a:txBody>
                  <a:tcPr marL="45720" marR="0" marT="0" marB="0"/>
                </a:tc>
                <a:tc>
                  <a:txBody>
                    <a:bodyPr/>
                    <a:lstStyle/>
                    <a:p>
                      <a:pPr algn="ctr" fontAlgn="t"/>
                      <a:r>
                        <a:rPr lang="en-US" sz="1100" b="0" i="0" u="none" strike="noStrike" kern="1200" dirty="0">
                          <a:solidFill>
                            <a:srgbClr val="000000"/>
                          </a:solidFill>
                          <a:effectLst/>
                          <a:latin typeface="Calibri" panose="020F0502020204030204" pitchFamily="34" charset="0"/>
                          <a:ea typeface="+mn-ea"/>
                          <a:cs typeface="+mn-cs"/>
                        </a:rPr>
                        <a:t>In progress</a:t>
                      </a:r>
                    </a:p>
                  </a:txBody>
                  <a:tcPr marL="0" marR="0" marT="0" marB="0"/>
                </a:tc>
                <a:tc>
                  <a:txBody>
                    <a:bodyPr/>
                    <a:lstStyle/>
                    <a:p>
                      <a:pPr algn="l" fontAlgn="t"/>
                      <a:r>
                        <a:rPr lang="en-US" sz="1100" b="0" i="0" u="none" strike="noStrike" kern="1200" dirty="0" smtClean="0">
                          <a:solidFill>
                            <a:srgbClr val="000000"/>
                          </a:solidFill>
                          <a:effectLst/>
                          <a:latin typeface="Calibri" panose="020F0502020204030204" pitchFamily="34" charset="0"/>
                          <a:ea typeface="+mn-ea"/>
                          <a:cs typeface="+mn-cs"/>
                        </a:rPr>
                        <a:t>Circulated for approval by mail on June 3, </a:t>
                      </a:r>
                      <a:r>
                        <a:rPr lang="en-US" sz="1100" b="0" i="0" u="none" strike="noStrike" kern="1200" dirty="0">
                          <a:solidFill>
                            <a:srgbClr val="000000"/>
                          </a:solidFill>
                          <a:effectLst/>
                          <a:latin typeface="Calibri" panose="020F0502020204030204" pitchFamily="34" charset="0"/>
                          <a:ea typeface="+mn-ea"/>
                          <a:cs typeface="+mn-cs"/>
                        </a:rPr>
                        <a:t>2016</a:t>
                      </a:r>
                    </a:p>
                  </a:txBody>
                  <a:tcPr marL="0" marR="0" marT="0" marB="0"/>
                </a:tc>
              </a:tr>
              <a:tr h="370840">
                <a:tc>
                  <a:txBody>
                    <a:bodyPr/>
                    <a:lstStyle/>
                    <a:p>
                      <a:pPr algn="ctr" fontAlgn="t"/>
                      <a:r>
                        <a:rPr lang="en-US" sz="1100" b="1" i="0" u="none" strike="noStrike" dirty="0">
                          <a:solidFill>
                            <a:srgbClr val="000000"/>
                          </a:solidFill>
                          <a:effectLst/>
                          <a:latin typeface="Calibri" panose="020F0502020204030204" pitchFamily="34" charset="0"/>
                        </a:rPr>
                        <a:t>CTF</a:t>
                      </a:r>
                    </a:p>
                  </a:txBody>
                  <a:tcPr marL="9525" marR="9525" marT="9525" marB="0" anchor="ctr"/>
                </a:tc>
                <a:tc>
                  <a:txBody>
                    <a:bodyPr/>
                    <a:lstStyle/>
                    <a:p>
                      <a:pPr algn="l" fontAlgn="t"/>
                      <a:r>
                        <a:rPr lang="en-US" sz="1100" b="0" i="0" u="none" strike="noStrike" dirty="0">
                          <a:solidFill>
                            <a:schemeClr val="tx1"/>
                          </a:solidFill>
                          <a:effectLst/>
                          <a:latin typeface="Calibri" panose="020F0502020204030204" pitchFamily="34" charset="0"/>
                        </a:rPr>
                        <a:t>Explore currency risk mitigation strategies associated with </a:t>
                      </a:r>
                      <a:r>
                        <a:rPr lang="en-US" sz="1100" b="0" i="0" u="none" strike="noStrike" smtClean="0">
                          <a:solidFill>
                            <a:schemeClr val="tx1"/>
                          </a:solidFill>
                          <a:effectLst/>
                          <a:latin typeface="Calibri" panose="020F0502020204030204" pitchFamily="34" charset="0"/>
                        </a:rPr>
                        <a:t>unencashed</a:t>
                      </a:r>
                      <a:r>
                        <a:rPr lang="en-US" sz="1100" b="0" i="0" u="none" strike="noStrike" dirty="0" smtClean="0">
                          <a:solidFill>
                            <a:schemeClr val="tx1"/>
                          </a:solidFill>
                          <a:effectLst/>
                          <a:latin typeface="Calibri" panose="020F0502020204030204" pitchFamily="34" charset="0"/>
                        </a:rPr>
                        <a:t> </a:t>
                      </a:r>
                      <a:r>
                        <a:rPr lang="en-US" sz="1100" b="0" i="0" u="none" strike="noStrike" dirty="0">
                          <a:solidFill>
                            <a:schemeClr val="tx1"/>
                          </a:solidFill>
                          <a:effectLst/>
                          <a:latin typeface="Calibri" panose="020F0502020204030204" pitchFamily="34" charset="0"/>
                        </a:rPr>
                        <a:t>promissory notes</a:t>
                      </a:r>
                    </a:p>
                  </a:txBody>
                  <a:tcPr marL="0" marR="0" marT="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45720" marR="0" marT="0" marB="0"/>
                </a:tc>
                <a:tc>
                  <a:txBody>
                    <a:bodyPr/>
                    <a:lstStyle/>
                    <a:p>
                      <a:pPr algn="ctr" fontAlgn="t"/>
                      <a:r>
                        <a:rPr lang="en-US" sz="1100" b="0" i="0" u="none" strike="noStrike" kern="1200" dirty="0" smtClean="0">
                          <a:solidFill>
                            <a:schemeClr val="tx1"/>
                          </a:solidFill>
                          <a:effectLst/>
                          <a:latin typeface="Calibri" panose="020F0502020204030204" pitchFamily="34" charset="0"/>
                          <a:ea typeface="+mn-ea"/>
                          <a:cs typeface="+mn-cs"/>
                        </a:rPr>
                        <a:t>Complete</a:t>
                      </a:r>
                      <a:endParaRPr lang="en-US" sz="1100" b="0" i="0" u="none" strike="noStrike" kern="1200" dirty="0">
                        <a:solidFill>
                          <a:schemeClr val="tx1"/>
                        </a:solidFill>
                        <a:effectLst/>
                        <a:latin typeface="Calibri" panose="020F0502020204030204" pitchFamily="34" charset="0"/>
                        <a:ea typeface="+mn-ea"/>
                        <a:cs typeface="+mn-cs"/>
                      </a:endParaRPr>
                    </a:p>
                  </a:txBody>
                  <a:tcPr marL="0" marR="0" marT="0" marB="0"/>
                </a:tc>
                <a:tc>
                  <a:txBody>
                    <a:bodyPr/>
                    <a:lstStyle/>
                    <a:p>
                      <a:pPr algn="l" fontAlgn="t"/>
                      <a:r>
                        <a:rPr lang="en-US" sz="1100" b="0" i="0" u="none" strike="noStrike" kern="1200" dirty="0" smtClean="0">
                          <a:solidFill>
                            <a:schemeClr val="tx1"/>
                          </a:solidFill>
                          <a:effectLst/>
                          <a:latin typeface="Calibri" panose="020F0502020204030204" pitchFamily="34" charset="0"/>
                          <a:ea typeface="+mn-ea"/>
                          <a:cs typeface="+mn-cs"/>
                        </a:rPr>
                        <a:t>Updated in the SAR (addendum)</a:t>
                      </a:r>
                      <a:endParaRPr lang="en-US" sz="1100" b="0" i="0" u="none" strike="noStrike" kern="1200" dirty="0">
                        <a:solidFill>
                          <a:schemeClr val="tx1"/>
                        </a:solidFill>
                        <a:effectLst/>
                        <a:latin typeface="Calibri" panose="020F0502020204030204" pitchFamily="34" charset="0"/>
                        <a:ea typeface="+mn-ea"/>
                        <a:cs typeface="+mn-cs"/>
                      </a:endParaRPr>
                    </a:p>
                  </a:txBody>
                  <a:tcPr marL="0" marR="0" marT="0" marB="0"/>
                </a:tc>
              </a:tr>
              <a:tr h="370840">
                <a:tc>
                  <a:txBody>
                    <a:bodyPr/>
                    <a:lstStyle/>
                    <a:p>
                      <a:pPr algn="ctr" fontAlgn="t"/>
                      <a:r>
                        <a:rPr lang="en-US" sz="1100" b="1" i="0" u="none" strike="noStrike" dirty="0">
                          <a:solidFill>
                            <a:srgbClr val="000000"/>
                          </a:solidFill>
                          <a:effectLst/>
                          <a:latin typeface="Calibri" panose="020F0502020204030204" pitchFamily="34" charset="0"/>
                        </a:rPr>
                        <a:t>CTF</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Continue analysis on the CTF Financing Modalities Paper to further explore the detailed financial and risk management modalities, including legal, institutional and governance changes required to implement any proposed options. </a:t>
                      </a:r>
                    </a:p>
                  </a:txBody>
                  <a:tcPr marL="0" marR="45720" marB="0"/>
                </a:tc>
                <a:tc>
                  <a:txBody>
                    <a:bodyPr/>
                    <a:lstStyle/>
                    <a:p>
                      <a:pPr algn="l" fontAlgn="t"/>
                      <a:r>
                        <a:rPr lang="en-US" sz="1100" kern="1200" dirty="0" smtClean="0">
                          <a:solidFill>
                            <a:schemeClr val="dk1"/>
                          </a:solidFill>
                          <a:latin typeface="+mn-lt"/>
                          <a:ea typeface="+mn-ea"/>
                          <a:cs typeface="+mn-cs"/>
                        </a:rPr>
                        <a:t>For Committee</a:t>
                      </a:r>
                      <a:r>
                        <a:rPr lang="en-US" sz="1100" kern="1200" baseline="0" dirty="0" smtClean="0">
                          <a:solidFill>
                            <a:schemeClr val="dk1"/>
                          </a:solidFill>
                          <a:latin typeface="+mn-lt"/>
                          <a:ea typeface="+mn-ea"/>
                          <a:cs typeface="+mn-cs"/>
                        </a:rPr>
                        <a:t> meeting discussion</a:t>
                      </a:r>
                      <a:endParaRPr lang="en-US" sz="1100" kern="1200" dirty="0">
                        <a:solidFill>
                          <a:schemeClr val="dk1"/>
                        </a:solidFill>
                        <a:latin typeface="+mn-lt"/>
                        <a:ea typeface="+mn-ea"/>
                        <a:cs typeface="+mn-cs"/>
                      </a:endParaRPr>
                    </a:p>
                  </a:txBody>
                  <a:tcPr marL="45720" marR="45720" marB="0"/>
                </a:tc>
                <a:tc>
                  <a:txBody>
                    <a:bodyPr/>
                    <a:lstStyle/>
                    <a:p>
                      <a:pPr algn="ctr" fontAlgn="t"/>
                      <a:r>
                        <a:rPr lang="en-US" sz="1100" b="0" i="0" u="none" strike="noStrike" kern="1200" dirty="0">
                          <a:solidFill>
                            <a:srgbClr val="000000"/>
                          </a:solidFill>
                          <a:effectLst/>
                          <a:latin typeface="Calibri" panose="020F0502020204030204" pitchFamily="34" charset="0"/>
                          <a:ea typeface="+mn-ea"/>
                          <a:cs typeface="+mn-cs"/>
                        </a:rPr>
                        <a:t>Completed</a:t>
                      </a:r>
                    </a:p>
                  </a:txBody>
                  <a:tcPr marL="0" marR="45720"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June</a:t>
                      </a:r>
                      <a:r>
                        <a:rPr lang="en-US" sz="1100" b="0" i="0" u="none" strike="noStrike" kern="1200" dirty="0" smtClean="0">
                          <a:solidFill>
                            <a:srgbClr val="000000"/>
                          </a:solidFill>
                          <a:effectLst/>
                          <a:latin typeface="Calibri" panose="020F0502020204030204" pitchFamily="34" charset="0"/>
                          <a:ea typeface="+mn-ea"/>
                          <a:cs typeface="+mn-cs"/>
                        </a:rPr>
                        <a:t>, 2016</a:t>
                      </a:r>
                      <a:endParaRPr lang="en-US" sz="1100" b="0" i="0" u="none" strike="noStrike" kern="1200" dirty="0">
                        <a:solidFill>
                          <a:srgbClr val="000000"/>
                        </a:solidFill>
                        <a:effectLst/>
                        <a:latin typeface="Calibri" panose="020F0502020204030204" pitchFamily="34" charset="0"/>
                        <a:ea typeface="+mn-ea"/>
                        <a:cs typeface="+mn-cs"/>
                      </a:endParaRPr>
                    </a:p>
                  </a:txBody>
                  <a:tcPr marL="0" marR="45720" marB="0"/>
                </a:tc>
              </a:tr>
              <a:tr h="370840">
                <a:tc>
                  <a:txBody>
                    <a:bodyPr/>
                    <a:lstStyle/>
                    <a:p>
                      <a:pPr algn="ctr" fontAlgn="t"/>
                      <a:r>
                        <a:rPr lang="en-US" sz="1100" b="1" i="0" u="none" strike="noStrike" dirty="0" smtClean="0">
                          <a:solidFill>
                            <a:srgbClr val="000000"/>
                          </a:solidFill>
                          <a:effectLst/>
                          <a:latin typeface="Calibri" panose="020F0502020204030204" pitchFamily="34" charset="0"/>
                        </a:rPr>
                        <a:t>FIP</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MDB and CIF AU to work towards harmonizing GHG emission baselines and </a:t>
                      </a:r>
                      <a:r>
                        <a:rPr lang="en-US" sz="1100" b="0" i="0" u="none" strike="noStrike" dirty="0" smtClean="0">
                          <a:solidFill>
                            <a:srgbClr val="000000"/>
                          </a:solidFill>
                          <a:effectLst/>
                          <a:latin typeface="Calibri" panose="020F0502020204030204" pitchFamily="34" charset="0"/>
                        </a:rPr>
                        <a:t>targets</a:t>
                      </a:r>
                      <a:endParaRPr lang="en-US" sz="1100" b="0" i="0" u="none" strike="noStrike" dirty="0">
                        <a:solidFill>
                          <a:srgbClr val="000000"/>
                        </a:solidFill>
                        <a:effectLst/>
                        <a:latin typeface="Calibri" panose="020F0502020204030204" pitchFamily="34" charset="0"/>
                      </a:endParaRP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In progress</a:t>
                      </a:r>
                    </a:p>
                  </a:txBody>
                  <a:tcPr marL="0" marR="45720" marB="0"/>
                </a:tc>
                <a:tc>
                  <a:txBody>
                    <a:bodyPr/>
                    <a:lstStyle/>
                    <a:p>
                      <a:pPr algn="l" fontAlgn="t"/>
                      <a:r>
                        <a:rPr lang="en-US" sz="1100" b="0" i="0" u="none" strike="noStrike" dirty="0" smtClean="0">
                          <a:solidFill>
                            <a:srgbClr val="000000"/>
                          </a:solidFill>
                          <a:effectLst/>
                          <a:latin typeface="Calibri" panose="020F0502020204030204" pitchFamily="34" charset="0"/>
                        </a:rPr>
                        <a:t>Workshop</a:t>
                      </a:r>
                      <a:r>
                        <a:rPr lang="en-US" sz="1100" b="0" i="0" u="none" strike="noStrike" baseline="0" dirty="0" smtClean="0">
                          <a:solidFill>
                            <a:srgbClr val="000000"/>
                          </a:solidFill>
                          <a:effectLst/>
                          <a:latin typeface="Calibri" panose="020F0502020204030204" pitchFamily="34" charset="0"/>
                        </a:rPr>
                        <a:t> held in April, 2016. Completion: </a:t>
                      </a:r>
                      <a:r>
                        <a:rPr lang="en-US" sz="1100" b="0" i="0" u="none" strike="noStrike" dirty="0" smtClean="0">
                          <a:solidFill>
                            <a:srgbClr val="000000"/>
                          </a:solidFill>
                          <a:effectLst/>
                          <a:latin typeface="Calibri" panose="020F0502020204030204" pitchFamily="34" charset="0"/>
                        </a:rPr>
                        <a:t>November</a:t>
                      </a:r>
                      <a:r>
                        <a:rPr lang="en-US" sz="1100" b="0" i="0" u="none" strike="noStrike" dirty="0">
                          <a:solidFill>
                            <a:srgbClr val="000000"/>
                          </a:solidFill>
                          <a:effectLst/>
                          <a:latin typeface="Calibri" panose="020F0502020204030204" pitchFamily="34" charset="0"/>
                        </a:rPr>
                        <a:t>, 2016</a:t>
                      </a:r>
                    </a:p>
                  </a:txBody>
                  <a:tcPr marL="0" marR="45720" marB="0"/>
                </a:tc>
              </a:tr>
              <a:tr h="370840">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FIP</a:t>
                      </a:r>
                    </a:p>
                    <a:p>
                      <a:pPr algn="ctr" fontAlgn="t"/>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Further explore synergies and enhance cooperation, where applicable, with other REDD+ financing mechanisms, such as the FCPF</a:t>
                      </a: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In progress</a:t>
                      </a:r>
                    </a:p>
                  </a:txBody>
                  <a:tcPr marL="0" marR="45720" marB="0"/>
                </a:tc>
                <a:tc>
                  <a:txBody>
                    <a:bodyPr/>
                    <a:lstStyle/>
                    <a:p>
                      <a:pPr algn="l" fontAlgn="t"/>
                      <a:r>
                        <a:rPr lang="en-US" sz="1100" b="0" i="0" u="none" strike="noStrike" dirty="0" smtClean="0">
                          <a:solidFill>
                            <a:srgbClr val="000000"/>
                          </a:solidFill>
                          <a:effectLst/>
                          <a:latin typeface="Calibri" panose="020F0502020204030204" pitchFamily="34" charset="0"/>
                        </a:rPr>
                        <a:t>Semi-annual update provided in SAR</a:t>
                      </a:r>
                      <a:endParaRPr lang="en-US" sz="1100" b="0" i="0" u="none" strike="noStrike" dirty="0">
                        <a:solidFill>
                          <a:srgbClr val="000000"/>
                        </a:solidFill>
                        <a:effectLst/>
                        <a:latin typeface="Calibri" panose="020F0502020204030204" pitchFamily="34" charset="0"/>
                      </a:endParaRPr>
                    </a:p>
                  </a:txBody>
                  <a:tcPr marL="0" marR="45720" marB="0"/>
                </a:tc>
              </a:tr>
              <a:tr h="370840">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FIP</a:t>
                      </a:r>
                    </a:p>
                    <a:p>
                      <a:pPr algn="ctr" fontAlgn="t"/>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smtClean="0">
                          <a:solidFill>
                            <a:srgbClr val="000000"/>
                          </a:solidFill>
                          <a:effectLst/>
                          <a:latin typeface="Calibri" panose="020F0502020204030204" pitchFamily="34" charset="0"/>
                        </a:rPr>
                        <a:t>Provide </a:t>
                      </a:r>
                      <a:r>
                        <a:rPr lang="en-US" sz="1100" b="0" i="0" u="none" strike="noStrike" dirty="0">
                          <a:solidFill>
                            <a:srgbClr val="000000"/>
                          </a:solidFill>
                          <a:effectLst/>
                          <a:latin typeface="Calibri" panose="020F0502020204030204" pitchFamily="34" charset="0"/>
                        </a:rPr>
                        <a:t>further information on factors contributing to the delay in the implementation of IPs and projects </a:t>
                      </a:r>
                      <a:r>
                        <a:rPr lang="en-US" sz="1100" b="0" i="0" u="none" strike="noStrike" dirty="0" smtClean="0">
                          <a:solidFill>
                            <a:srgbClr val="000000"/>
                          </a:solidFill>
                          <a:effectLst/>
                          <a:latin typeface="Calibri" panose="020F0502020204030204" pitchFamily="34" charset="0"/>
                        </a:rPr>
                        <a:t>(in </a:t>
                      </a:r>
                      <a:r>
                        <a:rPr lang="en-US" sz="1100" b="0" i="0" u="none" strike="noStrike" dirty="0">
                          <a:solidFill>
                            <a:srgbClr val="000000"/>
                          </a:solidFill>
                          <a:effectLst/>
                          <a:latin typeface="Calibri" panose="020F0502020204030204" pitchFamily="34" charset="0"/>
                        </a:rPr>
                        <a:t>the SAR)</a:t>
                      </a: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In progress</a:t>
                      </a:r>
                    </a:p>
                  </a:txBody>
                  <a:tcPr marL="0" marR="4572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Semi-annual update provided in SAR</a:t>
                      </a:r>
                    </a:p>
                  </a:txBody>
                  <a:tcPr marL="0" marR="45720" marB="0"/>
                </a:tc>
              </a:tr>
              <a:tr h="370840">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FIP</a:t>
                      </a:r>
                    </a:p>
                    <a:p>
                      <a:pPr algn="ctr" fontAlgn="t"/>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Provide procedural guidelines to the new FIP countries and MDBs on exploiting operational efficiencies and exploring synergies between SCF programs in developing and implementing IPs</a:t>
                      </a: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Completed</a:t>
                      </a:r>
                      <a:endParaRPr lang="en-US" sz="1100" b="0" i="0" u="none" strike="noStrike" dirty="0">
                        <a:solidFill>
                          <a:srgbClr val="000000"/>
                        </a:solidFill>
                        <a:effectLst/>
                        <a:latin typeface="Calibri" panose="020F0502020204030204" pitchFamily="34" charset="0"/>
                      </a:endParaRPr>
                    </a:p>
                  </a:txBody>
                  <a:tcPr marL="0" marR="4572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Update provided in SAR</a:t>
                      </a:r>
                    </a:p>
                    <a:p>
                      <a:pPr algn="l" fontAlgn="t"/>
                      <a:endParaRPr lang="en-US" sz="1100" b="0" i="0" u="none" strike="noStrike" dirty="0">
                        <a:solidFill>
                          <a:srgbClr val="000000"/>
                        </a:solidFill>
                        <a:effectLst/>
                        <a:latin typeface="Calibri" panose="020F0502020204030204" pitchFamily="34" charset="0"/>
                      </a:endParaRPr>
                    </a:p>
                  </a:txBody>
                  <a:tcPr marL="0" marR="45720" marB="0"/>
                </a:tc>
              </a:tr>
              <a:tr h="370840">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FIP</a:t>
                      </a:r>
                    </a:p>
                    <a:p>
                      <a:pPr algn="ctr" fontAlgn="t"/>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Provide support to FIP countries in pursuing stakeholder engagement for monitoring and reporting</a:t>
                      </a: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In progress</a:t>
                      </a:r>
                    </a:p>
                  </a:txBody>
                  <a:tcPr marL="0" marR="4572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Semi-annual update provided in SAR</a:t>
                      </a:r>
                    </a:p>
                    <a:p>
                      <a:pPr algn="l" fontAlgn="t"/>
                      <a:endParaRPr lang="en-US" sz="1100" b="0" i="0" u="none" strike="noStrike" dirty="0">
                        <a:solidFill>
                          <a:srgbClr val="000000"/>
                        </a:solidFill>
                        <a:effectLst/>
                        <a:latin typeface="Calibri" panose="020F0502020204030204" pitchFamily="34" charset="0"/>
                      </a:endParaRPr>
                    </a:p>
                  </a:txBody>
                  <a:tcPr marL="0" marR="45720" marB="0"/>
                </a:tc>
              </a:tr>
              <a:tr h="370840">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FIP</a:t>
                      </a:r>
                    </a:p>
                    <a:p>
                      <a:pPr algn="ctr" fontAlgn="t"/>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smtClean="0">
                          <a:solidFill>
                            <a:srgbClr val="000000"/>
                          </a:solidFill>
                          <a:effectLst/>
                          <a:latin typeface="Calibri" panose="020F0502020204030204" pitchFamily="34" charset="0"/>
                        </a:rPr>
                        <a:t>Include </a:t>
                      </a:r>
                      <a:r>
                        <a:rPr lang="en-US" sz="1100" b="0" i="0" u="none" strike="noStrike" dirty="0">
                          <a:solidFill>
                            <a:srgbClr val="000000"/>
                          </a:solidFill>
                          <a:effectLst/>
                          <a:latin typeface="Calibri" panose="020F0502020204030204" pitchFamily="34" charset="0"/>
                        </a:rPr>
                        <a:t>projections on future disbursements in the SAR</a:t>
                      </a:r>
                    </a:p>
                  </a:txBody>
                  <a:tcPr marL="0" marR="45720" marB="0"/>
                </a:tc>
                <a:tc>
                  <a:txBody>
                    <a:bodyPr/>
                    <a:lstStyle/>
                    <a:p>
                      <a:pPr algn="l" fontAlgn="t"/>
                      <a:r>
                        <a:rPr lang="en-US" sz="1100" kern="1200" dirty="0" smtClean="0">
                          <a:solidFill>
                            <a:schemeClr val="dk1"/>
                          </a:solidFill>
                          <a:latin typeface="+mn-lt"/>
                          <a:ea typeface="+mn-ea"/>
                          <a:cs typeface="+mn-cs"/>
                        </a:rPr>
                        <a:t>For update to the  Committee</a:t>
                      </a:r>
                      <a:endParaRPr lang="en-US" sz="1100" kern="1200" dirty="0">
                        <a:solidFill>
                          <a:schemeClr val="dk1"/>
                        </a:solidFill>
                        <a:latin typeface="+mn-lt"/>
                        <a:ea typeface="+mn-ea"/>
                        <a:cs typeface="+mn-cs"/>
                      </a:endParaRPr>
                    </a:p>
                  </a:txBody>
                  <a:tcPr marL="0" marR="45720" marB="0"/>
                </a:tc>
                <a:tc>
                  <a:txBody>
                    <a:bodyPr/>
                    <a:lstStyle/>
                    <a:p>
                      <a:pPr algn="ctr" fontAlgn="t"/>
                      <a:r>
                        <a:rPr lang="en-US" sz="1100" b="0" i="0" u="none" strike="noStrike" dirty="0">
                          <a:solidFill>
                            <a:srgbClr val="000000"/>
                          </a:solidFill>
                          <a:effectLst/>
                          <a:latin typeface="Calibri" panose="020F0502020204030204" pitchFamily="34" charset="0"/>
                        </a:rPr>
                        <a:t>Completed</a:t>
                      </a:r>
                    </a:p>
                  </a:txBody>
                  <a:tcPr marL="0" marR="45720" marB="0"/>
                </a:tc>
                <a:tc>
                  <a:txBody>
                    <a:bodyPr/>
                    <a:lstStyle/>
                    <a:p>
                      <a:pPr algn="l" fontAlgn="t"/>
                      <a:r>
                        <a:rPr lang="en-US" sz="1100" b="0" i="0" u="none" strike="noStrike" dirty="0" smtClean="0">
                          <a:solidFill>
                            <a:srgbClr val="000000"/>
                          </a:solidFill>
                          <a:effectLst/>
                          <a:latin typeface="Calibri" panose="020F0502020204030204" pitchFamily="34" charset="0"/>
                        </a:rPr>
                        <a:t>Semi-annual update provided in SAR</a:t>
                      </a:r>
                      <a:endParaRPr lang="en-US" sz="1100" b="0" i="0" u="none" strike="noStrike" dirty="0">
                        <a:solidFill>
                          <a:srgbClr val="000000"/>
                        </a:solidFill>
                        <a:effectLst/>
                        <a:latin typeface="Calibri" panose="020F0502020204030204" pitchFamily="34" charset="0"/>
                      </a:endParaRPr>
                    </a:p>
                  </a:txBody>
                  <a:tcPr marL="0" marR="45720" marB="0"/>
                </a:tc>
              </a:tr>
            </a:tbl>
          </a:graphicData>
        </a:graphic>
      </p:graphicFrame>
      <p:sp>
        <p:nvSpPr>
          <p:cNvPr id="7" name="TextBox 6"/>
          <p:cNvSpPr txBox="1"/>
          <p:nvPr/>
        </p:nvSpPr>
        <p:spPr>
          <a:xfrm>
            <a:off x="185094" y="826703"/>
            <a:ext cx="6907186" cy="369332"/>
          </a:xfrm>
          <a:prstGeom prst="rect">
            <a:avLst/>
          </a:prstGeom>
          <a:noFill/>
        </p:spPr>
        <p:txBody>
          <a:bodyPr wrap="square" rtlCol="0">
            <a:spAutoFit/>
          </a:bodyPr>
          <a:lstStyle/>
          <a:p>
            <a:r>
              <a:rPr lang="en-US" i="1" dirty="0" smtClean="0">
                <a:solidFill>
                  <a:schemeClr val="bg1"/>
                </a:solidFill>
              </a:rPr>
              <a:t>Update on decisions taken at the CTF TFC and SCF Sub-Committees</a:t>
            </a:r>
            <a:endParaRPr lang="en-US" i="1" dirty="0">
              <a:solidFill>
                <a:schemeClr val="bg1"/>
              </a:solidFill>
            </a:endParaRPr>
          </a:p>
        </p:txBody>
      </p:sp>
    </p:spTree>
    <p:extLst>
      <p:ext uri="{BB962C8B-B14F-4D97-AF65-F5344CB8AC3E}">
        <p14:creationId xmlns:p14="http://schemas.microsoft.com/office/powerpoint/2010/main" val="27360709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4191000"/>
            <a:ext cx="4572000" cy="1600438"/>
          </a:xfrm>
          <a:prstGeom prst="rect">
            <a:avLst/>
          </a:prstGeom>
        </p:spPr>
        <p:txBody>
          <a:bodyPr>
            <a:spAutoFit/>
          </a:bodyPr>
          <a:lstStyle/>
          <a:p>
            <a:pPr algn="r"/>
            <a:r>
              <a:rPr lang="en-US" sz="1400" dirty="0"/>
              <a:t>www.climateinvestmentfunds.org </a:t>
            </a:r>
            <a:br>
              <a:rPr lang="en-US" sz="1400" dirty="0"/>
            </a:br>
            <a:endParaRPr lang="en-US" sz="1400" dirty="0"/>
          </a:p>
          <a:p>
            <a:pPr algn="r"/>
            <a:r>
              <a:rPr lang="en-US" sz="1400" dirty="0"/>
              <a:t>@</a:t>
            </a:r>
            <a:r>
              <a:rPr lang="en-US" sz="1400" dirty="0" err="1"/>
              <a:t>CIF_Action</a:t>
            </a:r>
            <a:r>
              <a:rPr lang="en-US" sz="1400" dirty="0"/>
              <a:t>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15" y="5010153"/>
            <a:ext cx="433387"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7584" y="3295471"/>
            <a:ext cx="4257040" cy="1200329"/>
          </a:xfrm>
          <a:prstGeom prst="rect">
            <a:avLst/>
          </a:prstGeom>
          <a:noFill/>
        </p:spPr>
        <p:txBody>
          <a:bodyPr wrap="square" rtlCol="0">
            <a:spAutoFit/>
          </a:bodyPr>
          <a:lstStyle/>
          <a:p>
            <a:pPr>
              <a:spcAft>
                <a:spcPts val="600"/>
              </a:spcAft>
            </a:pPr>
            <a:r>
              <a:rPr lang="en-US" sz="2400" b="1" dirty="0" smtClean="0"/>
              <a:t>Mafalda Duarte</a:t>
            </a:r>
          </a:p>
          <a:p>
            <a:pPr>
              <a:spcAft>
                <a:spcPts val="600"/>
              </a:spcAft>
            </a:pPr>
            <a:r>
              <a:rPr lang="en-US" sz="2000" dirty="0" smtClean="0">
                <a:hlinkClick r:id="rId7"/>
              </a:rPr>
              <a:t>Mduarte@worldbank.org</a:t>
            </a:r>
            <a:endParaRPr lang="en-US" sz="2000" dirty="0" smtClean="0"/>
          </a:p>
          <a:p>
            <a:pPr>
              <a:spcAft>
                <a:spcPts val="600"/>
              </a:spcAft>
            </a:pPr>
            <a:r>
              <a:rPr lang="en-US" dirty="0" smtClean="0"/>
              <a:t>(202) 473 - 4678</a:t>
            </a:r>
            <a:endParaRPr lang="en-US" dirty="0"/>
          </a:p>
        </p:txBody>
      </p:sp>
    </p:spTree>
    <p:extLst>
      <p:ext uri="{BB962C8B-B14F-4D97-AF65-F5344CB8AC3E}">
        <p14:creationId xmlns:p14="http://schemas.microsoft.com/office/powerpoint/2010/main" val="46957017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Overview</a:t>
            </a: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1002854" y="2060848"/>
            <a:ext cx="6953522" cy="3325967"/>
          </a:xfrm>
        </p:spPr>
        <p:txBody>
          <a:bodyPr>
            <a:normAutofit/>
          </a:bodyPr>
          <a:lstStyle/>
          <a:p>
            <a:pPr marL="0" indent="0">
              <a:spcBef>
                <a:spcPts val="600"/>
              </a:spcBef>
              <a:spcAft>
                <a:spcPts val="600"/>
              </a:spcAft>
              <a:buNone/>
            </a:pPr>
            <a:r>
              <a:rPr lang="en-US" sz="2000" dirty="0" smtClean="0">
                <a:latin typeface="+mj-lt"/>
              </a:rPr>
              <a:t>1. CIF </a:t>
            </a:r>
            <a:r>
              <a:rPr lang="en-US" sz="2000" dirty="0">
                <a:latin typeface="+mj-lt"/>
              </a:rPr>
              <a:t>Portfolio </a:t>
            </a:r>
            <a:r>
              <a:rPr lang="en-US" sz="2000" dirty="0" smtClean="0">
                <a:latin typeface="+mj-lt"/>
              </a:rPr>
              <a:t>update </a:t>
            </a:r>
          </a:p>
          <a:p>
            <a:pPr marL="0" indent="0">
              <a:spcBef>
                <a:spcPts val="600"/>
              </a:spcBef>
              <a:spcAft>
                <a:spcPts val="600"/>
              </a:spcAft>
              <a:buNone/>
            </a:pPr>
            <a:r>
              <a:rPr lang="da-DK" sz="2000" dirty="0" smtClean="0">
                <a:latin typeface="+mj-lt"/>
                <a:cs typeface="Aharoni" panose="02010803020104030203" pitchFamily="2" charset="-79"/>
              </a:rPr>
              <a:t>2. Update of Key CIF Activities (December 2015 – June, 2016)</a:t>
            </a:r>
          </a:p>
          <a:p>
            <a:pPr marL="0" indent="0">
              <a:spcBef>
                <a:spcPts val="600"/>
              </a:spcBef>
              <a:spcAft>
                <a:spcPts val="600"/>
              </a:spcAft>
              <a:buNone/>
            </a:pPr>
            <a:r>
              <a:rPr lang="da-DK" sz="2000" dirty="0" smtClean="0">
                <a:latin typeface="+mj-lt"/>
                <a:cs typeface="Aharoni" panose="02010803020104030203" pitchFamily="2" charset="-79"/>
              </a:rPr>
              <a:t>3. Update on implementation of decisions</a:t>
            </a:r>
          </a:p>
          <a:p>
            <a:pPr marL="0" indent="0">
              <a:spcBef>
                <a:spcPts val="600"/>
              </a:spcBef>
              <a:spcAft>
                <a:spcPts val="600"/>
              </a:spcAft>
              <a:buNone/>
            </a:pPr>
            <a:endParaRPr lang="da-DK" sz="1800" dirty="0">
              <a:latin typeface="+mj-lt"/>
              <a:cs typeface="Aharoni" panose="02010803020104030203" pitchFamily="2" charset="-79"/>
            </a:endParaRPr>
          </a:p>
        </p:txBody>
      </p:sp>
    </p:spTree>
    <p:extLst>
      <p:ext uri="{BB962C8B-B14F-4D97-AF65-F5344CB8AC3E}">
        <p14:creationId xmlns:p14="http://schemas.microsoft.com/office/powerpoint/2010/main" val="9518037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827584" y="487558"/>
            <a:ext cx="7162800" cy="808038"/>
          </a:xfrm>
        </p:spPr>
        <p:txBody>
          <a:bodyPr>
            <a:noAutofit/>
          </a:bodyPr>
          <a:lstStyle/>
          <a:p>
            <a:pPr algn="r"/>
            <a:r>
              <a:rPr lang="en-US" sz="2200" dirty="0"/>
              <a:t>CIF Portfolio </a:t>
            </a:r>
            <a:r>
              <a:rPr lang="en-US" sz="2200" dirty="0" smtClean="0"/>
              <a:t>Update – Progress since last Committee Meeting</a:t>
            </a:r>
            <a:br>
              <a:rPr lang="en-US" sz="2200" dirty="0" smtClean="0"/>
            </a:br>
            <a:r>
              <a:rPr lang="en-US" sz="2200" dirty="0" smtClean="0"/>
              <a:t> (1/2</a:t>
            </a:r>
            <a:r>
              <a:rPr lang="en-US" sz="2200" dirty="0"/>
              <a:t>)</a:t>
            </a:r>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395536" y="1708474"/>
            <a:ext cx="3547320" cy="4289251"/>
          </a:xfrm>
          <a:solidFill>
            <a:schemeClr val="bg1"/>
          </a:solidFill>
        </p:spPr>
        <p:txBody>
          <a:bodyPr>
            <a:noAutofit/>
          </a:bodyPr>
          <a:lstStyle/>
          <a:p>
            <a:pPr>
              <a:spcBef>
                <a:spcPts val="600"/>
              </a:spcBef>
              <a:spcAft>
                <a:spcPts val="600"/>
              </a:spcAft>
            </a:pPr>
            <a:r>
              <a:rPr lang="en-US" sz="1750" dirty="0">
                <a:latin typeface="+mj-lt"/>
              </a:rPr>
              <a:t>18 projects </a:t>
            </a:r>
            <a:r>
              <a:rPr lang="en-US" sz="1750" dirty="0" smtClean="0">
                <a:latin typeface="+mj-lt"/>
              </a:rPr>
              <a:t>approved from the last meeting of the Trust Fund Committee and Sub-Committees in November, 2015 to May 31, 2016</a:t>
            </a:r>
            <a:endParaRPr lang="en-US" sz="1750" dirty="0">
              <a:latin typeface="+mj-lt"/>
            </a:endParaRPr>
          </a:p>
          <a:p>
            <a:pPr lvl="1">
              <a:spcBef>
                <a:spcPts val="600"/>
              </a:spcBef>
              <a:spcAft>
                <a:spcPts val="600"/>
              </a:spcAft>
            </a:pPr>
            <a:r>
              <a:rPr lang="en-US" sz="1750" dirty="0">
                <a:latin typeface="+mj-lt"/>
                <a:cs typeface="ConduitITC TT"/>
              </a:rPr>
              <a:t>13 CTF projects representing USD 598.3 million </a:t>
            </a:r>
          </a:p>
          <a:p>
            <a:pPr lvl="1">
              <a:spcBef>
                <a:spcPts val="600"/>
              </a:spcBef>
              <a:spcAft>
                <a:spcPts val="600"/>
              </a:spcAft>
            </a:pPr>
            <a:r>
              <a:rPr lang="en-US" sz="1750" dirty="0">
                <a:latin typeface="+mj-lt"/>
                <a:cs typeface="ConduitITC TT"/>
              </a:rPr>
              <a:t>5 SCF projects for USD 85.3 million</a:t>
            </a:r>
          </a:p>
          <a:p>
            <a:pPr>
              <a:spcBef>
                <a:spcPts val="600"/>
              </a:spcBef>
              <a:spcAft>
                <a:spcPts val="600"/>
              </a:spcAft>
            </a:pPr>
            <a:r>
              <a:rPr lang="en-US" sz="1750" dirty="0" smtClean="0"/>
              <a:t>Cumulative </a:t>
            </a:r>
            <a:r>
              <a:rPr lang="en-US" sz="1750" dirty="0"/>
              <a:t>approvals at the end of FY16 would be USD </a:t>
            </a:r>
            <a:r>
              <a:rPr lang="en-US" sz="1750" dirty="0" smtClean="0"/>
              <a:t>6.7 billion.</a:t>
            </a:r>
          </a:p>
          <a:p>
            <a:pPr>
              <a:spcBef>
                <a:spcPts val="600"/>
              </a:spcBef>
              <a:spcAft>
                <a:spcPts val="600"/>
              </a:spcAft>
            </a:pPr>
            <a:endParaRPr lang="en-US" sz="1750" dirty="0" smtClean="0"/>
          </a:p>
          <a:p>
            <a:pPr>
              <a:spcBef>
                <a:spcPts val="600"/>
              </a:spcBef>
              <a:spcAft>
                <a:spcPts val="600"/>
              </a:spcAft>
            </a:pPr>
            <a:endParaRPr lang="en-US" sz="1750" dirty="0">
              <a:latin typeface="+mj-lt"/>
            </a:endParaRPr>
          </a:p>
        </p:txBody>
      </p:sp>
      <p:pic>
        <p:nvPicPr>
          <p:cNvPr id="2" name="Picture 1"/>
          <p:cNvPicPr>
            <a:picLocks noChangeAspect="1"/>
          </p:cNvPicPr>
          <p:nvPr/>
        </p:nvPicPr>
        <p:blipFill>
          <a:blip r:embed="rId3"/>
          <a:stretch>
            <a:fillRect/>
          </a:stretch>
        </p:blipFill>
        <p:spPr>
          <a:xfrm>
            <a:off x="4130384" y="1988840"/>
            <a:ext cx="4894990" cy="3419231"/>
          </a:xfrm>
          <a:prstGeom prst="rect">
            <a:avLst/>
          </a:prstGeom>
        </p:spPr>
      </p:pic>
    </p:spTree>
    <p:extLst>
      <p:ext uri="{BB962C8B-B14F-4D97-AF65-F5344CB8AC3E}">
        <p14:creationId xmlns:p14="http://schemas.microsoft.com/office/powerpoint/2010/main" val="28647249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331640" y="479082"/>
            <a:ext cx="7162800" cy="808038"/>
          </a:xfrm>
        </p:spPr>
        <p:txBody>
          <a:bodyPr/>
          <a:lstStyle/>
          <a:p>
            <a:r>
              <a:rPr lang="en-US" dirty="0"/>
              <a:t>CIF Portfolio </a:t>
            </a:r>
            <a:r>
              <a:rPr lang="en-US" dirty="0" smtClean="0"/>
              <a:t>Update (2/2)</a:t>
            </a: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115988459"/>
              </p:ext>
            </p:extLst>
          </p:nvPr>
        </p:nvGraphicFramePr>
        <p:xfrm>
          <a:off x="3491880" y="1772816"/>
          <a:ext cx="5374352"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2"/>
          <p:cNvSpPr>
            <a:spLocks noGrp="1"/>
          </p:cNvSpPr>
          <p:nvPr>
            <p:ph type="body" sz="half" idx="10"/>
          </p:nvPr>
        </p:nvSpPr>
        <p:spPr>
          <a:xfrm>
            <a:off x="323528" y="1936170"/>
            <a:ext cx="3307376" cy="3869094"/>
          </a:xfrm>
          <a:solidFill>
            <a:schemeClr val="bg1"/>
          </a:solidFill>
        </p:spPr>
        <p:txBody>
          <a:bodyPr>
            <a:noAutofit/>
          </a:bodyPr>
          <a:lstStyle/>
          <a:p>
            <a:pPr>
              <a:spcBef>
                <a:spcPts val="300"/>
              </a:spcBef>
              <a:spcAft>
                <a:spcPts val="300"/>
              </a:spcAft>
            </a:pPr>
            <a:r>
              <a:rPr lang="en-US" sz="1800" dirty="0">
                <a:solidFill>
                  <a:srgbClr val="000000"/>
                </a:solidFill>
              </a:rPr>
              <a:t>3 Investment Plans submitted for endorsement in June, 2016</a:t>
            </a:r>
          </a:p>
          <a:p>
            <a:pPr>
              <a:spcBef>
                <a:spcPts val="300"/>
              </a:spcBef>
              <a:spcAft>
                <a:spcPts val="300"/>
              </a:spcAft>
            </a:pPr>
            <a:r>
              <a:rPr lang="en-US" sz="1800" dirty="0">
                <a:solidFill>
                  <a:srgbClr val="000000"/>
                </a:solidFill>
              </a:rPr>
              <a:t>Over </a:t>
            </a:r>
            <a:r>
              <a:rPr lang="en-US" sz="1800" dirty="0" smtClean="0">
                <a:solidFill>
                  <a:srgbClr val="000000"/>
                </a:solidFill>
              </a:rPr>
              <a:t>20 </a:t>
            </a:r>
            <a:r>
              <a:rPr lang="en-US" sz="1800" dirty="0">
                <a:solidFill>
                  <a:srgbClr val="000000"/>
                </a:solidFill>
              </a:rPr>
              <a:t>scoping and joint missions </a:t>
            </a:r>
            <a:r>
              <a:rPr lang="en-US" sz="1800" dirty="0" smtClean="0">
                <a:solidFill>
                  <a:srgbClr val="000000"/>
                </a:solidFill>
              </a:rPr>
              <a:t>since last TFC/SC meetings (40 in FY16)</a:t>
            </a:r>
            <a:endParaRPr lang="en-US" sz="1800" dirty="0">
              <a:solidFill>
                <a:srgbClr val="000000"/>
              </a:solidFill>
            </a:endParaRPr>
          </a:p>
          <a:p>
            <a:pPr>
              <a:spcBef>
                <a:spcPts val="300"/>
              </a:spcBef>
              <a:spcAft>
                <a:spcPts val="300"/>
              </a:spcAft>
            </a:pPr>
            <a:r>
              <a:rPr lang="en-US" sz="1800" dirty="0">
                <a:solidFill>
                  <a:srgbClr val="000000"/>
                </a:solidFill>
              </a:rPr>
              <a:t>Investment </a:t>
            </a:r>
            <a:r>
              <a:rPr lang="en-US" sz="1800" dirty="0" smtClean="0">
                <a:solidFill>
                  <a:srgbClr val="000000"/>
                </a:solidFill>
              </a:rPr>
              <a:t>Plan Preparation Grants </a:t>
            </a:r>
            <a:r>
              <a:rPr lang="en-US" sz="1800" dirty="0">
                <a:solidFill>
                  <a:srgbClr val="000000"/>
                </a:solidFill>
              </a:rPr>
              <a:t>provided to </a:t>
            </a:r>
            <a:r>
              <a:rPr lang="en-US" sz="1800" dirty="0" smtClean="0">
                <a:solidFill>
                  <a:srgbClr val="000000"/>
                </a:solidFill>
              </a:rPr>
              <a:t>20 countries since last TFC/SC meetings </a:t>
            </a:r>
            <a:r>
              <a:rPr lang="en-US" sz="1800" dirty="0" smtClean="0">
                <a:solidFill>
                  <a:srgbClr val="000000"/>
                </a:solidFill>
              </a:rPr>
              <a:t>(</a:t>
            </a:r>
            <a:r>
              <a:rPr lang="en-US" sz="1800" dirty="0" smtClean="0">
                <a:solidFill>
                  <a:srgbClr val="000000"/>
                </a:solidFill>
              </a:rPr>
              <a:t>24 of</a:t>
            </a:r>
            <a:r>
              <a:rPr lang="en-US" sz="1800" dirty="0" smtClean="0">
                <a:solidFill>
                  <a:srgbClr val="000000"/>
                </a:solidFill>
              </a:rPr>
              <a:t> </a:t>
            </a:r>
            <a:r>
              <a:rPr lang="en-US" sz="1800" dirty="0">
                <a:solidFill>
                  <a:srgbClr val="000000"/>
                </a:solidFill>
              </a:rPr>
              <a:t>25 new </a:t>
            </a:r>
            <a:r>
              <a:rPr lang="en-US" sz="1800" dirty="0" smtClean="0">
                <a:solidFill>
                  <a:srgbClr val="000000"/>
                </a:solidFill>
              </a:rPr>
              <a:t>FIP and PPCR countries in FY16)</a:t>
            </a:r>
            <a:endParaRPr lang="en-US" sz="1800" dirty="0">
              <a:solidFill>
                <a:srgbClr val="000000"/>
              </a:solidFill>
            </a:endParaRPr>
          </a:p>
          <a:p>
            <a:pPr>
              <a:spcBef>
                <a:spcPts val="300"/>
              </a:spcBef>
              <a:spcAft>
                <a:spcPts val="300"/>
              </a:spcAft>
            </a:pPr>
            <a:r>
              <a:rPr lang="en-US" sz="1800" dirty="0" smtClean="0">
                <a:solidFill>
                  <a:srgbClr val="000000"/>
                </a:solidFill>
              </a:rPr>
              <a:t>Guidelines and terms of reference for </a:t>
            </a:r>
            <a:r>
              <a:rPr lang="en-US" sz="1800" dirty="0">
                <a:solidFill>
                  <a:srgbClr val="000000"/>
                </a:solidFill>
              </a:rPr>
              <a:t>expert review of Investment Plans </a:t>
            </a:r>
            <a:r>
              <a:rPr lang="en-US" sz="1800" dirty="0" smtClean="0">
                <a:solidFill>
                  <a:srgbClr val="000000"/>
                </a:solidFill>
              </a:rPr>
              <a:t>updated</a:t>
            </a:r>
            <a:endParaRPr lang="en-US" sz="1800" dirty="0">
              <a:solidFill>
                <a:srgbClr val="000000"/>
              </a:solidFill>
            </a:endParaRPr>
          </a:p>
        </p:txBody>
      </p:sp>
    </p:spTree>
    <p:extLst>
      <p:ext uri="{BB962C8B-B14F-4D97-AF65-F5344CB8AC3E}">
        <p14:creationId xmlns:p14="http://schemas.microsoft.com/office/powerpoint/2010/main" val="33052552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043608" y="672224"/>
            <a:ext cx="7162800" cy="808038"/>
          </a:xfrm>
        </p:spPr>
        <p:txBody>
          <a:bodyPr>
            <a:normAutofit fontScale="90000"/>
          </a:bodyPr>
          <a:lstStyle/>
          <a:p>
            <a:r>
              <a:rPr lang="en-US" dirty="0"/>
              <a:t>Highlights of </a:t>
            </a:r>
            <a:r>
              <a:rPr lang="en-US" dirty="0" smtClean="0"/>
              <a:t>Key CIF Activities - </a:t>
            </a:r>
            <a:r>
              <a:rPr lang="en-US" dirty="0"/>
              <a:t>December, 2015 – June, 2016</a:t>
            </a:r>
            <a:br>
              <a:rPr lang="en-US" dirty="0"/>
            </a:b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469670" y="1941069"/>
            <a:ext cx="7736738" cy="4104456"/>
          </a:xfrm>
        </p:spPr>
        <p:txBody>
          <a:bodyPr>
            <a:noAutofit/>
          </a:bodyPr>
          <a:lstStyle/>
          <a:p>
            <a:pPr marL="0" indent="0" algn="just">
              <a:buNone/>
            </a:pPr>
            <a:r>
              <a:rPr lang="en-US" sz="2000" b="1" dirty="0" smtClean="0">
                <a:solidFill>
                  <a:srgbClr val="000000"/>
                </a:solidFill>
              </a:rPr>
              <a:t>CIF Strategic Analysis </a:t>
            </a:r>
          </a:p>
          <a:p>
            <a:pPr lvl="1" algn="just">
              <a:buFont typeface="Arial" panose="020B0604020202020204" pitchFamily="34" charset="0"/>
              <a:buChar char="•"/>
            </a:pPr>
            <a:r>
              <a:rPr lang="en-US" sz="2000" dirty="0" smtClean="0">
                <a:solidFill>
                  <a:srgbClr val="000000"/>
                </a:solidFill>
              </a:rPr>
              <a:t>Brainstorming sessions with Civil society organizations, and think-tanks held in February, 2016</a:t>
            </a:r>
          </a:p>
          <a:p>
            <a:pPr lvl="1" algn="just">
              <a:buFont typeface="Arial" panose="020B0604020202020204" pitchFamily="34" charset="0"/>
              <a:buChar char="•"/>
            </a:pPr>
            <a:r>
              <a:rPr lang="en-US" sz="2000" dirty="0" smtClean="0">
                <a:solidFill>
                  <a:srgbClr val="000000"/>
                </a:solidFill>
              </a:rPr>
              <a:t>Retreat with Committee members and Working Groups took place in March, 2016</a:t>
            </a:r>
          </a:p>
          <a:p>
            <a:pPr lvl="1" algn="just">
              <a:buFont typeface="Arial" panose="020B0604020202020204" pitchFamily="34" charset="0"/>
              <a:buChar char="•"/>
            </a:pPr>
            <a:r>
              <a:rPr lang="en-US" sz="2000" dirty="0" smtClean="0">
                <a:solidFill>
                  <a:srgbClr val="000000"/>
                </a:solidFill>
              </a:rPr>
              <a:t>Technical workshop on CTF Financing Modalities held in April, 2016</a:t>
            </a:r>
          </a:p>
          <a:p>
            <a:pPr lvl="1" algn="just">
              <a:buFont typeface="Arial" panose="020B0604020202020204" pitchFamily="34" charset="0"/>
              <a:buChar char="•"/>
            </a:pPr>
            <a:r>
              <a:rPr lang="en-US" sz="2000" dirty="0" smtClean="0">
                <a:solidFill>
                  <a:srgbClr val="000000"/>
                </a:solidFill>
              </a:rPr>
              <a:t>CIF co-sponsored the Climate </a:t>
            </a:r>
            <a:r>
              <a:rPr lang="en-US" sz="2000" dirty="0">
                <a:solidFill>
                  <a:srgbClr val="000000"/>
                </a:solidFill>
              </a:rPr>
              <a:t>transactions summit held in May, 2016</a:t>
            </a:r>
          </a:p>
          <a:p>
            <a:pPr marL="0" indent="0">
              <a:spcBef>
                <a:spcPts val="600"/>
              </a:spcBef>
              <a:spcAft>
                <a:spcPts val="600"/>
              </a:spcAft>
              <a:buNone/>
            </a:pPr>
            <a:endParaRPr lang="en-US" b="1" dirty="0"/>
          </a:p>
        </p:txBody>
      </p:sp>
    </p:spTree>
    <p:extLst>
      <p:ext uri="{BB962C8B-B14F-4D97-AF65-F5344CB8AC3E}">
        <p14:creationId xmlns:p14="http://schemas.microsoft.com/office/powerpoint/2010/main" val="257161186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971600" y="609600"/>
            <a:ext cx="7162800" cy="808038"/>
          </a:xfrm>
        </p:spPr>
        <p:txBody>
          <a:bodyPr>
            <a:normAutofit fontScale="90000"/>
          </a:bodyPr>
          <a:lstStyle/>
          <a:p>
            <a:r>
              <a:rPr lang="en-US" dirty="0"/>
              <a:t>Highlights of </a:t>
            </a:r>
            <a:r>
              <a:rPr lang="en-US" dirty="0" smtClean="0"/>
              <a:t>Key CIF </a:t>
            </a:r>
            <a:r>
              <a:rPr lang="en-US" dirty="0"/>
              <a:t>Activities - December, 2015 – June, 2016</a:t>
            </a:r>
            <a:br>
              <a:rPr lang="en-US" dirty="0"/>
            </a:b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4" name="TextBox 3"/>
          <p:cNvSpPr txBox="1"/>
          <p:nvPr/>
        </p:nvSpPr>
        <p:spPr>
          <a:xfrm>
            <a:off x="395536" y="1844824"/>
            <a:ext cx="5184576" cy="4524315"/>
          </a:xfrm>
          <a:prstGeom prst="rect">
            <a:avLst/>
          </a:prstGeom>
          <a:noFill/>
          <a:ln>
            <a:noFill/>
          </a:ln>
        </p:spPr>
        <p:txBody>
          <a:bodyPr wrap="square" rtlCol="0">
            <a:spAutoFit/>
          </a:bodyPr>
          <a:lstStyle/>
          <a:p>
            <a:r>
              <a:rPr lang="en-US" sz="2000" b="1" dirty="0" smtClean="0"/>
              <a:t>Monitoring and Results (M&amp;R)</a:t>
            </a:r>
          </a:p>
          <a:p>
            <a:pPr marL="285750" indent="-285750">
              <a:spcBef>
                <a:spcPts val="600"/>
              </a:spcBef>
              <a:spcAft>
                <a:spcPts val="600"/>
              </a:spcAft>
              <a:buFont typeface="Arial" panose="020B0604020202020204" pitchFamily="34" charset="0"/>
              <a:buChar char="•"/>
            </a:pPr>
            <a:r>
              <a:rPr lang="en-US" sz="2000" dirty="0" smtClean="0"/>
              <a:t>FIP M&amp;R Workshop held in Ghana (May, 2016), including field trips</a:t>
            </a:r>
          </a:p>
          <a:p>
            <a:pPr marL="285750" indent="-285750">
              <a:spcBef>
                <a:spcPts val="600"/>
              </a:spcBef>
              <a:spcAft>
                <a:spcPts val="600"/>
              </a:spcAft>
              <a:buFont typeface="Arial" panose="020B0604020202020204" pitchFamily="34" charset="0"/>
              <a:buChar char="•"/>
            </a:pPr>
            <a:r>
              <a:rPr lang="en-US" sz="2000" dirty="0" smtClean="0"/>
              <a:t>PPCR </a:t>
            </a:r>
            <a:r>
              <a:rPr lang="en-US" sz="2000" dirty="0" smtClean="0"/>
              <a:t>M&amp;R </a:t>
            </a:r>
            <a:r>
              <a:rPr lang="en-US" sz="2000" dirty="0" smtClean="0"/>
              <a:t>training held in Tonga, with participants from Samoa, Papua New Guinea, and regional NGOs</a:t>
            </a:r>
          </a:p>
          <a:p>
            <a:pPr marL="285750" indent="-285750">
              <a:spcBef>
                <a:spcPts val="600"/>
              </a:spcBef>
              <a:spcAft>
                <a:spcPts val="600"/>
              </a:spcAft>
              <a:buFont typeface="Arial" panose="020B0604020202020204" pitchFamily="34" charset="0"/>
              <a:buChar char="•"/>
            </a:pPr>
            <a:r>
              <a:rPr lang="en-US" sz="2000" dirty="0"/>
              <a:t>M&amp;R support provided to the PPCR Caribbean </a:t>
            </a:r>
            <a:r>
              <a:rPr lang="en-US" sz="2000" dirty="0" smtClean="0"/>
              <a:t>Region; </a:t>
            </a:r>
            <a:r>
              <a:rPr lang="en-US" sz="2000" smtClean="0"/>
              <a:t>and to Lao </a:t>
            </a:r>
            <a:r>
              <a:rPr lang="en-US" sz="2000" dirty="0"/>
              <a:t>PDR and Indonesia </a:t>
            </a:r>
            <a:r>
              <a:rPr lang="en-US" sz="2000"/>
              <a:t>FIP </a:t>
            </a:r>
            <a:r>
              <a:rPr lang="en-US" sz="2000" smtClean="0"/>
              <a:t>programs</a:t>
            </a:r>
            <a:endParaRPr lang="en-US" sz="2000" dirty="0"/>
          </a:p>
          <a:p>
            <a:pPr marL="285750" indent="-285750">
              <a:spcBef>
                <a:spcPts val="600"/>
              </a:spcBef>
              <a:spcAft>
                <a:spcPts val="600"/>
              </a:spcAft>
              <a:buFont typeface="Arial" panose="020B0604020202020204" pitchFamily="34" charset="0"/>
              <a:buChar char="•"/>
            </a:pPr>
            <a:r>
              <a:rPr lang="en-US" sz="2000" dirty="0" smtClean="0"/>
              <a:t>FIP </a:t>
            </a:r>
            <a:r>
              <a:rPr lang="en-US" sz="2000" dirty="0" smtClean="0"/>
              <a:t>GHG Harmonization workshop held in Washington, DC (April, 2016)</a:t>
            </a:r>
          </a:p>
          <a:p>
            <a:pPr marL="285750" indent="-285750">
              <a:buFont typeface="Arial" panose="020B0604020202020204" pitchFamily="34" charset="0"/>
              <a:buChar char="•"/>
            </a:pPr>
            <a:endParaRPr lang="en-US" sz="2200" dirty="0"/>
          </a:p>
        </p:txBody>
      </p:sp>
      <p:pic>
        <p:nvPicPr>
          <p:cNvPr id="7" name="Picture 6"/>
          <p:cNvPicPr>
            <a:picLocks noChangeAspect="1"/>
          </p:cNvPicPr>
          <p:nvPr/>
        </p:nvPicPr>
        <p:blipFill>
          <a:blip r:embed="rId3"/>
          <a:stretch>
            <a:fillRect/>
          </a:stretch>
        </p:blipFill>
        <p:spPr>
          <a:xfrm>
            <a:off x="5580111" y="1988840"/>
            <a:ext cx="2832547" cy="2281344"/>
          </a:xfrm>
          <a:prstGeom prst="rect">
            <a:avLst/>
          </a:prstGeom>
        </p:spPr>
      </p:pic>
      <p:pic>
        <p:nvPicPr>
          <p:cNvPr id="8" name="Picture 7"/>
          <p:cNvPicPr>
            <a:picLocks noChangeAspect="1"/>
          </p:cNvPicPr>
          <p:nvPr/>
        </p:nvPicPr>
        <p:blipFill>
          <a:blip r:embed="rId4"/>
          <a:stretch>
            <a:fillRect/>
          </a:stretch>
        </p:blipFill>
        <p:spPr>
          <a:xfrm>
            <a:off x="5580112" y="4366250"/>
            <a:ext cx="2832547" cy="1722189"/>
          </a:xfrm>
          <a:prstGeom prst="rect">
            <a:avLst/>
          </a:prstGeom>
        </p:spPr>
      </p:pic>
    </p:spTree>
    <p:extLst>
      <p:ext uri="{BB962C8B-B14F-4D97-AF65-F5344CB8AC3E}">
        <p14:creationId xmlns:p14="http://schemas.microsoft.com/office/powerpoint/2010/main" val="413146983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115616" y="609600"/>
            <a:ext cx="7162800" cy="808038"/>
          </a:xfrm>
        </p:spPr>
        <p:txBody>
          <a:bodyPr>
            <a:normAutofit fontScale="90000"/>
          </a:bodyPr>
          <a:lstStyle/>
          <a:p>
            <a:r>
              <a:rPr lang="en-US" dirty="0"/>
              <a:t>Highlights of </a:t>
            </a:r>
            <a:r>
              <a:rPr lang="en-US" dirty="0" smtClean="0"/>
              <a:t>Key CIF </a:t>
            </a:r>
            <a:r>
              <a:rPr lang="en-US" dirty="0"/>
              <a:t>Activities - December, 2015 – June, 2016</a:t>
            </a:r>
            <a:br>
              <a:rPr lang="en-US" dirty="0"/>
            </a:b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2" name="TextBox 1"/>
          <p:cNvSpPr txBox="1"/>
          <p:nvPr/>
        </p:nvSpPr>
        <p:spPr>
          <a:xfrm>
            <a:off x="268973" y="1916832"/>
            <a:ext cx="4608512" cy="3631763"/>
          </a:xfrm>
          <a:prstGeom prst="rect">
            <a:avLst/>
          </a:prstGeom>
          <a:noFill/>
        </p:spPr>
        <p:txBody>
          <a:bodyPr wrap="square" rtlCol="0">
            <a:spAutoFit/>
          </a:bodyPr>
          <a:lstStyle/>
          <a:p>
            <a:pPr>
              <a:spcBef>
                <a:spcPts val="600"/>
              </a:spcBef>
              <a:spcAft>
                <a:spcPts val="600"/>
              </a:spcAft>
            </a:pPr>
            <a:r>
              <a:rPr lang="en-US" sz="2200" b="1" dirty="0" smtClean="0"/>
              <a:t>Stakeholder Engagement </a:t>
            </a:r>
          </a:p>
          <a:p>
            <a:pPr marL="285750" indent="-285750">
              <a:spcBef>
                <a:spcPts val="600"/>
              </a:spcBef>
              <a:spcAft>
                <a:spcPts val="600"/>
              </a:spcAft>
              <a:buFont typeface="Arial" panose="020B0604020202020204" pitchFamily="34" charset="0"/>
              <a:buChar char="•"/>
            </a:pPr>
            <a:r>
              <a:rPr lang="en-US" sz="2000" dirty="0" smtClean="0"/>
              <a:t>Regional Investment planning stakeholder workshops held in Hanoi, Nairobi, and Lima (April, 2016)</a:t>
            </a:r>
          </a:p>
          <a:p>
            <a:pPr marL="285750" indent="-285750">
              <a:spcBef>
                <a:spcPts val="600"/>
              </a:spcBef>
              <a:spcAft>
                <a:spcPts val="600"/>
              </a:spcAft>
              <a:buFont typeface="Arial" panose="020B0604020202020204" pitchFamily="34" charset="0"/>
              <a:buChar char="•"/>
            </a:pPr>
            <a:r>
              <a:rPr lang="en-US" sz="2000" dirty="0" smtClean="0"/>
              <a:t>CIF participation in the </a:t>
            </a:r>
            <a:r>
              <a:rPr lang="en-US" sz="2000" dirty="0"/>
              <a:t>annual United Nations Permanent Forum on Indigenous Issues (UNPFII</a:t>
            </a:r>
            <a:r>
              <a:rPr lang="en-US" sz="2000" dirty="0" smtClean="0"/>
              <a:t>) </a:t>
            </a:r>
            <a:r>
              <a:rPr lang="en-US" sz="2000" dirty="0"/>
              <a:t>in New York </a:t>
            </a:r>
            <a:r>
              <a:rPr lang="en-US" sz="2000" dirty="0" smtClean="0"/>
              <a:t>(May, 2016)</a:t>
            </a:r>
          </a:p>
          <a:p>
            <a:pPr marL="285750" indent="-285750">
              <a:spcBef>
                <a:spcPts val="600"/>
              </a:spcBef>
              <a:spcAft>
                <a:spcPts val="600"/>
              </a:spcAft>
              <a:buFont typeface="Arial" panose="020B0604020202020204" pitchFamily="34" charset="0"/>
              <a:buChar char="•"/>
            </a:pPr>
            <a:r>
              <a:rPr lang="en-US" sz="2000" dirty="0" smtClean="0"/>
              <a:t>Best </a:t>
            </a:r>
            <a:r>
              <a:rPr lang="en-US" sz="2000" dirty="0"/>
              <a:t>practice guide on stakeholder mapping </a:t>
            </a:r>
            <a:r>
              <a:rPr lang="en-US" sz="2000" dirty="0" smtClean="0"/>
              <a:t>prepared</a:t>
            </a:r>
          </a:p>
        </p:txBody>
      </p:sp>
      <p:pic>
        <p:nvPicPr>
          <p:cNvPr id="3" name="Picture 2"/>
          <p:cNvPicPr>
            <a:picLocks noChangeAspect="1"/>
          </p:cNvPicPr>
          <p:nvPr/>
        </p:nvPicPr>
        <p:blipFill>
          <a:blip r:embed="rId3"/>
          <a:stretch>
            <a:fillRect/>
          </a:stretch>
        </p:blipFill>
        <p:spPr>
          <a:xfrm>
            <a:off x="4877485" y="2132856"/>
            <a:ext cx="3614802" cy="3092947"/>
          </a:xfrm>
          <a:prstGeom prst="rect">
            <a:avLst/>
          </a:prstGeom>
        </p:spPr>
      </p:pic>
    </p:spTree>
    <p:extLst>
      <p:ext uri="{BB962C8B-B14F-4D97-AF65-F5344CB8AC3E}">
        <p14:creationId xmlns:p14="http://schemas.microsoft.com/office/powerpoint/2010/main" val="910956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2" name="Rectangle 1"/>
          <p:cNvSpPr/>
          <p:nvPr/>
        </p:nvSpPr>
        <p:spPr>
          <a:xfrm>
            <a:off x="179512" y="1494049"/>
            <a:ext cx="4680520" cy="4524315"/>
          </a:xfrm>
          <a:prstGeom prst="rect">
            <a:avLst/>
          </a:prstGeom>
        </p:spPr>
        <p:txBody>
          <a:bodyPr wrap="square">
            <a:spAutoFit/>
          </a:bodyPr>
          <a:lstStyle/>
          <a:p>
            <a:r>
              <a:rPr lang="en-US" b="1" dirty="0" smtClean="0">
                <a:solidFill>
                  <a:srgbClr val="000000"/>
                </a:solidFill>
              </a:rPr>
              <a:t>Knowledge Management</a:t>
            </a:r>
          </a:p>
          <a:p>
            <a:endParaRPr lang="en-US" b="1" dirty="0" smtClean="0">
              <a:solidFill>
                <a:srgbClr val="000000"/>
              </a:solidFill>
            </a:endParaRPr>
          </a:p>
          <a:p>
            <a:r>
              <a:rPr lang="en-US" i="1" dirty="0"/>
              <a:t>Advisory Group on Evaluation and </a:t>
            </a:r>
            <a:r>
              <a:rPr lang="en-US" i="1" dirty="0" smtClean="0"/>
              <a:t>Learning</a:t>
            </a:r>
            <a:endParaRPr lang="en-US" i="1" dirty="0" smtClean="0">
              <a:solidFill>
                <a:srgbClr val="000000"/>
              </a:solidFill>
            </a:endParaRPr>
          </a:p>
          <a:p>
            <a:pPr marL="742950" lvl="1" indent="-285750">
              <a:buFont typeface="Arial" panose="020B0604020202020204" pitchFamily="34" charset="0"/>
              <a:buChar char="•"/>
            </a:pPr>
            <a:r>
              <a:rPr lang="en-US" dirty="0" smtClean="0">
                <a:solidFill>
                  <a:srgbClr val="000000"/>
                </a:solidFill>
              </a:rPr>
              <a:t>Three </a:t>
            </a:r>
            <a:r>
              <a:rPr lang="en-US" dirty="0">
                <a:solidFill>
                  <a:srgbClr val="000000"/>
                </a:solidFill>
              </a:rPr>
              <a:t>meetings of the advisory group </a:t>
            </a:r>
            <a:r>
              <a:rPr lang="en-US" dirty="0" smtClean="0">
                <a:solidFill>
                  <a:srgbClr val="000000"/>
                </a:solidFill>
              </a:rPr>
              <a:t>held in Washington, DC</a:t>
            </a:r>
            <a:endParaRPr lang="en-US" dirty="0">
              <a:solidFill>
                <a:srgbClr val="000000"/>
              </a:solidFill>
            </a:endParaRPr>
          </a:p>
          <a:p>
            <a:pPr marL="742950" lvl="1" indent="-285750">
              <a:buFont typeface="Arial" panose="020B0604020202020204" pitchFamily="34" charset="0"/>
              <a:buChar char="•"/>
            </a:pPr>
            <a:r>
              <a:rPr lang="en-US" dirty="0">
                <a:solidFill>
                  <a:srgbClr val="000000"/>
                </a:solidFill>
              </a:rPr>
              <a:t>Business plan proposed for </a:t>
            </a:r>
            <a:r>
              <a:rPr lang="en-US" dirty="0" smtClean="0">
                <a:solidFill>
                  <a:srgbClr val="000000"/>
                </a:solidFill>
              </a:rPr>
              <a:t>endorsement</a:t>
            </a:r>
          </a:p>
          <a:p>
            <a:endParaRPr lang="en-US" dirty="0">
              <a:solidFill>
                <a:srgbClr val="000000"/>
              </a:solidFill>
            </a:endParaRPr>
          </a:p>
          <a:p>
            <a:r>
              <a:rPr lang="en-US" i="1" dirty="0" smtClean="0">
                <a:solidFill>
                  <a:srgbClr val="000000"/>
                </a:solidFill>
              </a:rPr>
              <a:t>Mini-Grids Workshop and Study Tour</a:t>
            </a:r>
          </a:p>
          <a:p>
            <a:pPr marL="800100" lvl="1" indent="-342900">
              <a:buFont typeface="Arial" panose="020B0604020202020204" pitchFamily="34" charset="0"/>
              <a:buChar char="•"/>
            </a:pPr>
            <a:r>
              <a:rPr lang="en-US" dirty="0" smtClean="0">
                <a:solidFill>
                  <a:srgbClr val="000000"/>
                </a:solidFill>
              </a:rPr>
              <a:t>Study tour held in Kenya from May 23 – 27, 2016 </a:t>
            </a:r>
          </a:p>
          <a:p>
            <a:pPr marL="800100" lvl="1" indent="-342900">
              <a:buFont typeface="Arial" panose="020B0604020202020204" pitchFamily="34" charset="0"/>
              <a:buChar char="•"/>
            </a:pPr>
            <a:r>
              <a:rPr lang="en-US" dirty="0" smtClean="0"/>
              <a:t>Learning events involving </a:t>
            </a:r>
            <a:r>
              <a:rPr lang="en-US" dirty="0"/>
              <a:t>stakeholder groups from different mini grid programs in Africa </a:t>
            </a:r>
            <a:r>
              <a:rPr lang="en-US" dirty="0" smtClean="0"/>
              <a:t>and 13 African country representatives</a:t>
            </a:r>
          </a:p>
          <a:p>
            <a:endParaRPr lang="en-US" dirty="0" smtClean="0">
              <a:solidFill>
                <a:srgbClr val="000000"/>
              </a:solidFill>
            </a:endParaRPr>
          </a:p>
        </p:txBody>
      </p:sp>
      <p:sp>
        <p:nvSpPr>
          <p:cNvPr id="9" name="Title 21"/>
          <p:cNvSpPr txBox="1">
            <a:spLocks/>
          </p:cNvSpPr>
          <p:nvPr/>
        </p:nvSpPr>
        <p:spPr>
          <a:xfrm>
            <a:off x="1115616" y="672224"/>
            <a:ext cx="7162800" cy="808038"/>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en-US" dirty="0" smtClean="0"/>
              <a:t>Highlights of Key CIF Activities - December, 2015 – June, 2016</a:t>
            </a:r>
            <a:br>
              <a:rPr lang="en-US" dirty="0" smtClean="0"/>
            </a:br>
            <a:endParaRPr lang="en-US" dirty="0"/>
          </a:p>
        </p:txBody>
      </p:sp>
      <p:pic>
        <p:nvPicPr>
          <p:cNvPr id="5" name="Picture 4"/>
          <p:cNvPicPr>
            <a:picLocks noChangeAspect="1"/>
          </p:cNvPicPr>
          <p:nvPr/>
        </p:nvPicPr>
        <p:blipFill>
          <a:blip r:embed="rId3"/>
          <a:stretch>
            <a:fillRect/>
          </a:stretch>
        </p:blipFill>
        <p:spPr>
          <a:xfrm>
            <a:off x="5076056" y="3769431"/>
            <a:ext cx="3076575" cy="2095500"/>
          </a:xfrm>
          <a:prstGeom prst="rect">
            <a:avLst/>
          </a:prstGeom>
        </p:spPr>
      </p:pic>
      <p:pic>
        <p:nvPicPr>
          <p:cNvPr id="7" name="Picture 6"/>
          <p:cNvPicPr>
            <a:picLocks noChangeAspect="1"/>
          </p:cNvPicPr>
          <p:nvPr/>
        </p:nvPicPr>
        <p:blipFill>
          <a:blip r:embed="rId4"/>
          <a:stretch>
            <a:fillRect/>
          </a:stretch>
        </p:blipFill>
        <p:spPr>
          <a:xfrm>
            <a:off x="5076056" y="1537847"/>
            <a:ext cx="3076576" cy="2196330"/>
          </a:xfrm>
          <a:prstGeom prst="rect">
            <a:avLst/>
          </a:prstGeom>
        </p:spPr>
      </p:pic>
    </p:spTree>
    <p:extLst>
      <p:ext uri="{BB962C8B-B14F-4D97-AF65-F5344CB8AC3E}">
        <p14:creationId xmlns:p14="http://schemas.microsoft.com/office/powerpoint/2010/main" val="339192507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2" name="Rectangle 1"/>
          <p:cNvSpPr/>
          <p:nvPr/>
        </p:nvSpPr>
        <p:spPr>
          <a:xfrm>
            <a:off x="467544" y="1450701"/>
            <a:ext cx="8136904" cy="3477875"/>
          </a:xfrm>
          <a:prstGeom prst="rect">
            <a:avLst/>
          </a:prstGeom>
        </p:spPr>
        <p:txBody>
          <a:bodyPr wrap="square">
            <a:spAutoFit/>
          </a:bodyPr>
          <a:lstStyle/>
          <a:p>
            <a:pPr algn="just"/>
            <a:r>
              <a:rPr lang="en-US" sz="2000" b="1" dirty="0" smtClean="0">
                <a:solidFill>
                  <a:srgbClr val="000000"/>
                </a:solidFill>
              </a:rPr>
              <a:t>Learning Events</a:t>
            </a:r>
          </a:p>
          <a:p>
            <a:pPr algn="just"/>
            <a:endParaRPr lang="en-US" sz="2000" dirty="0" smtClean="0">
              <a:solidFill>
                <a:srgbClr val="000000"/>
              </a:solidFill>
            </a:endParaRPr>
          </a:p>
          <a:p>
            <a:pPr algn="just"/>
            <a:r>
              <a:rPr lang="en-US" sz="2000" i="1" dirty="0" smtClean="0">
                <a:solidFill>
                  <a:srgbClr val="000000"/>
                </a:solidFill>
              </a:rPr>
              <a:t>South-South learning</a:t>
            </a:r>
          </a:p>
          <a:p>
            <a:pPr marL="800100" lvl="1" indent="-342900" algn="just">
              <a:buFont typeface="Arial" panose="020B0604020202020204" pitchFamily="34" charset="0"/>
              <a:buChar char="•"/>
            </a:pPr>
            <a:r>
              <a:rPr lang="en-US" sz="2000" dirty="0" smtClean="0">
                <a:solidFill>
                  <a:srgbClr val="000000"/>
                </a:solidFill>
              </a:rPr>
              <a:t>South-South learning exchanges between old and new CIF countries to foster peer-to-peer learning, also reinforced in the FIP Pilot Countries Meeting</a:t>
            </a:r>
          </a:p>
          <a:p>
            <a:pPr algn="just"/>
            <a:endParaRPr lang="en-US" sz="2000" i="1" dirty="0" smtClean="0">
              <a:solidFill>
                <a:srgbClr val="000000"/>
              </a:solidFill>
            </a:endParaRPr>
          </a:p>
          <a:p>
            <a:pPr algn="just"/>
            <a:r>
              <a:rPr lang="en-US" sz="2000" i="1" dirty="0" smtClean="0">
                <a:solidFill>
                  <a:srgbClr val="000000"/>
                </a:solidFill>
              </a:rPr>
              <a:t>PPCR Learning Series</a:t>
            </a:r>
          </a:p>
          <a:p>
            <a:pPr marL="800100" lvl="1" indent="-342900" algn="just">
              <a:buFont typeface="Arial" panose="020B0604020202020204" pitchFamily="34" charset="0"/>
              <a:buChar char="•"/>
            </a:pPr>
            <a:r>
              <a:rPr lang="en-US" sz="2000" dirty="0" smtClean="0">
                <a:solidFill>
                  <a:srgbClr val="000000"/>
                </a:solidFill>
              </a:rPr>
              <a:t>4 learning events </a:t>
            </a:r>
            <a:r>
              <a:rPr lang="en-GB" sz="2000" dirty="0" smtClean="0"/>
              <a:t>brought together researchers (universities, research institutes, and think tanks) to explore issues of migration, urban context, landscape approaches, and food security</a:t>
            </a:r>
            <a:endParaRPr lang="en-US" sz="2000" dirty="0" smtClean="0">
              <a:solidFill>
                <a:srgbClr val="000000"/>
              </a:solidFill>
            </a:endParaRPr>
          </a:p>
        </p:txBody>
      </p:sp>
      <p:sp>
        <p:nvSpPr>
          <p:cNvPr id="9" name="Title 21"/>
          <p:cNvSpPr txBox="1">
            <a:spLocks/>
          </p:cNvSpPr>
          <p:nvPr/>
        </p:nvSpPr>
        <p:spPr>
          <a:xfrm>
            <a:off x="1115616" y="672224"/>
            <a:ext cx="7162800" cy="8080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en-US" dirty="0" smtClean="0"/>
              <a:t>Highlights of CIF Activities - December, 2015 – June, 2016</a:t>
            </a:r>
            <a:br>
              <a:rPr lang="en-US" dirty="0" smtClean="0"/>
            </a:br>
            <a:endParaRPr lang="en-US" dirty="0"/>
          </a:p>
        </p:txBody>
      </p:sp>
    </p:spTree>
    <p:extLst>
      <p:ext uri="{BB962C8B-B14F-4D97-AF65-F5344CB8AC3E}">
        <p14:creationId xmlns:p14="http://schemas.microsoft.com/office/powerpoint/2010/main" val="19759566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7764</TotalTime>
  <Words>1315</Words>
  <Application>Microsoft Office PowerPoint</Application>
  <PresentationFormat>On-screen Show (4:3)</PresentationFormat>
  <Paragraphs>210</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Aharoni</vt:lpstr>
      <vt:lpstr>Arial</vt:lpstr>
      <vt:lpstr>Calibri</vt:lpstr>
      <vt:lpstr>ConduitITC TT</vt:lpstr>
      <vt:lpstr>Myriad Pro</vt:lpstr>
      <vt:lpstr>Myriad Pro Semibold Cond</vt:lpstr>
      <vt:lpstr>Kontortema</vt:lpstr>
      <vt:lpstr>1_Kontortema</vt:lpstr>
      <vt:lpstr>CIF Summary of Key Activities and Decisions since last TFC/SC Meetings </vt:lpstr>
      <vt:lpstr>Overview</vt:lpstr>
      <vt:lpstr>CIF Portfolio Update – Progress since last Committee Meeting  (1/2)</vt:lpstr>
      <vt:lpstr>CIF Portfolio Update (2/2)</vt:lpstr>
      <vt:lpstr>Highlights of Key CIF Activities - December, 2015 – June, 2016 </vt:lpstr>
      <vt:lpstr>Highlights of Key CIF Activities - December, 2015 – June, 2016 </vt:lpstr>
      <vt:lpstr>Highlights of Key CIF Activities - December, 2015 – June, 2016 </vt:lpstr>
      <vt:lpstr>PowerPoint Presentation</vt:lpstr>
      <vt:lpstr>PowerPoint Presentation</vt:lpstr>
      <vt:lpstr>Highlights of Key CIF Activities - December, 2015 – June, 2016 </vt:lpstr>
      <vt:lpstr>Update of Key Activities - December, 2015 – June, 2016 </vt:lpstr>
      <vt:lpstr>PowerPoint Presentation</vt:lpstr>
      <vt:lpstr>Tracking  adopted decisions and their implementation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Pia</dc:creator>
  <cp:lastModifiedBy>Regina Nesiama</cp:lastModifiedBy>
  <cp:revision>210</cp:revision>
  <cp:lastPrinted>2016-06-02T11:55:33Z</cp:lastPrinted>
  <dcterms:created xsi:type="dcterms:W3CDTF">2015-10-23T14:37:48Z</dcterms:created>
  <dcterms:modified xsi:type="dcterms:W3CDTF">2016-06-15T12:58:54Z</dcterms:modified>
</cp:coreProperties>
</file>