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1" r:id="rId2"/>
    <p:sldId id="290" r:id="rId3"/>
    <p:sldId id="285" r:id="rId4"/>
    <p:sldId id="289" r:id="rId5"/>
    <p:sldId id="283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7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B4"/>
    <a:srgbClr val="3D763E"/>
    <a:srgbClr val="F7A740"/>
    <a:srgbClr val="5CB4BE"/>
    <a:srgbClr val="85B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59" autoAdjust="0"/>
    <p:restoredTop sz="94712" autoAdjust="0"/>
  </p:normalViewPr>
  <p:slideViewPr>
    <p:cSldViewPr snapToObjects="1">
      <p:cViewPr varScale="1">
        <p:scale>
          <a:sx n="84" d="100"/>
          <a:sy n="84" d="100"/>
        </p:scale>
        <p:origin x="2010" y="60"/>
      </p:cViewPr>
      <p:guideLst>
        <p:guide orient="horz" pos="1207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269CE-153E-4D16-93C2-1F0ACE381B59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0A4F4-4D1B-4A9B-9C41-0768FC7BA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76D4-3A80-4784-AA70-049CCF3507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9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5.pd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5.pd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 txBox="1">
            <a:spLocks/>
          </p:cNvSpPr>
          <p:nvPr userDrawn="1"/>
        </p:nvSpPr>
        <p:spPr>
          <a:xfrm>
            <a:off x="1524000" y="615378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j-ea"/>
                <a:cs typeface="Myriad Pro"/>
              </a:rPr>
              <a:t>TITLE SLIDE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0" y="1423417"/>
            <a:ext cx="574039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5336011" y="1423417"/>
            <a:ext cx="3807989" cy="301311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0" y="4436534"/>
            <a:ext cx="6440588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6119389" y="4436534"/>
            <a:ext cx="3024611" cy="166793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rgbClr val="000000"/>
                </a:solidFill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1" name="Billede 10" descr="4 logoer-lil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1400" y="6290735"/>
            <a:ext cx="1600200" cy="401067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90500" y="6070600"/>
            <a:ext cx="9525000" cy="63500"/>
          </a:xfrm>
          <a:prstGeom prst="rect">
            <a:avLst/>
          </a:prstGeom>
        </p:spPr>
      </p:pic>
      <p:pic>
        <p:nvPicPr>
          <p:cNvPr id="20" name="Billede 19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Mørk blå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29" y="204534"/>
            <a:ext cx="9351096" cy="1213104"/>
          </a:xfrm>
          <a:prstGeom prst="rect">
            <a:avLst/>
          </a:prstGeom>
        </p:spPr>
      </p:pic>
      <p:pic>
        <p:nvPicPr>
          <p:cNvPr id="28" name="Billede 27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21" name="Billede 20" descr="Mørk blå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829" y="204534"/>
            <a:ext cx="9351096" cy="1213104"/>
          </a:xfrm>
          <a:prstGeom prst="rect">
            <a:avLst/>
          </a:prstGeom>
        </p:spPr>
      </p:pic>
      <p:pic>
        <p:nvPicPr>
          <p:cNvPr id="22" name="Billede 21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9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E1A4567B-3BEF-4645-AE87-6CE27C75E537}" type="datetimeFigureOut">
              <a:rPr lang="da-DK" smtClean="0"/>
              <a:pPr/>
              <a:t>14-06-2016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ABC1510-E034-4B44-B467-79053A4325D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Gren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10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1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en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0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88" y="1916832"/>
            <a:ext cx="3998912" cy="265516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16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0" y="1916832"/>
            <a:ext cx="3251200" cy="2655170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1200" b="0" i="0" baseline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6" name="Billede 15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18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90500" y="6070600"/>
            <a:ext cx="9525000" cy="63500"/>
          </a:xfrm>
          <a:prstGeom prst="rect">
            <a:avLst/>
          </a:prstGeom>
        </p:spPr>
      </p:pic>
      <p:pic>
        <p:nvPicPr>
          <p:cNvPr id="4" name="Billede 3" descr="Grenn 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28600" y="204534"/>
            <a:ext cx="9525000" cy="1213104"/>
          </a:xfrm>
          <a:prstGeom prst="rect">
            <a:avLst/>
          </a:prstGeom>
        </p:spPr>
      </p:pic>
      <p:pic>
        <p:nvPicPr>
          <p:cNvPr id="6" name="Billede 5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Pladsholder til titel 1"/>
          <p:cNvSpPr txBox="1">
            <a:spLocks/>
          </p:cNvSpPr>
          <p:nvPr userDrawn="1"/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300" b="0" i="0" kern="1200" spc="0">
                <a:solidFill>
                  <a:schemeClr val="bg1"/>
                </a:solidFill>
                <a:latin typeface="+mn-lt"/>
                <a:ea typeface="+mj-ea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4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1258889" y="1916113"/>
            <a:ext cx="39608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4800601"/>
            <a:ext cx="73517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8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20" name="Billede 19" descr="blå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12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21" name="Billede 20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blå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6" name="Billede 19" descr="blå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204534"/>
            <a:ext cx="9372600" cy="1213104"/>
          </a:xfrm>
          <a:prstGeom prst="rect">
            <a:avLst/>
          </a:prstGeom>
        </p:spPr>
      </p:pic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  <p:pic>
        <p:nvPicPr>
          <p:cNvPr id="12" name="Billede 11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6" name="Pladsholder til tekst 3"/>
          <p:cNvSpPr>
            <a:spLocks noGrp="1"/>
          </p:cNvSpPr>
          <p:nvPr userDrawn="1"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7" name="Pladsholder til tekst 3"/>
          <p:cNvSpPr>
            <a:spLocks noGrp="1"/>
          </p:cNvSpPr>
          <p:nvPr userDrawn="1"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9" name="Pladsholder til tekst 3"/>
          <p:cNvSpPr>
            <a:spLocks noGrp="1"/>
          </p:cNvSpPr>
          <p:nvPr userDrawn="1"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0" name="Pladsholder til tekst 3"/>
          <p:cNvSpPr>
            <a:spLocks noGrp="1"/>
          </p:cNvSpPr>
          <p:nvPr userDrawn="1"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pic>
        <p:nvPicPr>
          <p:cNvPr id="14" name="Billede 13" descr="Gultop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5401" y="204534"/>
            <a:ext cx="9291828" cy="1213104"/>
          </a:xfrm>
          <a:prstGeom prst="rect">
            <a:avLst/>
          </a:prstGeom>
        </p:spPr>
      </p:pic>
      <p:pic>
        <p:nvPicPr>
          <p:cNvPr id="15" name="Billede 14" descr="Top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20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4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2" name="Billede 11" descr="Gul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01" y="204534"/>
            <a:ext cx="9291828" cy="1213104"/>
          </a:xfrm>
          <a:prstGeom prst="rect">
            <a:avLst/>
          </a:prstGeom>
        </p:spPr>
      </p:pic>
      <p:pic>
        <p:nvPicPr>
          <p:cNvPr id="13" name="Billede 12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 descr="Mørk grø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65" y="204534"/>
            <a:ext cx="9364132" cy="1213104"/>
          </a:xfrm>
          <a:prstGeom prst="rect">
            <a:avLst/>
          </a:prstGeom>
        </p:spPr>
      </p:pic>
      <p:pic>
        <p:nvPicPr>
          <p:cNvPr id="30" name="Billede 29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00200" y="6076950"/>
            <a:ext cx="7048500" cy="69926"/>
          </a:xfrm>
          <a:prstGeom prst="rect">
            <a:avLst/>
          </a:prstGeom>
        </p:spPr>
      </p:pic>
      <p:sp>
        <p:nvSpPr>
          <p:cNvPr id="12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258889" y="1916113"/>
            <a:ext cx="3998912" cy="2655888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35600" y="1916112"/>
            <a:ext cx="3251200" cy="2655889"/>
          </a:xfrm>
          <a:prstGeom prst="rect">
            <a:avLst/>
          </a:prstGeom>
        </p:spPr>
        <p:txBody>
          <a:bodyPr/>
          <a:lstStyle>
            <a:lvl1pPr marL="228600" indent="-228600">
              <a:defRPr sz="16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half" idx="11"/>
          </p:nvPr>
        </p:nvSpPr>
        <p:spPr>
          <a:xfrm>
            <a:off x="1258888" y="4800601"/>
            <a:ext cx="7389812" cy="685799"/>
          </a:xfrm>
          <a:prstGeom prst="rect">
            <a:avLst/>
          </a:prstGeom>
        </p:spPr>
        <p:txBody>
          <a:bodyPr/>
          <a:lstStyle>
            <a:lvl1pPr marL="228600" indent="-228600">
              <a:defRPr sz="12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half" idx="12"/>
          </p:nvPr>
        </p:nvSpPr>
        <p:spPr>
          <a:xfrm>
            <a:off x="1258888" y="5676901"/>
            <a:ext cx="7389812" cy="400050"/>
          </a:xfrm>
          <a:prstGeom prst="rect">
            <a:avLst/>
          </a:prstGeom>
        </p:spPr>
        <p:txBody>
          <a:bodyPr/>
          <a:lstStyle>
            <a:lvl1pPr marL="228600" indent="-228600">
              <a:defRPr sz="1000" b="0" i="0">
                <a:latin typeface="+mn-lt"/>
                <a:cs typeface="ConduitITC TT"/>
              </a:defRPr>
            </a:lvl1pPr>
          </a:lstStyle>
          <a:p>
            <a:endParaRPr lang="da-DK" dirty="0"/>
          </a:p>
        </p:txBody>
      </p:sp>
      <p:sp>
        <p:nvSpPr>
          <p:cNvPr id="17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Mørk grøn top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865" y="204534"/>
            <a:ext cx="9364132" cy="1213104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1258888" y="1916113"/>
            <a:ext cx="7885112" cy="4154486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9" name="Billede 18" descr="Top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6" name="Pladsholder til titel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latin typeface="+mn-lt"/>
                <a:cs typeface="Myriad Pro Semibold Cond"/>
              </a:defRPr>
            </a:lvl1pPr>
          </a:lstStyle>
          <a:p>
            <a:r>
              <a:rPr lang="da-DK" dirty="0" smtClean="0"/>
              <a:t>TITLE SLIDE</a:t>
            </a:r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0" r:id="rId4"/>
    <p:sldLayoutId id="2147483665" r:id="rId5"/>
    <p:sldLayoutId id="2147483662" r:id="rId6"/>
    <p:sldLayoutId id="2147483663" r:id="rId7"/>
    <p:sldLayoutId id="2147483653" r:id="rId8"/>
    <p:sldLayoutId id="2147483661" r:id="rId9"/>
    <p:sldLayoutId id="2147483655" r:id="rId10"/>
    <p:sldLayoutId id="2147483654" r:id="rId11"/>
    <p:sldLayoutId id="2147483656" r:id="rId12"/>
    <p:sldLayoutId id="2147483650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300" b="1" i="0" kern="1200" spc="0">
          <a:solidFill>
            <a:schemeClr val="bg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opbox.com/s/yvnk7uaz32f34xg/Introduction%20Rob%20van%20den%20Berg.wmv?dl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58" y="1417639"/>
            <a:ext cx="9400086" cy="4684712"/>
          </a:xfrm>
        </p:spPr>
      </p:pic>
      <p:sp>
        <p:nvSpPr>
          <p:cNvPr id="19" name="Titel 5"/>
          <p:cNvSpPr>
            <a:spLocks noGrp="1"/>
          </p:cNvSpPr>
          <p:nvPr>
            <p:ph type="title"/>
          </p:nvPr>
        </p:nvSpPr>
        <p:spPr>
          <a:xfrm>
            <a:off x="251520" y="248094"/>
            <a:ext cx="8119533" cy="80803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CIF Evaluation and Learning Special Initiative:  Business Plan</a:t>
            </a:r>
            <a:endParaRPr lang="da-DK" sz="2000" b="1" dirty="0">
              <a:solidFill>
                <a:schemeClr val="tx1"/>
              </a:solidFill>
            </a:endParaRPr>
          </a:p>
        </p:txBody>
      </p:sp>
      <p:pic>
        <p:nvPicPr>
          <p:cNvPr id="10" name="Billede 9" descr="Top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-190500" y="6070600"/>
            <a:ext cx="9525000" cy="63500"/>
          </a:xfrm>
          <a:prstGeom prst="rect">
            <a:avLst/>
          </a:prstGeom>
        </p:spPr>
      </p:pic>
      <p:sp>
        <p:nvSpPr>
          <p:cNvPr id="9" name="Titel 5"/>
          <p:cNvSpPr txBox="1">
            <a:spLocks/>
          </p:cNvSpPr>
          <p:nvPr/>
        </p:nvSpPr>
        <p:spPr>
          <a:xfrm>
            <a:off x="611560" y="5987101"/>
            <a:ext cx="7162800" cy="1176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12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Myriad Pro"/>
              </a:rPr>
              <a:t>DATE</a:t>
            </a:r>
            <a:r>
              <a:rPr lang="da-DK" sz="1200" b="1" baseline="30000" dirty="0" smtClean="0">
                <a:latin typeface="+mn-lt"/>
                <a:cs typeface="Myriad Pro"/>
              </a:rPr>
              <a:t>	June 15, 2016</a:t>
            </a:r>
          </a:p>
          <a:p>
            <a:r>
              <a:rPr lang="da-DK" sz="1200" b="1" baseline="30000" dirty="0" smtClean="0">
                <a:solidFill>
                  <a:srgbClr val="7F7F7F"/>
                </a:solidFill>
                <a:latin typeface="+mn-lt"/>
                <a:cs typeface="Myriad Pro"/>
              </a:rPr>
              <a:t>PLACE </a:t>
            </a:r>
            <a:r>
              <a:rPr lang="da-DK" sz="1200" b="1" baseline="30000" dirty="0">
                <a:latin typeface="+mn-lt"/>
                <a:cs typeface="Myriad Pro"/>
              </a:rPr>
              <a:t>	</a:t>
            </a:r>
            <a:r>
              <a:rPr lang="da-DK" sz="1200" b="1" baseline="30000" dirty="0" smtClean="0">
                <a:latin typeface="+mn-lt"/>
                <a:cs typeface="Myriad Pro"/>
              </a:rPr>
              <a:t>Oaxaca, Mexico</a:t>
            </a:r>
          </a:p>
          <a:p>
            <a:r>
              <a:rPr lang="da-DK" sz="1200" b="1" baseline="30000" dirty="0" smtClean="0">
                <a:solidFill>
                  <a:srgbClr val="7F7F7F"/>
                </a:solidFill>
                <a:latin typeface="+mn-lt"/>
                <a:cs typeface="Myriad Pro"/>
              </a:rPr>
              <a:t>VENUE </a:t>
            </a:r>
            <a:r>
              <a:rPr lang="da-DK" sz="1200" b="1" baseline="30000" dirty="0">
                <a:latin typeface="+mn-lt"/>
                <a:cs typeface="Myriad Pro"/>
              </a:rPr>
              <a:t>	</a:t>
            </a:r>
            <a:r>
              <a:rPr lang="da-DK" sz="1200" b="1" baseline="30000" dirty="0" smtClean="0">
                <a:cs typeface="Myriad Pro"/>
              </a:rPr>
              <a:t>Joint Meeting of the</a:t>
            </a:r>
            <a:r>
              <a:rPr lang="da-DK" sz="600" b="1" dirty="0" smtClean="0">
                <a:cs typeface="Myriad Pro"/>
              </a:rPr>
              <a:t> </a:t>
            </a:r>
            <a:r>
              <a:rPr lang="da-DK" sz="1200" b="1" baseline="30000" dirty="0" smtClean="0">
                <a:latin typeface="+mn-lt"/>
                <a:cs typeface="Myriad Pro"/>
              </a:rPr>
              <a:t>CTF and</a:t>
            </a:r>
            <a:r>
              <a:rPr lang="da-DK" sz="1200" b="1" dirty="0" smtClean="0">
                <a:latin typeface="+mn-lt"/>
                <a:cs typeface="Myriad Pro"/>
              </a:rPr>
              <a:t> </a:t>
            </a:r>
            <a:r>
              <a:rPr lang="da-DK" sz="1200" b="1" baseline="30000" dirty="0" smtClean="0">
                <a:latin typeface="+mn-lt"/>
                <a:cs typeface="Myriad Pro"/>
              </a:rPr>
              <a:t>SCF Trust </a:t>
            </a:r>
            <a:r>
              <a:rPr lang="da-DK" sz="1200" b="1" baseline="30000" dirty="0">
                <a:cs typeface="Myriad Pro"/>
              </a:rPr>
              <a:t>Fund </a:t>
            </a:r>
            <a:r>
              <a:rPr lang="da-DK" sz="1200" b="1" baseline="30000" dirty="0" smtClean="0">
                <a:cs typeface="Myriad Pro"/>
              </a:rPr>
              <a:t>Committees </a:t>
            </a:r>
            <a:endParaRPr lang="da-DK" sz="1200" b="1" baseline="30000" dirty="0"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672321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368" y="382410"/>
            <a:ext cx="8219256" cy="8080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800" b="1" cap="all" dirty="0" smtClean="0"/>
              <a:t>INTRODUCTION</a:t>
            </a:r>
            <a:endParaRPr lang="da-DK" sz="2800" b="0" cap="all" dirty="0">
              <a:latin typeface="Myriad Pro Semibold Cond"/>
            </a:endParaRPr>
          </a:p>
        </p:txBody>
      </p:sp>
      <p:pic>
        <p:nvPicPr>
          <p:cNvPr id="3" name="Billede 2" descr="4 logoer-l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248401"/>
            <a:ext cx="1828800" cy="458362"/>
          </a:xfrm>
          <a:prstGeom prst="rect">
            <a:avLst/>
          </a:prstGeom>
        </p:spPr>
      </p:pic>
      <p:pic>
        <p:nvPicPr>
          <p:cNvPr id="9" name="Billede 8" descr="Top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916832"/>
            <a:ext cx="79928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Introductory video message by Advisory Group member and external expert, Rob Van den Berg:  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>
                <a:hlinkClick r:id="rId4"/>
              </a:rPr>
              <a:t>Dropbox - Introduction Rob van den Berg.wmv</a:t>
            </a:r>
            <a:endParaRPr lang="en-US" sz="2400" dirty="0"/>
          </a:p>
          <a:p>
            <a:pPr lvl="0"/>
            <a:endParaRPr lang="en-US" sz="2400" dirty="0"/>
          </a:p>
          <a:p>
            <a:endParaRPr lang="en-US" sz="2400" dirty="0" smtClean="0"/>
          </a:p>
          <a:p>
            <a:endParaRPr lang="en-US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68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368" y="382410"/>
            <a:ext cx="8219256" cy="8080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800" b="1" cap="all" dirty="0" smtClean="0"/>
              <a:t>WHY EVALUATION AND LEARNING?</a:t>
            </a:r>
            <a:endParaRPr lang="da-DK" sz="2800" b="0" cap="all" dirty="0">
              <a:latin typeface="Myriad Pro Semibold Cond"/>
            </a:endParaRPr>
          </a:p>
        </p:txBody>
      </p:sp>
      <p:pic>
        <p:nvPicPr>
          <p:cNvPr id="3" name="Billede 2" descr="4 logoer-l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248401"/>
            <a:ext cx="1828800" cy="458362"/>
          </a:xfrm>
          <a:prstGeom prst="rect">
            <a:avLst/>
          </a:prstGeom>
        </p:spPr>
      </p:pic>
      <p:pic>
        <p:nvPicPr>
          <p:cNvPr id="9" name="Billede 8" descr="Top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661801"/>
            <a:ext cx="636979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Purpose:  </a:t>
            </a:r>
          </a:p>
          <a:p>
            <a:pPr lvl="0"/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capture evidence and lessons on an ongoing basis so that they can inform ongoing CIF activities within an actionable time horizon, where adjustments are still possible; and, 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/>
              <a:t>identify valuable evidence and lessons learned to inform current and future climate finance investments. </a:t>
            </a:r>
          </a:p>
          <a:p>
            <a:endParaRPr lang="en-US" sz="2400" dirty="0" smtClean="0"/>
          </a:p>
          <a:p>
            <a:endParaRPr lang="en-US" sz="2800" b="1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90" y="2060848"/>
            <a:ext cx="2314020" cy="34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88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368" y="382410"/>
            <a:ext cx="8219256" cy="8080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800" b="1" cap="all" dirty="0" smtClean="0"/>
              <a:t>Driven by users, Grounded in best practice</a:t>
            </a:r>
            <a:endParaRPr lang="da-DK" sz="2800" b="0" cap="all" dirty="0">
              <a:latin typeface="Myriad Pro Semibold Cond"/>
            </a:endParaRPr>
          </a:p>
        </p:txBody>
      </p:sp>
      <p:pic>
        <p:nvPicPr>
          <p:cNvPr id="3" name="Billede 2" descr="4 logoer-l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248401"/>
            <a:ext cx="1828800" cy="458362"/>
          </a:xfrm>
          <a:prstGeom prst="rect">
            <a:avLst/>
          </a:prstGeom>
        </p:spPr>
      </p:pic>
      <p:pic>
        <p:nvPicPr>
          <p:cNvPr id="9" name="Billede 8" descr="Top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94" y="1628800"/>
            <a:ext cx="8426029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Context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How do people and organizations learn? 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What works in evaluation for learning? 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What is unique about the CIF?  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10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Key Principles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User-centric (43 initial consultations of CIF stakeholders)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Relevant and timely to inform decisions and strategies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Participatory and learning-oriented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Use of both innovative and proven approaches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74698"/>
            <a:ext cx="2768868" cy="18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3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368" y="382410"/>
            <a:ext cx="8219256" cy="8080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800" b="1" cap="all" dirty="0" smtClean="0"/>
              <a:t>A focused learning agenda</a:t>
            </a:r>
            <a:endParaRPr lang="da-DK" sz="2800" b="0" cap="all" dirty="0">
              <a:latin typeface="Myriad Pro Semibold Cond"/>
            </a:endParaRPr>
          </a:p>
        </p:txBody>
      </p:sp>
      <p:pic>
        <p:nvPicPr>
          <p:cNvPr id="3" name="Billede 2" descr="4 logoer-l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248401"/>
            <a:ext cx="1828800" cy="458362"/>
          </a:xfrm>
          <a:prstGeom prst="rect">
            <a:avLst/>
          </a:prstGeom>
        </p:spPr>
      </p:pic>
      <p:pic>
        <p:nvPicPr>
          <p:cNvPr id="9" name="Billede 8" descr="Top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2001302"/>
            <a:ext cx="482453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 smtClean="0"/>
              <a:t>Four priority learning themes: 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Transformational change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Private sector investment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Local stakeholder engagement and benefit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CIF design and approach</a:t>
            </a:r>
          </a:p>
          <a:p>
            <a:pPr lvl="1">
              <a:spcAft>
                <a:spcPts val="600"/>
              </a:spcAft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3681031" cy="2455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569" y="4993729"/>
            <a:ext cx="762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Cross-cutting: </a:t>
            </a:r>
            <a:r>
              <a:rPr lang="en-US" sz="2400" dirty="0" smtClean="0"/>
              <a:t> Gender </a:t>
            </a:r>
            <a:r>
              <a:rPr lang="en-US" sz="2400" dirty="0"/>
              <a:t>and </a:t>
            </a:r>
            <a:r>
              <a:rPr lang="en-US" sz="2400" dirty="0" smtClean="0"/>
              <a:t>inclusivity dimensions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75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368" y="382410"/>
            <a:ext cx="8219256" cy="8080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800" b="1" cap="all" dirty="0" smtClean="0"/>
              <a:t>IMPLEMENTATION </a:t>
            </a:r>
            <a:endParaRPr lang="da-DK" sz="2800" b="0" cap="all" dirty="0">
              <a:latin typeface="Myriad Pro Semibold Cond"/>
            </a:endParaRPr>
          </a:p>
        </p:txBody>
      </p:sp>
      <p:pic>
        <p:nvPicPr>
          <p:cNvPr id="3" name="Billede 2" descr="4 logoer-l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248401"/>
            <a:ext cx="1828800" cy="458362"/>
          </a:xfrm>
          <a:prstGeom prst="rect">
            <a:avLst/>
          </a:prstGeom>
        </p:spPr>
      </p:pic>
      <p:pic>
        <p:nvPicPr>
          <p:cNvPr id="9" name="Billede 8" descr="Top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226707"/>
            <a:ext cx="37686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Highly collaborative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Criteria to guide </a:t>
            </a:r>
            <a:r>
              <a:rPr lang="en-US" sz="2400" dirty="0" smtClean="0"/>
              <a:t>selection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Mix of ‘quick wins’ and longer-term partnerships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Range of approaches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Advisory </a:t>
            </a:r>
            <a:r>
              <a:rPr lang="en-US" sz="2400" dirty="0" smtClean="0"/>
              <a:t>Group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328233"/>
            <a:ext cx="3894013" cy="25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96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368" y="382410"/>
            <a:ext cx="8219256" cy="8080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800" b="1" cap="all" dirty="0" smtClean="0"/>
              <a:t>Advisory group and country perspective  </a:t>
            </a:r>
            <a:endParaRPr lang="da-DK" sz="2800" b="0" cap="all" dirty="0">
              <a:latin typeface="Myriad Pro Semibold Cond"/>
            </a:endParaRPr>
          </a:p>
        </p:txBody>
      </p:sp>
      <p:pic>
        <p:nvPicPr>
          <p:cNvPr id="3" name="Billede 2" descr="4 logoer-l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248401"/>
            <a:ext cx="1828800" cy="458362"/>
          </a:xfrm>
          <a:prstGeom prst="rect">
            <a:avLst/>
          </a:prstGeom>
        </p:spPr>
      </p:pic>
      <p:pic>
        <p:nvPicPr>
          <p:cNvPr id="9" name="Billede 8" descr="Top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767" y="1766802"/>
            <a:ext cx="50022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Comments by Gustavo Luedemann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Advisory Group Member, IPEA, Brazil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52936"/>
            <a:ext cx="4524172" cy="30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54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368" y="382410"/>
            <a:ext cx="8219256" cy="8080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800" b="1" cap="all" dirty="0" smtClean="0"/>
              <a:t>thank you! </a:t>
            </a:r>
            <a:endParaRPr lang="da-DK" sz="2800" b="0" cap="all" dirty="0">
              <a:latin typeface="Myriad Pro Semibold Cond"/>
            </a:endParaRPr>
          </a:p>
        </p:txBody>
      </p:sp>
      <p:pic>
        <p:nvPicPr>
          <p:cNvPr id="3" name="Billede 2" descr="4 logoer-l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6248401"/>
            <a:ext cx="1828800" cy="458362"/>
          </a:xfrm>
          <a:prstGeom prst="rect">
            <a:avLst/>
          </a:prstGeom>
        </p:spPr>
      </p:pic>
      <p:pic>
        <p:nvPicPr>
          <p:cNvPr id="9" name="Billede 8" descr="Top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59664"/>
            <a:ext cx="710184" cy="1392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610718"/>
            <a:ext cx="609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Questions and discussion</a:t>
            </a:r>
          </a:p>
        </p:txBody>
      </p:sp>
      <p:pic>
        <p:nvPicPr>
          <p:cNvPr id="7" name="Content Placeholder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0" y="2172870"/>
            <a:ext cx="7815420" cy="38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4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220</Words>
  <Application>Microsoft Office PowerPoint</Application>
  <PresentationFormat>On-screen Show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ConduitITC TT</vt:lpstr>
      <vt:lpstr>Myriad Pro</vt:lpstr>
      <vt:lpstr>Myriad Pro Semibold Cond</vt:lpstr>
      <vt:lpstr>Kontortema</vt:lpstr>
      <vt:lpstr>CIF Evaluation and Learning Special Initiative:  Business Plan</vt:lpstr>
      <vt:lpstr>INTRODUCTION</vt:lpstr>
      <vt:lpstr>WHY EVALUATION AND LEARNING?</vt:lpstr>
      <vt:lpstr>Driven by users, Grounded in best practice</vt:lpstr>
      <vt:lpstr>A focused learning agenda</vt:lpstr>
      <vt:lpstr>IMPLEMENTATION </vt:lpstr>
      <vt:lpstr>Advisory group and country perspective  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Pia</dc:creator>
  <cp:lastModifiedBy>Regina Nesiama</cp:lastModifiedBy>
  <cp:revision>88</cp:revision>
  <dcterms:created xsi:type="dcterms:W3CDTF">2015-10-23T14:37:48Z</dcterms:created>
  <dcterms:modified xsi:type="dcterms:W3CDTF">2016-06-15T02:35:00Z</dcterms:modified>
</cp:coreProperties>
</file>