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76" r:id="rId2"/>
    <p:sldId id="431" r:id="rId3"/>
    <p:sldId id="432" r:id="rId4"/>
    <p:sldId id="446" r:id="rId5"/>
    <p:sldId id="435" r:id="rId6"/>
    <p:sldId id="434" r:id="rId7"/>
    <p:sldId id="443" r:id="rId8"/>
    <p:sldId id="444" r:id="rId9"/>
    <p:sldId id="445" r:id="rId10"/>
    <p:sldId id="394" r:id="rId11"/>
    <p:sldId id="267" r:id="rId12"/>
    <p:sldId id="430" r:id="rId13"/>
    <p:sldId id="439" r:id="rId14"/>
    <p:sldId id="447" r:id="rId15"/>
    <p:sldId id="448" r:id="rId16"/>
    <p:sldId id="449" r:id="rId17"/>
    <p:sldId id="450" r:id="rId18"/>
    <p:sldId id="3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FBD"/>
    <a:srgbClr val="8EB552"/>
    <a:srgbClr val="375B6B"/>
    <a:srgbClr val="F4F4F4"/>
    <a:srgbClr val="F3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71908"/>
  </p:normalViewPr>
  <p:slideViewPr>
    <p:cSldViewPr snapToGrid="0" snapToObjects="1">
      <p:cViewPr varScale="1">
        <p:scale>
          <a:sx n="62" d="100"/>
          <a:sy n="62" d="100"/>
        </p:scale>
        <p:origin x="12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730BD-D9D2-484D-9651-63CF2363F06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8FB45A3-8F48-4DF1-A15E-E77FF2B54BCD}">
      <dgm:prSet phldrT="[Text]"/>
      <dgm:spPr/>
      <dgm:t>
        <a:bodyPr/>
        <a:lstStyle/>
        <a:p>
          <a:endParaRPr lang="en-US" dirty="0"/>
        </a:p>
      </dgm:t>
    </dgm:pt>
    <dgm:pt modelId="{51502495-4937-4B03-8726-5700BAF01E3A}" type="parTrans" cxnId="{DA309537-FE27-431E-B8B0-0757CE04A7FE}">
      <dgm:prSet/>
      <dgm:spPr/>
      <dgm:t>
        <a:bodyPr/>
        <a:lstStyle/>
        <a:p>
          <a:endParaRPr lang="en-US"/>
        </a:p>
      </dgm:t>
    </dgm:pt>
    <dgm:pt modelId="{EAE6F3C6-F37D-4B90-B22A-DD7C4E7A54AE}" type="sibTrans" cxnId="{DA309537-FE27-431E-B8B0-0757CE04A7FE}">
      <dgm:prSet/>
      <dgm:spPr/>
      <dgm:t>
        <a:bodyPr/>
        <a:lstStyle/>
        <a:p>
          <a:endParaRPr lang="en-US"/>
        </a:p>
      </dgm:t>
    </dgm:pt>
    <dgm:pt modelId="{7FD263E0-DCB7-4E43-A3D0-ECDE915F5378}">
      <dgm:prSet phldrT="[Text]"/>
      <dgm:spPr/>
      <dgm:t>
        <a:bodyPr/>
        <a:lstStyle/>
        <a:p>
          <a:endParaRPr lang="en-US" dirty="0"/>
        </a:p>
      </dgm:t>
    </dgm:pt>
    <dgm:pt modelId="{49DF7ED0-C398-4A66-90FA-CE831A5BD064}" type="parTrans" cxnId="{330B99C3-F7CB-4BCB-9B7C-9E1298C7785E}">
      <dgm:prSet/>
      <dgm:spPr/>
      <dgm:t>
        <a:bodyPr/>
        <a:lstStyle/>
        <a:p>
          <a:endParaRPr lang="en-US"/>
        </a:p>
      </dgm:t>
    </dgm:pt>
    <dgm:pt modelId="{D84817D9-CC9C-4AD2-B993-5A33787EAD12}" type="sibTrans" cxnId="{330B99C3-F7CB-4BCB-9B7C-9E1298C7785E}">
      <dgm:prSet/>
      <dgm:spPr/>
      <dgm:t>
        <a:bodyPr/>
        <a:lstStyle/>
        <a:p>
          <a:endParaRPr lang="en-US"/>
        </a:p>
      </dgm:t>
    </dgm:pt>
    <dgm:pt modelId="{8D46A5B3-1AD0-42B1-BDC7-B5F568C21FA9}" type="pres">
      <dgm:prSet presAssocID="{19C730BD-D9D2-484D-9651-63CF2363F065}" presName="Name0" presStyleCnt="0">
        <dgm:presLayoutVars>
          <dgm:chMax/>
          <dgm:chPref/>
          <dgm:dir/>
          <dgm:animLvl val="lvl"/>
        </dgm:presLayoutVars>
      </dgm:prSet>
      <dgm:spPr/>
    </dgm:pt>
    <dgm:pt modelId="{F5441C05-C3D4-484C-9C84-6A2D751FE5B4}" type="pres">
      <dgm:prSet presAssocID="{E8FB45A3-8F48-4DF1-A15E-E77FF2B54BCD}" presName="composite" presStyleCnt="0"/>
      <dgm:spPr/>
    </dgm:pt>
    <dgm:pt modelId="{283C6BEC-5A71-4783-BDC9-4CFFC6A399E5}" type="pres">
      <dgm:prSet presAssocID="{E8FB45A3-8F48-4DF1-A15E-E77FF2B54BCD}" presName="Parent1" presStyleLbl="node1" presStyleIdx="0" presStyleCnt="4">
        <dgm:presLayoutVars>
          <dgm:chMax val="1"/>
          <dgm:chPref val="1"/>
          <dgm:bulletEnabled val="1"/>
        </dgm:presLayoutVars>
      </dgm:prSet>
      <dgm:spPr/>
    </dgm:pt>
    <dgm:pt modelId="{49EEF3BB-8E6A-4057-AB32-3818048C1F12}" type="pres">
      <dgm:prSet presAssocID="{E8FB45A3-8F48-4DF1-A15E-E77FF2B54BCD}" presName="Childtext1" presStyleLbl="revTx" presStyleIdx="0" presStyleCnt="2">
        <dgm:presLayoutVars>
          <dgm:chMax val="0"/>
          <dgm:chPref val="0"/>
          <dgm:bulletEnabled val="1"/>
        </dgm:presLayoutVars>
      </dgm:prSet>
      <dgm:spPr/>
    </dgm:pt>
    <dgm:pt modelId="{B3A3E6BF-0FD8-4B06-950F-9011826FAC35}" type="pres">
      <dgm:prSet presAssocID="{E8FB45A3-8F48-4DF1-A15E-E77FF2B54BCD}" presName="BalanceSpacing" presStyleCnt="0"/>
      <dgm:spPr/>
    </dgm:pt>
    <dgm:pt modelId="{318A51EF-B8F9-4040-A68D-B1A27A3812C4}" type="pres">
      <dgm:prSet presAssocID="{E8FB45A3-8F48-4DF1-A15E-E77FF2B54BCD}" presName="BalanceSpacing1" presStyleCnt="0"/>
      <dgm:spPr/>
    </dgm:pt>
    <dgm:pt modelId="{0F820342-4909-4B7C-8278-FD5E33ECF969}" type="pres">
      <dgm:prSet presAssocID="{EAE6F3C6-F37D-4B90-B22A-DD7C4E7A54AE}" presName="Accent1Text" presStyleLbl="node1" presStyleIdx="1" presStyleCnt="4"/>
      <dgm:spPr/>
    </dgm:pt>
    <dgm:pt modelId="{DE085614-841D-4AFE-B43B-1A7B332902A0}" type="pres">
      <dgm:prSet presAssocID="{EAE6F3C6-F37D-4B90-B22A-DD7C4E7A54AE}" presName="spaceBetweenRectangles" presStyleCnt="0"/>
      <dgm:spPr/>
    </dgm:pt>
    <dgm:pt modelId="{06B414A4-B9DB-4F65-BD01-28EE1F59039B}" type="pres">
      <dgm:prSet presAssocID="{7FD263E0-DCB7-4E43-A3D0-ECDE915F5378}" presName="composite" presStyleCnt="0"/>
      <dgm:spPr/>
    </dgm:pt>
    <dgm:pt modelId="{B133485C-6007-47BF-9ABE-C7B7BA2C0875}" type="pres">
      <dgm:prSet presAssocID="{7FD263E0-DCB7-4E43-A3D0-ECDE915F5378}" presName="Parent1" presStyleLbl="node1" presStyleIdx="2" presStyleCnt="4" custLinFactX="60079" custLinFactNeighborX="100000" custLinFactNeighborY="-85082">
        <dgm:presLayoutVars>
          <dgm:chMax val="1"/>
          <dgm:chPref val="1"/>
          <dgm:bulletEnabled val="1"/>
        </dgm:presLayoutVars>
      </dgm:prSet>
      <dgm:spPr/>
    </dgm:pt>
    <dgm:pt modelId="{D369B5DB-47DC-422E-841A-C3C2A69DEBC1}" type="pres">
      <dgm:prSet presAssocID="{7FD263E0-DCB7-4E43-A3D0-ECDE915F5378}" presName="Childtext1" presStyleLbl="revTx" presStyleIdx="1" presStyleCnt="2">
        <dgm:presLayoutVars>
          <dgm:chMax val="0"/>
          <dgm:chPref val="0"/>
          <dgm:bulletEnabled val="1"/>
        </dgm:presLayoutVars>
      </dgm:prSet>
      <dgm:spPr/>
    </dgm:pt>
    <dgm:pt modelId="{2BB14C23-B6C8-4A42-A165-CA8C4119C4DB}" type="pres">
      <dgm:prSet presAssocID="{7FD263E0-DCB7-4E43-A3D0-ECDE915F5378}" presName="BalanceSpacing" presStyleCnt="0"/>
      <dgm:spPr/>
    </dgm:pt>
    <dgm:pt modelId="{FDCBC66A-5980-45E6-8B44-7140201A03F1}" type="pres">
      <dgm:prSet presAssocID="{7FD263E0-DCB7-4E43-A3D0-ECDE915F5378}" presName="BalanceSpacing1" presStyleCnt="0"/>
      <dgm:spPr/>
    </dgm:pt>
    <dgm:pt modelId="{87E9C9B9-49A8-4C5D-B8B8-A516274A12FB}" type="pres">
      <dgm:prSet presAssocID="{D84817D9-CC9C-4AD2-B993-5A33787EAD12}" presName="Accent1Text" presStyleLbl="node1" presStyleIdx="3" presStyleCnt="4" custLinFactX="-10177" custLinFactNeighborX="-100000" custLinFactNeighborY="3201"/>
      <dgm:spPr/>
    </dgm:pt>
  </dgm:ptLst>
  <dgm:cxnLst>
    <dgm:cxn modelId="{E54A8707-369C-46CA-B8C6-7CA0C89FD0BF}" type="presOf" srcId="{7FD263E0-DCB7-4E43-A3D0-ECDE915F5378}" destId="{B133485C-6007-47BF-9ABE-C7B7BA2C0875}" srcOrd="0" destOrd="0" presId="urn:microsoft.com/office/officeart/2008/layout/AlternatingHexagons"/>
    <dgm:cxn modelId="{05D9C00E-3C11-4E72-92E0-69A3E78C84A5}" type="presOf" srcId="{EAE6F3C6-F37D-4B90-B22A-DD7C4E7A54AE}" destId="{0F820342-4909-4B7C-8278-FD5E33ECF969}" srcOrd="0" destOrd="0" presId="urn:microsoft.com/office/officeart/2008/layout/AlternatingHexagons"/>
    <dgm:cxn modelId="{DA309537-FE27-431E-B8B0-0757CE04A7FE}" srcId="{19C730BD-D9D2-484D-9651-63CF2363F065}" destId="{E8FB45A3-8F48-4DF1-A15E-E77FF2B54BCD}" srcOrd="0" destOrd="0" parTransId="{51502495-4937-4B03-8726-5700BAF01E3A}" sibTransId="{EAE6F3C6-F37D-4B90-B22A-DD7C4E7A54AE}"/>
    <dgm:cxn modelId="{53F4518D-2369-475B-BB79-9A6A673D3B20}" type="presOf" srcId="{D84817D9-CC9C-4AD2-B993-5A33787EAD12}" destId="{87E9C9B9-49A8-4C5D-B8B8-A516274A12FB}" srcOrd="0" destOrd="0" presId="urn:microsoft.com/office/officeart/2008/layout/AlternatingHexagons"/>
    <dgm:cxn modelId="{57CAF491-F938-4BEB-A2F2-0CE73F6C2F1B}" type="presOf" srcId="{E8FB45A3-8F48-4DF1-A15E-E77FF2B54BCD}" destId="{283C6BEC-5A71-4783-BDC9-4CFFC6A399E5}" srcOrd="0" destOrd="0" presId="urn:microsoft.com/office/officeart/2008/layout/AlternatingHexagons"/>
    <dgm:cxn modelId="{D698A69B-98F5-462A-8260-0585EC8E4007}" type="presOf" srcId="{19C730BD-D9D2-484D-9651-63CF2363F065}" destId="{8D46A5B3-1AD0-42B1-BDC7-B5F568C21FA9}" srcOrd="0" destOrd="0" presId="urn:microsoft.com/office/officeart/2008/layout/AlternatingHexagons"/>
    <dgm:cxn modelId="{330B99C3-F7CB-4BCB-9B7C-9E1298C7785E}" srcId="{19C730BD-D9D2-484D-9651-63CF2363F065}" destId="{7FD263E0-DCB7-4E43-A3D0-ECDE915F5378}" srcOrd="1" destOrd="0" parTransId="{49DF7ED0-C398-4A66-90FA-CE831A5BD064}" sibTransId="{D84817D9-CC9C-4AD2-B993-5A33787EAD12}"/>
    <dgm:cxn modelId="{4F061A14-A2EB-440B-B057-C376086A86AA}" type="presParOf" srcId="{8D46A5B3-1AD0-42B1-BDC7-B5F568C21FA9}" destId="{F5441C05-C3D4-484C-9C84-6A2D751FE5B4}" srcOrd="0" destOrd="0" presId="urn:microsoft.com/office/officeart/2008/layout/AlternatingHexagons"/>
    <dgm:cxn modelId="{5011494D-4608-464E-8472-3C617C9F42F1}" type="presParOf" srcId="{F5441C05-C3D4-484C-9C84-6A2D751FE5B4}" destId="{283C6BEC-5A71-4783-BDC9-4CFFC6A399E5}" srcOrd="0" destOrd="0" presId="urn:microsoft.com/office/officeart/2008/layout/AlternatingHexagons"/>
    <dgm:cxn modelId="{89B86B87-5597-4F8E-B26E-02A99CA7E5CB}" type="presParOf" srcId="{F5441C05-C3D4-484C-9C84-6A2D751FE5B4}" destId="{49EEF3BB-8E6A-4057-AB32-3818048C1F12}" srcOrd="1" destOrd="0" presId="urn:microsoft.com/office/officeart/2008/layout/AlternatingHexagons"/>
    <dgm:cxn modelId="{0EEE482D-CD85-4CB2-8866-AAD9D2602A87}" type="presParOf" srcId="{F5441C05-C3D4-484C-9C84-6A2D751FE5B4}" destId="{B3A3E6BF-0FD8-4B06-950F-9011826FAC35}" srcOrd="2" destOrd="0" presId="urn:microsoft.com/office/officeart/2008/layout/AlternatingHexagons"/>
    <dgm:cxn modelId="{E47E7DB1-670C-4F39-80F2-77C90F1EBC82}" type="presParOf" srcId="{F5441C05-C3D4-484C-9C84-6A2D751FE5B4}" destId="{318A51EF-B8F9-4040-A68D-B1A27A3812C4}" srcOrd="3" destOrd="0" presId="urn:microsoft.com/office/officeart/2008/layout/AlternatingHexagons"/>
    <dgm:cxn modelId="{F1E79460-3AA2-450F-A1B0-0A1B2D84EC50}" type="presParOf" srcId="{F5441C05-C3D4-484C-9C84-6A2D751FE5B4}" destId="{0F820342-4909-4B7C-8278-FD5E33ECF969}" srcOrd="4" destOrd="0" presId="urn:microsoft.com/office/officeart/2008/layout/AlternatingHexagons"/>
    <dgm:cxn modelId="{F0FC84D9-8237-437C-A82E-37A74995F910}" type="presParOf" srcId="{8D46A5B3-1AD0-42B1-BDC7-B5F568C21FA9}" destId="{DE085614-841D-4AFE-B43B-1A7B332902A0}" srcOrd="1" destOrd="0" presId="urn:microsoft.com/office/officeart/2008/layout/AlternatingHexagons"/>
    <dgm:cxn modelId="{316956CF-C38F-47E2-B360-86537D43CDC5}" type="presParOf" srcId="{8D46A5B3-1AD0-42B1-BDC7-B5F568C21FA9}" destId="{06B414A4-B9DB-4F65-BD01-28EE1F59039B}" srcOrd="2" destOrd="0" presId="urn:microsoft.com/office/officeart/2008/layout/AlternatingHexagons"/>
    <dgm:cxn modelId="{1C7F07FE-E05A-4E65-BFE4-464C45AEAEB8}" type="presParOf" srcId="{06B414A4-B9DB-4F65-BD01-28EE1F59039B}" destId="{B133485C-6007-47BF-9ABE-C7B7BA2C0875}" srcOrd="0" destOrd="0" presId="urn:microsoft.com/office/officeart/2008/layout/AlternatingHexagons"/>
    <dgm:cxn modelId="{F6AD68E3-D9E9-4B24-9C6B-CE02172A7996}" type="presParOf" srcId="{06B414A4-B9DB-4F65-BD01-28EE1F59039B}" destId="{D369B5DB-47DC-422E-841A-C3C2A69DEBC1}" srcOrd="1" destOrd="0" presId="urn:microsoft.com/office/officeart/2008/layout/AlternatingHexagons"/>
    <dgm:cxn modelId="{E0A374CA-1DC7-4637-A321-87BE442F58ED}" type="presParOf" srcId="{06B414A4-B9DB-4F65-BD01-28EE1F59039B}" destId="{2BB14C23-B6C8-4A42-A165-CA8C4119C4DB}" srcOrd="2" destOrd="0" presId="urn:microsoft.com/office/officeart/2008/layout/AlternatingHexagons"/>
    <dgm:cxn modelId="{B6C93240-AC99-4770-A4B2-F7FD10EB8659}" type="presParOf" srcId="{06B414A4-B9DB-4F65-BD01-28EE1F59039B}" destId="{FDCBC66A-5980-45E6-8B44-7140201A03F1}" srcOrd="3" destOrd="0" presId="urn:microsoft.com/office/officeart/2008/layout/AlternatingHexagons"/>
    <dgm:cxn modelId="{E65508CE-548A-42F4-85D8-7148553FF343}" type="presParOf" srcId="{06B414A4-B9DB-4F65-BD01-28EE1F59039B}" destId="{87E9C9B9-49A8-4C5D-B8B8-A516274A12F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6BEC-5A71-4783-BDC9-4CFFC6A399E5}">
      <dsp:nvSpPr>
        <dsp:cNvPr id="0" name=""/>
        <dsp:cNvSpPr/>
      </dsp:nvSpPr>
      <dsp:spPr>
        <a:xfrm rot="5400000">
          <a:off x="3437692" y="768999"/>
          <a:ext cx="2257777" cy="19642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5400000">
        <a:off x="3890545" y="974081"/>
        <a:ext cx="1352070" cy="1554103"/>
      </dsp:txXfrm>
    </dsp:sp>
    <dsp:sp modelId="{49EEF3BB-8E6A-4057-AB32-3818048C1F12}">
      <dsp:nvSpPr>
        <dsp:cNvPr id="0" name=""/>
        <dsp:cNvSpPr/>
      </dsp:nvSpPr>
      <dsp:spPr>
        <a:xfrm>
          <a:off x="5608320" y="1073799"/>
          <a:ext cx="2519680" cy="1354666"/>
        </a:xfrm>
        <a:prstGeom prst="rect">
          <a:avLst/>
        </a:prstGeom>
        <a:noFill/>
        <a:ln>
          <a:noFill/>
        </a:ln>
        <a:effectLst/>
      </dsp:spPr>
      <dsp:style>
        <a:lnRef idx="0">
          <a:scrgbClr r="0" g="0" b="0"/>
        </a:lnRef>
        <a:fillRef idx="0">
          <a:scrgbClr r="0" g="0" b="0"/>
        </a:fillRef>
        <a:effectRef idx="0">
          <a:scrgbClr r="0" g="0" b="0"/>
        </a:effectRef>
        <a:fontRef idx="minor"/>
      </dsp:style>
    </dsp:sp>
    <dsp:sp modelId="{0F820342-4909-4B7C-8278-FD5E33ECF969}">
      <dsp:nvSpPr>
        <dsp:cNvPr id="0" name=""/>
        <dsp:cNvSpPr/>
      </dsp:nvSpPr>
      <dsp:spPr>
        <a:xfrm rot="5400000">
          <a:off x="1316284" y="768999"/>
          <a:ext cx="2257777" cy="19642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769137" y="974081"/>
        <a:ext cx="1352070" cy="1554103"/>
      </dsp:txXfrm>
    </dsp:sp>
    <dsp:sp modelId="{B133485C-6007-47BF-9ABE-C7B7BA2C0875}">
      <dsp:nvSpPr>
        <dsp:cNvPr id="0" name=""/>
        <dsp:cNvSpPr/>
      </dsp:nvSpPr>
      <dsp:spPr>
        <a:xfrm rot="5400000">
          <a:off x="5517302" y="764438"/>
          <a:ext cx="2257777" cy="19642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5400000">
        <a:off x="5970155" y="969520"/>
        <a:ext cx="1352070" cy="1554103"/>
      </dsp:txXfrm>
    </dsp:sp>
    <dsp:sp modelId="{D369B5DB-47DC-422E-841A-C3C2A69DEBC1}">
      <dsp:nvSpPr>
        <dsp:cNvPr id="0" name=""/>
        <dsp:cNvSpPr/>
      </dsp:nvSpPr>
      <dsp:spPr>
        <a:xfrm>
          <a:off x="0" y="2990201"/>
          <a:ext cx="2438400" cy="1354666"/>
        </a:xfrm>
        <a:prstGeom prst="rect">
          <a:avLst/>
        </a:prstGeom>
        <a:noFill/>
        <a:ln>
          <a:noFill/>
        </a:ln>
        <a:effectLst/>
      </dsp:spPr>
      <dsp:style>
        <a:lnRef idx="0">
          <a:scrgbClr r="0" g="0" b="0"/>
        </a:lnRef>
        <a:fillRef idx="0">
          <a:scrgbClr r="0" g="0" b="0"/>
        </a:fillRef>
        <a:effectRef idx="0">
          <a:scrgbClr r="0" g="0" b="0"/>
        </a:effectRef>
        <a:fontRef idx="minor"/>
      </dsp:style>
    </dsp:sp>
    <dsp:sp modelId="{87E9C9B9-49A8-4C5D-B8B8-A516274A12FB}">
      <dsp:nvSpPr>
        <dsp:cNvPr id="0" name=""/>
        <dsp:cNvSpPr/>
      </dsp:nvSpPr>
      <dsp:spPr>
        <a:xfrm rot="5400000">
          <a:off x="2330162" y="2757672"/>
          <a:ext cx="2257777" cy="19642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783015" y="2962754"/>
        <a:ext cx="1352070" cy="155410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3285B-1F6B-F94F-B2FB-A9F64F531053}" type="datetimeFigureOut">
              <a:rPr lang="en-US" smtClean="0"/>
              <a:t>6/18/2019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81458-20D6-314F-A4FC-7A2CCEAB2ADB}" type="slidenum">
              <a:rPr lang="en-US" smtClean="0"/>
              <a:t>‹#›</a:t>
            </a:fld>
            <a:endParaRPr lang="en-US"/>
          </a:p>
        </p:txBody>
      </p:sp>
    </p:spTree>
    <p:extLst>
      <p:ext uri="{BB962C8B-B14F-4D97-AF65-F5344CB8AC3E}">
        <p14:creationId xmlns:p14="http://schemas.microsoft.com/office/powerpoint/2010/main" val="144597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986108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The implementation of effective and efficient 1.5°C-consistent responses calls for a programmatic approach, multi-stakeholder partnerships, coordinated interventions and flexible concessional capital at scale -&gt; CIF’s business model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05050"/>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05050"/>
                </a:solidFill>
                <a:effectLst/>
                <a:uLnTx/>
                <a:uFillTx/>
                <a:latin typeface="Calibri" panose="020F0502020204030204" pitchFamily="34" charset="0"/>
                <a:cs typeface="Calibri" panose="020F0502020204030204" pitchFamily="34" charset="0"/>
              </a:rPr>
              <a:t>Independent studies found that </a:t>
            </a:r>
            <a:r>
              <a:rPr lang="en-US" sz="1200" dirty="0"/>
              <a:t>CIF’s comparative advantage resides in the key features of its business model, </a:t>
            </a:r>
            <a:r>
              <a:rPr kumimoji="0" lang="en-US" sz="1200" b="0" i="0" u="none" strike="noStrike" kern="1200" cap="none" spc="0" normalizeH="0" baseline="0" noProof="0" dirty="0">
                <a:ln>
                  <a:noFill/>
                </a:ln>
                <a:solidFill>
                  <a:srgbClr val="505050"/>
                </a:solidFill>
                <a:effectLst/>
                <a:uLnTx/>
                <a:uFillTx/>
                <a:latin typeface="Calibri" panose="020F0502020204030204" pitchFamily="34" charset="0"/>
                <a:cs typeface="Calibri" panose="020F0502020204030204" pitchFamily="34" charset="0"/>
              </a:rPr>
              <a:t>unique among climate funds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05050"/>
                </a:solidFill>
                <a:effectLst/>
                <a:uLnTx/>
                <a:uFillTx/>
                <a:latin typeface="Calibri" panose="020F0502020204030204" pitchFamily="34" charset="0"/>
                <a:cs typeface="Calibri" panose="020F0502020204030204" pitchFamily="34" charset="0"/>
              </a:rPr>
              <a:t>The 5 key elements of CIF’s business model that have helped it drive transformational change are: </a:t>
            </a:r>
            <a:endParaRPr lang="en-US" b="0" dirty="0"/>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0" dirty="0">
                <a:latin typeface="+mn-lt"/>
                <a:cs typeface="Arial" panose="020B0604020202020204" pitchFamily="34" charset="0"/>
              </a:rPr>
              <a:t>Country-led programmatic participatory approach, that </a:t>
            </a:r>
            <a:r>
              <a:rPr lang="en-US" sz="1200" b="0" i="0" u="none" strike="noStrike" kern="1200" baseline="0" dirty="0">
                <a:solidFill>
                  <a:schemeClr val="tx1"/>
                </a:solidFill>
                <a:latin typeface="+mn-lt"/>
                <a:ea typeface="+mn-ea"/>
                <a:cs typeface="+mn-cs"/>
              </a:rPr>
              <a:t>sets the stage for multi-sector transformation, supported by stakeholder dialogue, engagement of influential champions, and alignment with national programs and ambitions.</a:t>
            </a:r>
          </a:p>
          <a:p>
            <a:pPr marL="685800" marR="0" lvl="1" indent="-228600" algn="l" defTabSz="4572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sz="1200" b="0" i="1" u="none" strike="noStrike" kern="1200" baseline="0" dirty="0">
                <a:solidFill>
                  <a:schemeClr val="tx1"/>
                </a:solidFill>
                <a:latin typeface="+mn-lt"/>
                <a:ea typeface="+mn-ea"/>
                <a:cs typeface="+mn-cs"/>
              </a:rPr>
              <a:t>Explicit consideration of transformational change at the design phase. </a:t>
            </a:r>
            <a:endParaRPr lang="en-US" sz="1200" b="0" i="1" u="none" strike="noStrike" kern="1200" baseline="0" dirty="0">
              <a:solidFill>
                <a:schemeClr val="tx1"/>
              </a:solidFill>
              <a:latin typeface="+mn-lt"/>
              <a:ea typeface="+mn-ea"/>
              <a:cs typeface="Arial" panose="020B0604020202020204" pitchFamily="34" charset="0"/>
            </a:endParaRP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i="0" u="none" strike="noStrike" kern="1200" baseline="0" dirty="0">
                <a:solidFill>
                  <a:schemeClr val="tx1"/>
                </a:solidFill>
                <a:latin typeface="+mn-lt"/>
                <a:ea typeface="+mn-ea"/>
                <a:cs typeface="+mn-cs"/>
              </a:rPr>
              <a:t>Delivery of financing through multiple coordinated MDBs working together, sometimes for the first time, to support the implementation of coherent </a:t>
            </a:r>
            <a:r>
              <a:rPr lang="en-US" sz="1200" b="0" i="0" kern="1200" dirty="0">
                <a:latin typeface="+mn-lt"/>
                <a:cs typeface="Arial" panose="020B0604020202020204" pitchFamily="34" charset="0"/>
              </a:rPr>
              <a:t>large-scale investment </a:t>
            </a:r>
            <a:r>
              <a:rPr lang="en-US" sz="1200" b="0" i="0" kern="1200" dirty="0">
                <a:solidFill>
                  <a:srgbClr val="FFFFFF"/>
                </a:solidFill>
                <a:latin typeface="+mn-lt"/>
                <a:ea typeface="+mn-ea"/>
                <a:cs typeface="Arial" panose="020B0604020202020204" pitchFamily="34" charset="0"/>
              </a:rPr>
              <a:t>packages for cross-sectoral interventions responding to </a:t>
            </a:r>
            <a:r>
              <a:rPr lang="en-US" sz="1200" b="0" i="0" u="none" strike="noStrike" kern="1200" baseline="0" dirty="0">
                <a:solidFill>
                  <a:schemeClr val="tx1"/>
                </a:solidFill>
                <a:latin typeface="+mn-lt"/>
                <a:ea typeface="+mn-ea"/>
                <a:cs typeface="+mn-cs"/>
              </a:rPr>
              <a:t>countries’ priorities and objectives </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i="0" dirty="0">
                <a:latin typeface="+mn-lt"/>
                <a:cs typeface="Arial" panose="020B0604020202020204" pitchFamily="34" charset="0"/>
              </a:rPr>
              <a:t>Large-scale coherent investment packages helping move markets and </a:t>
            </a:r>
            <a:r>
              <a:rPr lang="en-US" sz="1200" b="0" dirty="0">
                <a:latin typeface="+mn-lt"/>
                <a:cs typeface="Arial" panose="020B0604020202020204" pitchFamily="34" charset="0"/>
              </a:rPr>
              <a:t>drive policy reform </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i="0" kern="1200" dirty="0">
                <a:solidFill>
                  <a:srgbClr val="FFFFFF"/>
                </a:solidFill>
                <a:latin typeface="+mn-lt"/>
                <a:ea typeface="+mn-ea"/>
                <a:cs typeface="Arial" panose="020B0604020202020204" pitchFamily="34" charset="0"/>
              </a:rPr>
              <a:t>Scaled-up, predictable, and flexible envelope of concessional resources, </a:t>
            </a:r>
            <a:r>
              <a:rPr lang="en-US" sz="1200" b="0" i="0" u="none" strike="noStrike" kern="1200" baseline="0" dirty="0">
                <a:solidFill>
                  <a:schemeClr val="tx1"/>
                </a:solidFill>
                <a:latin typeface="+mn-lt"/>
                <a:ea typeface="+mn-ea"/>
                <a:cs typeface="+mn-cs"/>
              </a:rPr>
              <a:t>making it possible to develop influential, often first-of-a-kind projects to address barriers and accelerate progress </a:t>
            </a:r>
          </a:p>
          <a:p>
            <a:pPr marL="685800" marR="0" lvl="1" indent="-228600" algn="l" defTabSz="4572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sz="1200" b="0" i="1" u="none" strike="noStrike" kern="1200" baseline="0" dirty="0">
                <a:solidFill>
                  <a:schemeClr val="tx1"/>
                </a:solidFill>
                <a:latin typeface="+mn-lt"/>
                <a:ea typeface="+mn-ea"/>
                <a:cs typeface="+mn-cs"/>
              </a:rPr>
              <a:t>The scale, </a:t>
            </a:r>
            <a:r>
              <a:rPr lang="en-US" sz="1200" b="0" i="1" u="none" strike="noStrike" kern="1200" baseline="0" dirty="0" err="1">
                <a:solidFill>
                  <a:schemeClr val="tx1"/>
                </a:solidFill>
                <a:latin typeface="+mn-lt"/>
                <a:ea typeface="+mn-ea"/>
                <a:cs typeface="+mn-cs"/>
              </a:rPr>
              <a:t>concessionality</a:t>
            </a:r>
            <a:r>
              <a:rPr lang="en-US" sz="1200" b="0" i="1" u="none" strike="noStrike" kern="1200" baseline="0" dirty="0">
                <a:solidFill>
                  <a:schemeClr val="tx1"/>
                </a:solidFill>
                <a:latin typeface="+mn-lt"/>
                <a:ea typeface="+mn-ea"/>
                <a:cs typeface="+mn-cs"/>
              </a:rPr>
              <a:t>, and predictability of CIF resources has helped to engage MDBs, governments, and private sector actors. It has mobilized support, influencing the type of projects CIF can support.</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i="0" kern="1200" dirty="0">
                <a:solidFill>
                  <a:srgbClr val="FFFFFF"/>
                </a:solidFill>
                <a:latin typeface="+mn-lt"/>
                <a:ea typeface="+mn-ea"/>
                <a:cs typeface="Arial" panose="020B0604020202020204" pitchFamily="34" charset="0"/>
              </a:rPr>
              <a:t>Consideration of social inclusion at the outset empowers women, indigenous peoples and local communities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5"/>
          </p:nvPr>
        </p:nvSpPr>
        <p:spPr/>
        <p:txBody>
          <a:bodyPr/>
          <a:lstStyle/>
          <a:p>
            <a:fld id="{11D249B6-DE2D-4B80-BF85-6B1536F967B2}" type="slidenum">
              <a:rPr lang="en-US" smtClean="0"/>
              <a:t>11</a:t>
            </a:fld>
            <a:endParaRPr lang="en-US"/>
          </a:p>
        </p:txBody>
      </p:sp>
    </p:spTree>
    <p:extLst>
      <p:ext uri="{BB962C8B-B14F-4D97-AF65-F5344CB8AC3E}">
        <p14:creationId xmlns:p14="http://schemas.microsoft.com/office/powerpoint/2010/main" val="206885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Ministers from 47 CIF recipient countries </a:t>
            </a:r>
            <a:r>
              <a:rPr lang="en-US" sz="1200" b="0" dirty="0">
                <a:latin typeface="Arial" panose="020B0604020202020204" pitchFamily="34" charset="0"/>
                <a:cs typeface="Arial" panose="020B0604020202020204" pitchFamily="34" charset="0"/>
              </a:rPr>
              <a:t>signed a Joint Ministerial Statement </a:t>
            </a:r>
            <a:r>
              <a:rPr lang="en-US" sz="1200" kern="1200" dirty="0">
                <a:solidFill>
                  <a:schemeClr val="tx1"/>
                </a:solidFill>
                <a:effectLst/>
                <a:latin typeface="+mn-lt"/>
                <a:ea typeface="+mn-ea"/>
                <a:cs typeface="+mn-cs"/>
              </a:rPr>
              <a:t>urging the international community to adequately resource the CIF so as to secure its continue support </a:t>
            </a:r>
            <a:r>
              <a:rPr lang="en-US" sz="1200" b="0" i="0" kern="1200" dirty="0">
                <a:solidFill>
                  <a:schemeClr val="tx1"/>
                </a:solidFill>
                <a:effectLst/>
                <a:latin typeface="+mn-lt"/>
                <a:ea typeface="+mn-ea"/>
                <a:cs typeface="+mn-cs"/>
              </a:rPr>
              <a:t>in delivering on their sustainable development ambitions and nationally determined contributions</a:t>
            </a:r>
            <a:r>
              <a:rPr lang="en-US" sz="1200" b="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11D249B6-DE2D-4B80-BF85-6B1536F967B2}" type="slidenum">
              <a:rPr lang="en-US" smtClean="0"/>
              <a:t>12</a:t>
            </a:fld>
            <a:endParaRPr lang="en-US"/>
          </a:p>
        </p:txBody>
      </p:sp>
    </p:spTree>
    <p:extLst>
      <p:ext uri="{BB962C8B-B14F-4D97-AF65-F5344CB8AC3E}">
        <p14:creationId xmlns:p14="http://schemas.microsoft.com/office/powerpoint/2010/main" val="40503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Calibri" panose="020F0502020204030204" pitchFamily="34" charset="0"/>
                <a:cs typeface="Calibri" panose="020F0502020204030204" pitchFamily="34" charset="0"/>
              </a:rPr>
              <a:t>In 2014-2015, the Sub-Committees of the three SCF programs invited an additional 25 countries into the SCF</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Countries worked with MDBs and other key stakeholders to develop strong, country-led Investment Plans</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As no new large funding envelope was made available for the investment components of these plans, countries and MDBs were urged to seek funding from other sources, in particular the Green Climate Fund</a:t>
            </a:r>
            <a:endParaRPr lang="en-US" b="0" i="1" dirty="0">
              <a:latin typeface="Calibri" panose="020F0502020204030204" pitchFamily="34" charset="0"/>
              <a:cs typeface="Calibri" panose="020F0502020204030204" pitchFamily="34" charset="0"/>
            </a:endParaRPr>
          </a:p>
          <a:p>
            <a:pPr>
              <a:spcAft>
                <a:spcPts val="600"/>
              </a:spcAft>
            </a:pPr>
            <a:r>
              <a:rPr lang="en-US" dirty="0">
                <a:latin typeface="Calibri" panose="020F0502020204030204" pitchFamily="34" charset="0"/>
                <a:cs typeface="Calibri" panose="020F0502020204030204" pitchFamily="34" charset="0"/>
              </a:rPr>
              <a:t>Current funding gaps for SCF programs</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The FIP unfunded pipeline has a combined funding request of USD 215 million to support 20 projects that were identified within the FIP Investment Plans for Tunisia, Bangladesh, Zambia, Cambodia, Cameroon, Rwanda and Uganda. </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The PPCR funding gap for projects identified under the endorsed SPCRs for Bhutan, Ethiopia, Gambia, Honduras, Kyrgyz, Madagascar, Malawi, Philippines, Rwanda and Uganda, amounts to a combined funding request of USD 1.6 billion </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The SREP funding gap, considering the current reserve pipeline, is approximately USD 70 million for projects in Zambia, Cambodia, Lesotho, Ghana, Uganda, Nicaragua and Madagascar.</a:t>
            </a:r>
          </a:p>
          <a:p>
            <a:pPr>
              <a:spcAft>
                <a:spcPts val="600"/>
              </a:spcAft>
            </a:pPr>
            <a:r>
              <a:rPr lang="en-US" dirty="0">
                <a:latin typeface="Calibri" panose="020F0502020204030204" pitchFamily="34" charset="0"/>
                <a:cs typeface="Calibri" panose="020F0502020204030204" pitchFamily="34" charset="0"/>
              </a:rPr>
              <a:t>Limited opportunities for GCF to support unfunded SCF projects</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Differences in the CIF and GCF business models has made it difficult for MDBs to submit SCF unfunded projects to GCF</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Consequently, the World Bank is the only MDB seeking funding from GCF for four PPCR projects, one in Uganda, one in Madagascar, and two in Rwanda for a total funding request of USD 144 million. </a:t>
            </a:r>
          </a:p>
          <a:p>
            <a:pPr marL="285750" indent="-285750">
              <a:spcAft>
                <a:spcPts val="600"/>
              </a:spcAft>
              <a:buFont typeface="Arial" panose="020B0604020202020204" pitchFamily="34" charset="0"/>
              <a:buChar char="•"/>
            </a:pPr>
            <a:r>
              <a:rPr lang="en-US" b="0" dirty="0">
                <a:latin typeface="Calibri" panose="020F0502020204030204" pitchFamily="34" charset="0"/>
                <a:cs typeface="Calibri" panose="020F0502020204030204" pitchFamily="34" charset="0"/>
              </a:rPr>
              <a:t>SCF countries continue to express interest in moving the projects forward, though there are currently few funding alternatives available for them. </a:t>
            </a:r>
          </a:p>
          <a:p>
            <a:endParaRPr lang="en-US" dirty="0"/>
          </a:p>
        </p:txBody>
      </p:sp>
      <p:sp>
        <p:nvSpPr>
          <p:cNvPr id="4" name="Slide Number Placeholder 3"/>
          <p:cNvSpPr>
            <a:spLocks noGrp="1"/>
          </p:cNvSpPr>
          <p:nvPr>
            <p:ph type="sldNum" sz="quarter" idx="5"/>
          </p:nvPr>
        </p:nvSpPr>
        <p:spPr/>
        <p:txBody>
          <a:bodyPr/>
          <a:lstStyle/>
          <a:p>
            <a:fld id="{F5681458-20D6-314F-A4FC-7A2CCEAB2ADB}" type="slidenum">
              <a:rPr lang="en-US" smtClean="0"/>
              <a:t>13</a:t>
            </a:fld>
            <a:endParaRPr lang="en-US"/>
          </a:p>
        </p:txBody>
      </p:sp>
    </p:spTree>
    <p:extLst>
      <p:ext uri="{BB962C8B-B14F-4D97-AF65-F5344CB8AC3E}">
        <p14:creationId xmlns:p14="http://schemas.microsoft.com/office/powerpoint/2010/main" val="114943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a:spcBef>
                <a:spcPts val="0"/>
              </a:spcBef>
              <a:spcAft>
                <a:spcPts val="6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Principal repayments on CTF loans commenced in 2017 </a:t>
            </a:r>
            <a:r>
              <a:rPr lang="en-US" sz="1200" b="0" dirty="0">
                <a:latin typeface="Calibri" panose="020F0502020204030204" pitchFamily="34" charset="0"/>
                <a:ea typeface="Calibri" panose="020F0502020204030204" pitchFamily="34" charset="0"/>
                <a:cs typeface="Calibri" panose="020F0502020204030204" pitchFamily="34" charset="0"/>
              </a:rPr>
              <a:t>(USD 80 million) and </a:t>
            </a:r>
            <a:r>
              <a:rPr lang="en-US" sz="1200" dirty="0">
                <a:latin typeface="Calibri" panose="020F0502020204030204" pitchFamily="34" charset="0"/>
                <a:ea typeface="Calibri" panose="020F0502020204030204" pitchFamily="34" charset="0"/>
                <a:cs typeface="Calibri" panose="020F0502020204030204" pitchFamily="34" charset="0"/>
              </a:rPr>
              <a:t>will continue to accumulate for another 40+ years</a:t>
            </a:r>
            <a:r>
              <a:rPr lang="en-US" sz="1200" b="0" dirty="0">
                <a:latin typeface="Calibri" panose="020F0502020204030204" pitchFamily="34" charset="0"/>
                <a:ea typeface="Calibri" panose="020F0502020204030204" pitchFamily="34" charset="0"/>
                <a:cs typeface="Calibri" panose="020F0502020204030204" pitchFamily="34" charset="0"/>
              </a:rPr>
              <a:t>.  This initial flow of repayments is mostly from private sector investments; 65% of the CTF is very long-</a:t>
            </a:r>
            <a:r>
              <a:rPr lang="en-US" sz="1200" b="0" dirty="0" err="1">
                <a:latin typeface="Calibri" panose="020F0502020204030204" pitchFamily="34" charset="0"/>
                <a:ea typeface="Calibri" panose="020F0502020204030204" pitchFamily="34" charset="0"/>
                <a:cs typeface="Calibri" panose="020F0502020204030204" pitchFamily="34" charset="0"/>
              </a:rPr>
              <a:t>tenored</a:t>
            </a:r>
            <a:r>
              <a:rPr lang="en-US" sz="1200" b="0" dirty="0">
                <a:latin typeface="Calibri" panose="020F0502020204030204" pitchFamily="34" charset="0"/>
                <a:ea typeface="Calibri" panose="020F0502020204030204" pitchFamily="34" charset="0"/>
                <a:cs typeface="Calibri" panose="020F0502020204030204" pitchFamily="34" charset="0"/>
              </a:rPr>
              <a:t> public sector loans.  </a:t>
            </a:r>
          </a:p>
          <a:p>
            <a:pPr marL="285750" marR="0" lvl="0" indent="-285750" algn="just">
              <a:spcBef>
                <a:spcPts val="0"/>
              </a:spcBef>
              <a:spcAft>
                <a:spcPts val="600"/>
              </a:spcAft>
              <a:buFont typeface="Arial" panose="020B0604020202020204" pitchFamily="34" charset="0"/>
              <a:buChar char="•"/>
            </a:pP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a:spcBef>
                <a:spcPts val="0"/>
              </a:spcBef>
              <a:spcAft>
                <a:spcPts val="600"/>
              </a:spcAft>
              <a:buFont typeface="Arial" panose="020B0604020202020204" pitchFamily="34" charset="0"/>
              <a:buChar char="•"/>
            </a:pPr>
            <a:r>
              <a:rPr lang="en-US" sz="1200" b="0" dirty="0">
                <a:latin typeface="Calibri" panose="020F0502020204030204" pitchFamily="34" charset="0"/>
                <a:ea typeface="Calibri" panose="020F0502020204030204" pitchFamily="34" charset="0"/>
                <a:cs typeface="Calibri" panose="020F0502020204030204" pitchFamily="34" charset="0"/>
              </a:rPr>
              <a:t>As reflows grow slowly over time, the </a:t>
            </a:r>
            <a:r>
              <a:rPr lang="en-US" sz="1200" dirty="0">
                <a:latin typeface="Calibri" panose="020F0502020204030204" pitchFamily="34" charset="0"/>
                <a:ea typeface="Calibri" panose="020F0502020204030204" pitchFamily="34" charset="0"/>
                <a:cs typeface="Calibri" panose="020F0502020204030204" pitchFamily="34" charset="0"/>
              </a:rPr>
              <a:t>net available proceeds will be on average USD 135 million per year over the next decade</a:t>
            </a:r>
            <a:r>
              <a:rPr lang="en-US" sz="1200" b="0" dirty="0">
                <a:latin typeface="Calibri" panose="020F0502020204030204" pitchFamily="34" charset="0"/>
                <a:ea typeface="Calibri" panose="020F0502020204030204" pitchFamily="34" charset="0"/>
                <a:cs typeface="Calibri" panose="020F0502020204030204" pitchFamily="34" charset="0"/>
              </a:rPr>
              <a:t>. These funds could be used to support new CTF programming. </a:t>
            </a:r>
          </a:p>
          <a:p>
            <a:pPr marL="285750" marR="0" lvl="0" indent="-285750" algn="just">
              <a:spcBef>
                <a:spcPts val="0"/>
              </a:spcBef>
              <a:spcAft>
                <a:spcPts val="600"/>
              </a:spcAft>
              <a:buFont typeface="Arial" panose="020B0604020202020204" pitchFamily="34" charset="0"/>
              <a:buChar char="•"/>
            </a:pPr>
            <a:r>
              <a:rPr lang="en-US" sz="1200" b="0" dirty="0">
                <a:latin typeface="Calibri" panose="020F0502020204030204" pitchFamily="34" charset="0"/>
                <a:ea typeface="Calibri" panose="020F0502020204030204" pitchFamily="34" charset="0"/>
                <a:cs typeface="Calibri" panose="020F0502020204030204" pitchFamily="34" charset="0"/>
              </a:rPr>
              <a:t>In order to do so, </a:t>
            </a:r>
            <a:r>
              <a:rPr lang="en-US" sz="1200" dirty="0">
                <a:latin typeface="Calibri" panose="020F0502020204030204" pitchFamily="34" charset="0"/>
                <a:ea typeface="Calibri" panose="020F0502020204030204" pitchFamily="34" charset="0"/>
                <a:cs typeface="Calibri" panose="020F0502020204030204" pitchFamily="34" charset="0"/>
              </a:rPr>
              <a:t>a decision is required by CTF contributors to allow for the use of reflows to support new programming</a:t>
            </a:r>
            <a:r>
              <a:rPr lang="en-US" sz="1200" b="0" dirty="0">
                <a:latin typeface="Calibri" panose="020F0502020204030204" pitchFamily="34" charset="0"/>
                <a:ea typeface="Calibri" panose="020F0502020204030204" pitchFamily="34" charset="0"/>
                <a:cs typeface="Calibri" panose="020F0502020204030204" pitchFamily="34" charset="0"/>
              </a:rPr>
              <a:t>.</a:t>
            </a:r>
          </a:p>
          <a:p>
            <a:pPr marL="285750" marR="0" lvl="0" indent="-285750" algn="just">
              <a:spcBef>
                <a:spcPts val="0"/>
              </a:spcBef>
              <a:spcAft>
                <a:spcPts val="600"/>
              </a:spcAft>
              <a:buFont typeface="Arial" panose="020B0604020202020204" pitchFamily="34" charset="0"/>
              <a:buChar char="•"/>
            </a:pPr>
            <a:endParaRPr lang="en-US" sz="12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5681458-20D6-314F-A4FC-7A2CCEAB2ADB}" type="slidenum">
              <a:rPr lang="en-US" smtClean="0"/>
              <a:t>14</a:t>
            </a:fld>
            <a:endParaRPr lang="en-US"/>
          </a:p>
        </p:txBody>
      </p:sp>
    </p:spTree>
    <p:extLst>
      <p:ext uri="{BB962C8B-B14F-4D97-AF65-F5344CB8AC3E}">
        <p14:creationId xmlns:p14="http://schemas.microsoft.com/office/powerpoint/2010/main" val="409049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Aft>
                <a:spcPts val="600"/>
              </a:spcAft>
              <a:buFont typeface="Arial" panose="020B0604020202020204" pitchFamily="34" charset="0"/>
              <a:buChar char="•"/>
            </a:pPr>
            <a:r>
              <a:rPr lang="en-US" sz="1200" b="0" dirty="0">
                <a:latin typeface="Calibri" panose="020F0502020204030204" pitchFamily="34" charset="0"/>
                <a:cs typeface="Calibri" panose="020F0502020204030204" pitchFamily="34" charset="0"/>
              </a:rPr>
              <a:t>As previously presented to the CTF Trust Fund Committee, most recently in January 2019, the </a:t>
            </a:r>
            <a:r>
              <a:rPr lang="en-US" sz="1200" dirty="0">
                <a:latin typeface="Calibri" panose="020F0502020204030204" pitchFamily="34" charset="0"/>
                <a:cs typeface="Calibri" panose="020F0502020204030204" pitchFamily="34" charset="0"/>
              </a:rPr>
              <a:t>initial contributions from CTF could be leveraged to continue providing low-cost financing </a:t>
            </a:r>
            <a:r>
              <a:rPr lang="en-US" sz="1200" b="0" dirty="0">
                <a:latin typeface="Calibri" panose="020F0502020204030204" pitchFamily="34" charset="0"/>
                <a:cs typeface="Calibri" panose="020F0502020204030204" pitchFamily="34" charset="0"/>
              </a:rPr>
              <a:t>for low carbon investments through a proposed investment vehicle called CTF 2.0. </a:t>
            </a:r>
          </a:p>
          <a:p>
            <a:pPr marL="285750" lvl="0" indent="-285750">
              <a:spcAft>
                <a:spcPts val="600"/>
              </a:spcAft>
              <a:buFont typeface="Arial" panose="020B0604020202020204" pitchFamily="34" charset="0"/>
              <a:buChar char="•"/>
            </a:pPr>
            <a:r>
              <a:rPr lang="en-US" sz="1200" b="0" dirty="0">
                <a:latin typeface="Calibri" panose="020F0502020204030204" pitchFamily="34" charset="0"/>
                <a:cs typeface="Calibri" panose="020F0502020204030204" pitchFamily="34" charset="0"/>
              </a:rPr>
              <a:t>Assuming all CTF donors remain in the CTF and no new contributions are made, </a:t>
            </a:r>
            <a:r>
              <a:rPr lang="en-US" sz="1200" dirty="0">
                <a:latin typeface="Calibri" panose="020F0502020204030204" pitchFamily="34" charset="0"/>
                <a:cs typeface="Calibri" panose="020F0502020204030204" pitchFamily="34" charset="0"/>
              </a:rPr>
              <a:t>the value of CTF’s outstanding loan assets plus other resources could be leveraged through capital markets to grow from a current USD5.4 billion to USD7.8 billion in 20 years </a:t>
            </a:r>
            <a:r>
              <a:rPr lang="en-US" sz="1200" b="0" dirty="0">
                <a:latin typeface="Calibri" panose="020F0502020204030204" pitchFamily="34" charset="0"/>
                <a:cs typeface="Calibri" panose="020F0502020204030204" pitchFamily="34" charset="0"/>
              </a:rPr>
              <a:t>(a 44% increase). </a:t>
            </a:r>
          </a:p>
          <a:p>
            <a:pPr marL="285750" lvl="0" indent="-285750">
              <a:spcAft>
                <a:spcPts val="600"/>
              </a:spcAft>
              <a:buFont typeface="Arial" panose="020B0604020202020204" pitchFamily="34" charset="0"/>
              <a:buChar char="•"/>
            </a:pPr>
            <a:r>
              <a:rPr lang="en-US" sz="1200" b="0" dirty="0">
                <a:latin typeface="Calibri" panose="020F0502020204030204" pitchFamily="34" charset="0"/>
                <a:cs typeface="Calibri" panose="020F0502020204030204" pitchFamily="34" charset="0"/>
              </a:rPr>
              <a:t>In </a:t>
            </a:r>
            <a:r>
              <a:rPr lang="en-US" sz="1200" dirty="0">
                <a:latin typeface="Calibri" panose="020F0502020204030204" pitchFamily="34" charset="0"/>
                <a:cs typeface="Calibri" panose="020F0502020204030204" pitchFamily="34" charset="0"/>
              </a:rPr>
              <a:t>order to maintain the existing level of </a:t>
            </a:r>
            <a:r>
              <a:rPr lang="en-US" sz="1200" dirty="0" err="1">
                <a:latin typeface="Calibri" panose="020F0502020204030204" pitchFamily="34" charset="0"/>
                <a:cs typeface="Calibri" panose="020F0502020204030204" pitchFamily="34" charset="0"/>
              </a:rPr>
              <a:t>concessionality</a:t>
            </a:r>
            <a:r>
              <a:rPr lang="en-US" sz="1200" dirty="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of the CTF and maximize CTF 2.0’s ability to drive the level of transformation being observed under CTF at present </a:t>
            </a:r>
            <a:r>
              <a:rPr lang="en-US" sz="1200" dirty="0">
                <a:latin typeface="Calibri" panose="020F0502020204030204" pitchFamily="34" charset="0"/>
                <a:cs typeface="Calibri" panose="020F0502020204030204" pitchFamily="34" charset="0"/>
              </a:rPr>
              <a:t>new contributions from donors would be needed</a:t>
            </a:r>
            <a:r>
              <a:rPr lang="en-US" sz="1200" b="0" dirty="0">
                <a:latin typeface="Calibri" panose="020F0502020204030204" pitchFamily="34" charset="0"/>
                <a:cs typeface="Calibri" panose="020F0502020204030204" pitchFamily="34" charset="0"/>
              </a:rPr>
              <a:t>. </a:t>
            </a:r>
          </a:p>
          <a:p>
            <a:pPr marL="285750" lvl="0" indent="-285750">
              <a:spcAft>
                <a:spcPts val="600"/>
              </a:spcAft>
              <a:buFont typeface="Arial" panose="020B0604020202020204" pitchFamily="34" charset="0"/>
              <a:buChar char="•"/>
            </a:pPr>
            <a:r>
              <a:rPr lang="en-US" sz="1200" b="0" dirty="0">
                <a:latin typeface="Calibri" panose="020F0502020204030204" pitchFamily="34" charset="0"/>
                <a:cs typeface="Calibri" panose="020F0502020204030204" pitchFamily="34" charset="0"/>
              </a:rPr>
              <a:t>The CTF 2.0 structure would also </a:t>
            </a:r>
            <a:r>
              <a:rPr lang="en-US" sz="1200" dirty="0">
                <a:latin typeface="Calibri" panose="020F0502020204030204" pitchFamily="34" charset="0"/>
                <a:cs typeface="Calibri" panose="020F0502020204030204" pitchFamily="34" charset="0"/>
              </a:rPr>
              <a:t>require new legal, operational and governance arrangements </a:t>
            </a:r>
            <a:r>
              <a:rPr lang="en-US" sz="1200" b="0" dirty="0">
                <a:latin typeface="Calibri" panose="020F0502020204030204" pitchFamily="34" charset="0"/>
                <a:cs typeface="Calibri" panose="020F0502020204030204" pitchFamily="34" charset="0"/>
              </a:rPr>
              <a:t>to be agreed and established between all relevant parties. Pending agreement among contributors on the use of reflows, internal due diligence by IBRD as Trustee and the MDBs would need to be completed to ensure that all conditions are in place for CTF 2.0 to move forward. </a:t>
            </a:r>
          </a:p>
          <a:p>
            <a:pPr marL="285750" lvl="0" indent="-285750">
              <a:spcAft>
                <a:spcPts val="600"/>
              </a:spcAft>
              <a:buFont typeface="Arial" panose="020B0604020202020204" pitchFamily="34" charset="0"/>
              <a:buChar char="•"/>
            </a:pPr>
            <a:r>
              <a:rPr lang="en-US" sz="1200" b="0" dirty="0">
                <a:latin typeface="Calibri" panose="020F0502020204030204" pitchFamily="34" charset="0"/>
                <a:cs typeface="Calibri" panose="020F0502020204030204" pitchFamily="34" charset="0"/>
              </a:rPr>
              <a:t>Keeping the CTF’s assets locked up, earning only simple interest on cash balances, for more than a decade – until 2032 – </a:t>
            </a:r>
            <a:r>
              <a:rPr lang="en-US" sz="1200" dirty="0">
                <a:latin typeface="Calibri" panose="020F0502020204030204" pitchFamily="34" charset="0"/>
                <a:cs typeface="Calibri" panose="020F0502020204030204" pitchFamily="34" charset="0"/>
              </a:rPr>
              <a:t>represents a significant missed opportunity at a time when urgency, ambition, and scale are critical</a:t>
            </a:r>
            <a:r>
              <a:rPr lang="en-US" sz="1200" b="0" dirty="0">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F5681458-20D6-314F-A4FC-7A2CCEAB2ADB}" type="slidenum">
              <a:rPr lang="en-US" smtClean="0"/>
              <a:t>15</a:t>
            </a:fld>
            <a:endParaRPr lang="en-US"/>
          </a:p>
        </p:txBody>
      </p:sp>
    </p:spTree>
    <p:extLst>
      <p:ext uri="{BB962C8B-B14F-4D97-AF65-F5344CB8AC3E}">
        <p14:creationId xmlns:p14="http://schemas.microsoft.com/office/powerpoint/2010/main" val="2253824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12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The delivery of the new program proposals included in the Strategic Directions for the CIF policy paper </a:t>
            </a:r>
            <a:r>
              <a:rPr lang="en-US" sz="1800" b="0" dirty="0">
                <a:latin typeface="Calibri" panose="020F0502020204030204" pitchFamily="34" charset="0"/>
                <a:cs typeface="Calibri" panose="020F0502020204030204" pitchFamily="34" charset="0"/>
              </a:rPr>
              <a:t>- (June 2019), presented to the Joint Meeting of the CTF and SCF Trust Fund Committees. These proposals seek to harness the unique strengths of CIF’s model to accelerate far-reaching transitions – </a:t>
            </a:r>
          </a:p>
          <a:p>
            <a:pPr marL="1200150" lvl="2" indent="-285750">
              <a:spcAft>
                <a:spcPts val="1200"/>
              </a:spcAft>
              <a:buFont typeface="Wingdings" panose="05000000000000000000" pitchFamily="2" charset="2"/>
              <a:buChar char="Ø"/>
            </a:pPr>
            <a:r>
              <a:rPr lang="en-US" sz="1800" b="0" dirty="0">
                <a:latin typeface="Calibri" panose="020F0502020204030204" pitchFamily="34" charset="0"/>
                <a:cs typeface="Calibri" panose="020F0502020204030204" pitchFamily="34" charset="0"/>
              </a:rPr>
              <a:t>Global Program for Large-Scale Integration of Renewable Energy</a:t>
            </a:r>
          </a:p>
          <a:p>
            <a:pPr marL="1200150" lvl="2" indent="-285750">
              <a:spcAft>
                <a:spcPts val="1200"/>
              </a:spcAft>
              <a:buFont typeface="Wingdings" panose="05000000000000000000" pitchFamily="2" charset="2"/>
              <a:buChar char="Ø"/>
            </a:pPr>
            <a:r>
              <a:rPr lang="en-US" sz="1800" b="0" dirty="0">
                <a:latin typeface="Calibri" panose="020F0502020204030204" pitchFamily="34" charset="0"/>
                <a:cs typeface="Calibri" panose="020F0502020204030204" pitchFamily="34" charset="0"/>
              </a:rPr>
              <a:t>Global Program for Climate-Smart Urbanization </a:t>
            </a:r>
          </a:p>
          <a:p>
            <a:pPr marL="1200150" lvl="2" indent="-285750">
              <a:spcAft>
                <a:spcPts val="1200"/>
              </a:spcAft>
              <a:buFont typeface="Wingdings" panose="05000000000000000000" pitchFamily="2" charset="2"/>
              <a:buChar char="Ø"/>
            </a:pPr>
            <a:r>
              <a:rPr lang="en-US" sz="1800" b="0" dirty="0">
                <a:latin typeface="Calibri" panose="020F0502020204030204" pitchFamily="34" charset="0"/>
                <a:cs typeface="Calibri" panose="020F0502020204030204" pitchFamily="34" charset="0"/>
              </a:rPr>
              <a:t>Global Program for Accelerating the Low-carbon Transition in Industry</a:t>
            </a:r>
          </a:p>
        </p:txBody>
      </p:sp>
      <p:sp>
        <p:nvSpPr>
          <p:cNvPr id="4" name="Slide Number Placeholder 3"/>
          <p:cNvSpPr>
            <a:spLocks noGrp="1"/>
          </p:cNvSpPr>
          <p:nvPr>
            <p:ph type="sldNum" sz="quarter" idx="5"/>
          </p:nvPr>
        </p:nvSpPr>
        <p:spPr/>
        <p:txBody>
          <a:bodyPr/>
          <a:lstStyle/>
          <a:p>
            <a:fld id="{F5681458-20D6-314F-A4FC-7A2CCEAB2ADB}" type="slidenum">
              <a:rPr lang="en-US" smtClean="0"/>
              <a:t>16</a:t>
            </a:fld>
            <a:endParaRPr lang="en-US"/>
          </a:p>
        </p:txBody>
      </p:sp>
    </p:spTree>
    <p:extLst>
      <p:ext uri="{BB962C8B-B14F-4D97-AF65-F5344CB8AC3E}">
        <p14:creationId xmlns:p14="http://schemas.microsoft.com/office/powerpoint/2010/main" val="3127366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120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The delivery of the new program proposals included in the Strategic Directions for the CIF policy paper </a:t>
            </a:r>
            <a:r>
              <a:rPr lang="en-US" sz="1800" b="0" dirty="0">
                <a:latin typeface="Calibri" panose="020F0502020204030204" pitchFamily="34" charset="0"/>
                <a:cs typeface="Calibri" panose="020F0502020204030204" pitchFamily="34" charset="0"/>
              </a:rPr>
              <a:t>- (June 2019), presented to the Joint Meeting of the CTF and SCF Trust Fund Committees. These proposals seek to harness the unique strengths of CIF’s model to accelerate far-reaching transitions – </a:t>
            </a:r>
          </a:p>
          <a:p>
            <a:pPr marL="1200150" lvl="2" indent="-285750">
              <a:spcAft>
                <a:spcPts val="1200"/>
              </a:spcAft>
              <a:buFont typeface="Wingdings" panose="05000000000000000000" pitchFamily="2" charset="2"/>
              <a:buChar char="Ø"/>
            </a:pPr>
            <a:r>
              <a:rPr lang="en-US" sz="1800" b="0" dirty="0">
                <a:latin typeface="Calibri" panose="020F0502020204030204" pitchFamily="34" charset="0"/>
                <a:cs typeface="Calibri" panose="020F0502020204030204" pitchFamily="34" charset="0"/>
              </a:rPr>
              <a:t>Global Program for Large-Scale Integration of Renewable Energy</a:t>
            </a:r>
          </a:p>
          <a:p>
            <a:pPr marL="1200150" lvl="2" indent="-285750">
              <a:spcAft>
                <a:spcPts val="1200"/>
              </a:spcAft>
              <a:buFont typeface="Wingdings" panose="05000000000000000000" pitchFamily="2" charset="2"/>
              <a:buChar char="Ø"/>
            </a:pPr>
            <a:r>
              <a:rPr lang="en-US" sz="1800" b="0" dirty="0">
                <a:latin typeface="Calibri" panose="020F0502020204030204" pitchFamily="34" charset="0"/>
                <a:cs typeface="Calibri" panose="020F0502020204030204" pitchFamily="34" charset="0"/>
              </a:rPr>
              <a:t>Global Program for Climate-Smart Urbanization </a:t>
            </a:r>
          </a:p>
          <a:p>
            <a:pPr marL="1200150" lvl="2" indent="-285750">
              <a:spcAft>
                <a:spcPts val="1200"/>
              </a:spcAft>
              <a:buFont typeface="Wingdings" panose="05000000000000000000" pitchFamily="2" charset="2"/>
              <a:buChar char="Ø"/>
            </a:pPr>
            <a:r>
              <a:rPr lang="en-US" sz="1800" b="0" dirty="0">
                <a:latin typeface="Calibri" panose="020F0502020204030204" pitchFamily="34" charset="0"/>
                <a:cs typeface="Calibri" panose="020F0502020204030204" pitchFamily="34" charset="0"/>
              </a:rPr>
              <a:t>Global Program for Accelerating the Low-carbon Transition in Industry</a:t>
            </a:r>
          </a:p>
        </p:txBody>
      </p:sp>
      <p:sp>
        <p:nvSpPr>
          <p:cNvPr id="4" name="Slide Number Placeholder 3"/>
          <p:cNvSpPr>
            <a:spLocks noGrp="1"/>
          </p:cNvSpPr>
          <p:nvPr>
            <p:ph type="sldNum" sz="quarter" idx="5"/>
          </p:nvPr>
        </p:nvSpPr>
        <p:spPr/>
        <p:txBody>
          <a:bodyPr/>
          <a:lstStyle/>
          <a:p>
            <a:fld id="{F5681458-20D6-314F-A4FC-7A2CCEAB2ADB}" type="slidenum">
              <a:rPr lang="en-US" smtClean="0"/>
              <a:t>17</a:t>
            </a:fld>
            <a:endParaRPr lang="en-US"/>
          </a:p>
        </p:txBody>
      </p:sp>
    </p:spTree>
    <p:extLst>
      <p:ext uri="{BB962C8B-B14F-4D97-AF65-F5344CB8AC3E}">
        <p14:creationId xmlns:p14="http://schemas.microsoft.com/office/powerpoint/2010/main" val="72022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96699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JUNE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At its meeting in June 2016 </a:t>
            </a:r>
            <a:r>
              <a:rPr lang="en-US" sz="1200" b="0" dirty="0">
                <a:latin typeface="Calibri" panose="020F0502020204030204" pitchFamily="34" charset="0"/>
                <a:cs typeface="Calibri" panose="020F0502020204030204" pitchFamily="34" charset="0"/>
              </a:rPr>
              <a:t>the Joint Meeting of the CTF and SCF TFCs decided to continue to monitor the developments in the international climate finance architecture to inform the discussions on the sunset clauses of CTF and SCF in December 2018, at the earliest, and take a decision on this issue in June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cs typeface="Calibri" panose="020F0502020204030204" pitchFamily="34" charset="0"/>
            </a:endParaRPr>
          </a:p>
          <a:p>
            <a:r>
              <a:rPr lang="en-US" dirty="0"/>
              <a:t>Jan 2019:</a:t>
            </a:r>
          </a:p>
          <a:p>
            <a:pPr marL="742950" lvl="1" indent="-285750">
              <a:spcAft>
                <a:spcPts val="1200"/>
              </a:spcAft>
              <a:buFont typeface="Arial" panose="020B0604020202020204" pitchFamily="34" charset="0"/>
              <a:buChar char="•"/>
            </a:pPr>
            <a:r>
              <a:rPr lang="en-US" sz="1800" b="0" dirty="0">
                <a:latin typeface="Calibri" panose="020F0502020204030204" pitchFamily="34" charset="0"/>
                <a:cs typeface="Calibri" panose="020F0502020204030204" pitchFamily="34" charset="0"/>
              </a:rPr>
              <a:t>Members emphasized the need to build on CIF’s important legacy of success and to draw lessons from its proven business model as the climate finance architecture continues to develop. </a:t>
            </a:r>
          </a:p>
          <a:p>
            <a:pPr marL="742950" lvl="1" indent="-285750">
              <a:spcAft>
                <a:spcPts val="1200"/>
              </a:spcAft>
              <a:buFont typeface="Arial" panose="020B0604020202020204" pitchFamily="34" charset="0"/>
              <a:buChar char="•"/>
            </a:pPr>
            <a:r>
              <a:rPr lang="en-US" sz="1800" b="0" dirty="0">
                <a:latin typeface="Calibri" panose="020F0502020204030204" pitchFamily="34" charset="0"/>
                <a:cs typeface="Calibri" panose="020F0502020204030204" pitchFamily="34" charset="0"/>
              </a:rPr>
              <a:t>The majority of members took the opportunity to note that triggering of the CTF and SCF sunset clauses in June 2019 would be premature given the track record of the CIF, the urgency of climate action and the continued need for effective delivery channels for climate finance</a:t>
            </a:r>
          </a:p>
          <a:p>
            <a:pPr marL="0" lvl="0" indent="0">
              <a:spcAft>
                <a:spcPts val="1200"/>
              </a:spcAft>
              <a:buFontTx/>
              <a:buNone/>
            </a:pPr>
            <a:r>
              <a:rPr lang="en-US" sz="1800" b="0" dirty="0">
                <a:latin typeface="Calibri" panose="020F0502020204030204" pitchFamily="34" charset="0"/>
                <a:cs typeface="Calibri" panose="020F0502020204030204" pitchFamily="34" charset="0"/>
              </a:rPr>
              <a:t>JUN 2019:</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latin typeface="Calibri" panose="020F0502020204030204" pitchFamily="34" charset="0"/>
                <a:cs typeface="Calibri" panose="020F0502020204030204" pitchFamily="34" charset="0"/>
              </a:rPr>
              <a:t>In preparation for the June 2019 discussion on the future of the CIF</a:t>
            </a:r>
            <a:r>
              <a:rPr lang="en-US" sz="1200" b="0" dirty="0">
                <a:latin typeface="Calibri" panose="020F0502020204030204" pitchFamily="34" charset="0"/>
                <a:cs typeface="Calibri" panose="020F0502020204030204" pitchFamily="34" charset="0"/>
              </a:rPr>
              <a:t>, the CIF AU was requested to provide the TFCs with the key considerations regarding the future of the CIF, including the sunset clause of CTF and SCF, to better inform the TFCs regarding options for future operations of the CIF. </a:t>
            </a:r>
          </a:p>
          <a:p>
            <a:pPr marL="742950" lvl="1" indent="-285750">
              <a:spcAft>
                <a:spcPts val="1200"/>
              </a:spcAft>
              <a:buFont typeface="Arial" panose="020B0604020202020204" pitchFamily="34" charset="0"/>
              <a:buChar char="•"/>
            </a:pPr>
            <a:endParaRPr lang="en-US" dirty="0"/>
          </a:p>
          <a:p>
            <a:pPr marL="0" lvl="0" indent="0">
              <a:spcAft>
                <a:spcPts val="1200"/>
              </a:spcAft>
              <a:buFontTx/>
              <a:buNone/>
            </a:pPr>
            <a:r>
              <a:rPr lang="en-US" sz="1200" dirty="0">
                <a:latin typeface="Calibri" panose="020F0502020204030204" pitchFamily="34" charset="0"/>
                <a:cs typeface="Calibri" panose="020F0502020204030204" pitchFamily="34" charset="0"/>
              </a:rPr>
              <a:t>Given that decisions pertaining to SCF are the sole responsibility of the SCF TFC</a:t>
            </a:r>
            <a:r>
              <a:rPr lang="en-US" sz="1200" b="0" dirty="0">
                <a:latin typeface="Calibri" panose="020F0502020204030204" pitchFamily="34" charset="0"/>
                <a:cs typeface="Calibri" panose="020F0502020204030204" pitchFamily="34" charset="0"/>
              </a:rPr>
              <a:t>, a summary of the relevant information vis-à-vis SCF is presented below</a:t>
            </a:r>
            <a:endParaRPr lang="en-US" dirty="0"/>
          </a:p>
        </p:txBody>
      </p:sp>
      <p:sp>
        <p:nvSpPr>
          <p:cNvPr id="4" name="Slide Number Placeholder 3"/>
          <p:cNvSpPr>
            <a:spLocks noGrp="1"/>
          </p:cNvSpPr>
          <p:nvPr>
            <p:ph type="sldNum" sz="quarter" idx="5"/>
          </p:nvPr>
        </p:nvSpPr>
        <p:spPr/>
        <p:txBody>
          <a:bodyPr/>
          <a:lstStyle/>
          <a:p>
            <a:fld id="{F5681458-20D6-314F-A4FC-7A2CCEAB2ADB}" type="slidenum">
              <a:rPr lang="en-US" smtClean="0"/>
              <a:t>2</a:t>
            </a:fld>
            <a:endParaRPr lang="en-US"/>
          </a:p>
        </p:txBody>
      </p:sp>
    </p:spTree>
    <p:extLst>
      <p:ext uri="{BB962C8B-B14F-4D97-AF65-F5344CB8AC3E}">
        <p14:creationId xmlns:p14="http://schemas.microsoft.com/office/powerpoint/2010/main" val="49142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what the document says… but…</a:t>
            </a:r>
          </a:p>
        </p:txBody>
      </p:sp>
      <p:sp>
        <p:nvSpPr>
          <p:cNvPr id="4" name="Slide Number Placeholder 3"/>
          <p:cNvSpPr>
            <a:spLocks noGrp="1"/>
          </p:cNvSpPr>
          <p:nvPr>
            <p:ph type="sldNum" sz="quarter" idx="5"/>
          </p:nvPr>
        </p:nvSpPr>
        <p:spPr/>
        <p:txBody>
          <a:bodyPr/>
          <a:lstStyle/>
          <a:p>
            <a:fld id="{F5681458-20D6-314F-A4FC-7A2CCEAB2ADB}" type="slidenum">
              <a:rPr lang="en-US" smtClean="0"/>
              <a:t>3</a:t>
            </a:fld>
            <a:endParaRPr lang="en-US"/>
          </a:p>
        </p:txBody>
      </p:sp>
    </p:spTree>
    <p:extLst>
      <p:ext uri="{BB962C8B-B14F-4D97-AF65-F5344CB8AC3E}">
        <p14:creationId xmlns:p14="http://schemas.microsoft.com/office/powerpoint/2010/main" val="157415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0" i="1" dirty="0"/>
              <a:t>53. Recognizing that the establishment of the CTF is not to prejudice the on-going UNFCCC deliberations regarding the future of the climate change regime, including its financial architecture, the CTF will take necessary steps to conclude its operations once a new financial architecture is effective. The Trustee will not enter into any new agreement with contributors for contributions to the CTF once the agreement providing for the new financial architecture is effective. The CTF Trust Fund Committee will decide the date on which it will cease making allocations from the outstanding balance of the CTF</a:t>
            </a:r>
          </a:p>
          <a:p>
            <a:pPr marL="285750" indent="-285750">
              <a:buFont typeface="Arial" panose="020B0604020202020204" pitchFamily="34" charset="0"/>
              <a:buChar char="•"/>
            </a:pPr>
            <a:endParaRPr lang="en-US" b="0" i="1" dirty="0"/>
          </a:p>
          <a:p>
            <a:pPr marL="285750" indent="-285750">
              <a:buFont typeface="Arial" panose="020B0604020202020204" pitchFamily="34" charset="0"/>
              <a:buChar char="•"/>
            </a:pPr>
            <a:r>
              <a:rPr lang="en-US" b="0" i="1" dirty="0"/>
              <a:t>54. The Trustee will, in accordance with the Contribution Agreements, continue to administer the Trust Fund after the cessation of allocations by the CTF Trust Fund Committee until such date specified in the Contribution Agreements, in order to receive in the Trust Fund scheduled reflows of funds from outstanding CTF financing. Following the date so specified in the Contribution Agreements, the Trustee, on behalf of each contributor, will endeavor to transfer the contributor’s share to another fund, which has a similar objective as the CTF as determined by the CTF Trust Fund Committee, or otherwise transfer or return the share to such other place, as agreed between the contributor and the Trustee under the Contribution Agreement.</a:t>
            </a:r>
          </a:p>
          <a:p>
            <a:pPr marL="285750" indent="-285750">
              <a:buFont typeface="Arial" panose="020B0604020202020204" pitchFamily="34" charset="0"/>
              <a:buChar char="•"/>
            </a:pPr>
            <a:r>
              <a:rPr lang="en-US" b="0" i="1" dirty="0"/>
              <a:t>55. Notwithstanding paragraph 53 above, if the outcome of the UNFCCC negotiations so indicates, the CTF Trust Fund Committee, with the consent of the Trustee, may take necessary steps to continue the operations of the CTF, with modifications as appropriate</a:t>
            </a:r>
          </a:p>
          <a:p>
            <a:pPr marL="285750" indent="-285750">
              <a:buFont typeface="Arial" panose="020B0604020202020204" pitchFamily="34" charset="0"/>
              <a:buChar char="•"/>
            </a:pPr>
            <a:endParaRPr lang="en-US" b="0" i="1" dirty="0"/>
          </a:p>
          <a:p>
            <a:pPr marL="285750" indent="-285750">
              <a:buFont typeface="Arial" panose="020B0604020202020204" pitchFamily="34" charset="0"/>
              <a:buChar char="•"/>
            </a:pPr>
            <a:endParaRPr lang="en-US" b="0" i="1" dirty="0"/>
          </a:p>
          <a:p>
            <a:pPr marL="285750" indent="-285750">
              <a:buFont typeface="Arial" panose="020B0604020202020204" pitchFamily="34" charset="0"/>
              <a:buChar char="•"/>
            </a:pPr>
            <a:r>
              <a:rPr lang="en-US" b="0" i="1" dirty="0"/>
              <a:t>KEY POINTS:</a:t>
            </a:r>
          </a:p>
          <a:p>
            <a:pPr marL="285750" indent="-285750">
              <a:spcAft>
                <a:spcPts val="1200"/>
              </a:spcAft>
              <a:buFont typeface="Arial" panose="020B0604020202020204" pitchFamily="34" charset="0"/>
              <a:buChar char="•"/>
            </a:pPr>
            <a:r>
              <a:rPr lang="en-US" b="0" dirty="0"/>
              <a:t>Per CTF the Governance Framework Document, as </a:t>
            </a:r>
            <a:r>
              <a:rPr lang="en-US" dirty="0"/>
              <a:t>a first step to conclude CTF’s operations </a:t>
            </a:r>
            <a:r>
              <a:rPr lang="en-US" b="0" dirty="0"/>
              <a:t>“once a new financial architecture is effective”, </a:t>
            </a:r>
            <a:r>
              <a:rPr lang="en-US" dirty="0"/>
              <a:t>the Trustee is expected to stop entering into any new agreements with contributors for contributions to the CTF</a:t>
            </a:r>
            <a:r>
              <a:rPr lang="en-US" b="0" dirty="0"/>
              <a:t> “once the agreement providing for the new financial architecture is effective”</a:t>
            </a:r>
          </a:p>
          <a:p>
            <a:pPr marL="285750" indent="-285750">
              <a:spcAft>
                <a:spcPts val="1200"/>
              </a:spcAft>
              <a:buFont typeface="Arial" panose="020B0604020202020204" pitchFamily="34" charset="0"/>
              <a:buChar char="•"/>
            </a:pPr>
            <a:r>
              <a:rPr lang="en-US" b="0" dirty="0"/>
              <a:t>The terms “financial architecture” and “effective” are neither defined in the context of the UNFCCC nor in any other subsidiary documents. Therefore, </a:t>
            </a:r>
            <a:r>
              <a:rPr lang="en-US" dirty="0"/>
              <a:t>the CTF TFC would need to deliberate and decide when the climate “financial architecture” can be considered to be “effective</a:t>
            </a:r>
            <a:r>
              <a:rPr lang="en-US" b="0" dirty="0"/>
              <a:t>” in order to determine when the CTF should take necessary steps to conclude its operation, or when the Trustee should no longer enter into any new agreement with contributors for contributions to the CTF.</a:t>
            </a:r>
          </a:p>
          <a:p>
            <a:pPr marL="285750" indent="-285750">
              <a:spcAft>
                <a:spcPts val="1200"/>
              </a:spcAft>
              <a:buFont typeface="Arial" panose="020B0604020202020204" pitchFamily="34" charset="0"/>
              <a:buChar char="•"/>
            </a:pPr>
            <a:r>
              <a:rPr lang="en-US" b="0" dirty="0"/>
              <a:t>Regarding reflows, the Governance Framework document provides that the Trustee will continue to manage the CTF trust fund in order to receive reflows until the date specified in the contribution agreements/arrangements (“Contribution Agreements”) between the contributor and the Trustee (“Final Transfer Date”). After that date, the Trustee, on behalf of each grant and capital contributor, will endeavor to transfer the contributor’s share to another fund which has a similar objective as the CTF as determined by the CTF Trust Fund Committee, or otherwise transfer or return the share to such other place, as agreed between the contributor and the Trustee under the Contribution Agreement.</a:t>
            </a:r>
          </a:p>
          <a:p>
            <a:pPr marL="285750" indent="-285750">
              <a:spcAft>
                <a:spcPts val="1200"/>
              </a:spcAft>
              <a:buFont typeface="Arial" panose="020B0604020202020204" pitchFamily="34" charset="0"/>
              <a:buChar char="•"/>
            </a:pPr>
            <a:r>
              <a:rPr lang="en-US" b="0" dirty="0"/>
              <a:t>Payments to CTF loan contributors are to be made in accordance with the schedule agreed in the loan agreements/arrangements. In accordance with the provisions of the Contribution Agreements for grant and capital contributors to the CTF, these contributors may also make arrangements for transfer or return of their shares upon written request any time before the Final Transfer Date. </a:t>
            </a:r>
          </a:p>
          <a:p>
            <a:pPr marL="285750" indent="-285750">
              <a:spcAft>
                <a:spcPts val="1200"/>
              </a:spcAft>
              <a:buFont typeface="Arial" panose="020B0604020202020204" pitchFamily="34" charset="0"/>
              <a:buChar char="•"/>
            </a:pPr>
            <a:r>
              <a:rPr lang="en-US" b="0" dirty="0"/>
              <a:t>However, grant or capital contributors to the CTF may not withdraw any part of their shares, unless the Trustee is satisfied that there will remain sufficient assets in the CTF trust fund to meet all outstanding obligations under the CTF loan contributions.</a:t>
            </a:r>
          </a:p>
          <a:p>
            <a:pPr marL="285750" indent="-285750">
              <a:spcAft>
                <a:spcPts val="1200"/>
              </a:spcAft>
              <a:buFont typeface="Arial" panose="020B0604020202020204" pitchFamily="34" charset="0"/>
              <a:buChar char="•"/>
            </a:pPr>
            <a:endParaRPr lang="en-US" b="0" dirty="0"/>
          </a:p>
          <a:p>
            <a:pPr marL="285750" indent="-285750">
              <a:buFont typeface="Arial" panose="020B0604020202020204" pitchFamily="34" charset="0"/>
              <a:buChar char="•"/>
            </a:pPr>
            <a:endParaRPr lang="en-GB" b="0" i="1" dirty="0"/>
          </a:p>
        </p:txBody>
      </p:sp>
      <p:sp>
        <p:nvSpPr>
          <p:cNvPr id="4" name="Slide Number Placeholder 3"/>
          <p:cNvSpPr>
            <a:spLocks noGrp="1"/>
          </p:cNvSpPr>
          <p:nvPr>
            <p:ph type="sldNum" sz="quarter" idx="5"/>
          </p:nvPr>
        </p:nvSpPr>
        <p:spPr/>
        <p:txBody>
          <a:bodyPr/>
          <a:lstStyle/>
          <a:p>
            <a:fld id="{F5681458-20D6-314F-A4FC-7A2CCEAB2ADB}" type="slidenum">
              <a:rPr lang="en-US" smtClean="0"/>
              <a:t>4</a:t>
            </a:fld>
            <a:endParaRPr lang="en-US"/>
          </a:p>
        </p:txBody>
      </p:sp>
    </p:spTree>
    <p:extLst>
      <p:ext uri="{BB962C8B-B14F-4D97-AF65-F5344CB8AC3E}">
        <p14:creationId xmlns:p14="http://schemas.microsoft.com/office/powerpoint/2010/main" val="373439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Based on the CTF Governance Framework document, the CTF Trust Fund Committee can consider the following three options with regards to the CTF sunset clause:</a:t>
            </a:r>
          </a:p>
        </p:txBody>
      </p:sp>
      <p:sp>
        <p:nvSpPr>
          <p:cNvPr id="4" name="Slide Number Placeholder 3"/>
          <p:cNvSpPr>
            <a:spLocks noGrp="1"/>
          </p:cNvSpPr>
          <p:nvPr>
            <p:ph type="sldNum" sz="quarter" idx="5"/>
          </p:nvPr>
        </p:nvSpPr>
        <p:spPr/>
        <p:txBody>
          <a:bodyPr/>
          <a:lstStyle/>
          <a:p>
            <a:fld id="{F5681458-20D6-314F-A4FC-7A2CCEAB2ADB}" type="slidenum">
              <a:rPr lang="en-US" smtClean="0"/>
              <a:t>6</a:t>
            </a:fld>
            <a:endParaRPr lang="en-US"/>
          </a:p>
        </p:txBody>
      </p:sp>
    </p:spTree>
    <p:extLst>
      <p:ext uri="{BB962C8B-B14F-4D97-AF65-F5344CB8AC3E}">
        <p14:creationId xmlns:p14="http://schemas.microsoft.com/office/powerpoint/2010/main" val="89024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200" dirty="0"/>
              <a:t>Trigger the Sunset Clause</a:t>
            </a:r>
            <a:r>
              <a:rPr lang="en-US" sz="1200" b="0" dirty="0"/>
              <a:t>: In accordance with Section 53 of the CTF Governance Framework Document, the CTF Trust Fund Committee could decide to trigger the sunset clause by noting that the climate financial architecture is considered “effective,” and that CTF should take necessary steps to conclude its operations, and decide on a date when the Trustee should no longer enter into any new contribution agreements for CTF. </a:t>
            </a:r>
          </a:p>
        </p:txBody>
      </p:sp>
      <p:sp>
        <p:nvSpPr>
          <p:cNvPr id="4" name="Slide Number Placeholder 3"/>
          <p:cNvSpPr>
            <a:spLocks noGrp="1"/>
          </p:cNvSpPr>
          <p:nvPr>
            <p:ph type="sldNum" sz="quarter" idx="5"/>
          </p:nvPr>
        </p:nvSpPr>
        <p:spPr/>
        <p:txBody>
          <a:bodyPr/>
          <a:lstStyle/>
          <a:p>
            <a:fld id="{F5681458-20D6-314F-A4FC-7A2CCEAB2ADB}" type="slidenum">
              <a:rPr lang="en-US" smtClean="0"/>
              <a:t>7</a:t>
            </a:fld>
            <a:endParaRPr lang="en-US"/>
          </a:p>
        </p:txBody>
      </p:sp>
    </p:spTree>
    <p:extLst>
      <p:ext uri="{BB962C8B-B14F-4D97-AF65-F5344CB8AC3E}">
        <p14:creationId xmlns:p14="http://schemas.microsoft.com/office/powerpoint/2010/main" val="41603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200" dirty="0"/>
              <a:t>Postpone the Sunset Clause Decision</a:t>
            </a:r>
            <a:r>
              <a:rPr lang="en-US" sz="1200" b="0" dirty="0"/>
              <a:t>: The CTF Trust Fund Committee could decide to postpone the sunset clause decision until a more suitable time. </a:t>
            </a:r>
          </a:p>
        </p:txBody>
      </p:sp>
      <p:sp>
        <p:nvSpPr>
          <p:cNvPr id="4" name="Slide Number Placeholder 3"/>
          <p:cNvSpPr>
            <a:spLocks noGrp="1"/>
          </p:cNvSpPr>
          <p:nvPr>
            <p:ph type="sldNum" sz="quarter" idx="5"/>
          </p:nvPr>
        </p:nvSpPr>
        <p:spPr/>
        <p:txBody>
          <a:bodyPr/>
          <a:lstStyle/>
          <a:p>
            <a:fld id="{F5681458-20D6-314F-A4FC-7A2CCEAB2ADB}" type="slidenum">
              <a:rPr lang="en-US" smtClean="0"/>
              <a:t>8</a:t>
            </a:fld>
            <a:endParaRPr lang="en-US"/>
          </a:p>
        </p:txBody>
      </p:sp>
    </p:spTree>
    <p:extLst>
      <p:ext uri="{BB962C8B-B14F-4D97-AF65-F5344CB8AC3E}">
        <p14:creationId xmlns:p14="http://schemas.microsoft.com/office/powerpoint/2010/main" val="35773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200" dirty="0"/>
              <a:t>Remove the Sunset Clause from the CTF Governance Framework Document</a:t>
            </a:r>
            <a:r>
              <a:rPr lang="en-US" sz="1200" b="0" dirty="0"/>
              <a:t>: It is the prerogative of the CTF Trust Fund Committee to decide on changes to its Governance Framework Document and its articles therein. If the CTF Trust Fund Committee decides to remove the sunset clause from the CTF Governance Framework Document, this would not impact its prerogative to decide at any point in time that new contributions should cease to be made to the CTF.</a:t>
            </a:r>
          </a:p>
        </p:txBody>
      </p:sp>
      <p:sp>
        <p:nvSpPr>
          <p:cNvPr id="4" name="Slide Number Placeholder 3"/>
          <p:cNvSpPr>
            <a:spLocks noGrp="1"/>
          </p:cNvSpPr>
          <p:nvPr>
            <p:ph type="sldNum" sz="quarter" idx="5"/>
          </p:nvPr>
        </p:nvSpPr>
        <p:spPr/>
        <p:txBody>
          <a:bodyPr/>
          <a:lstStyle/>
          <a:p>
            <a:fld id="{F5681458-20D6-314F-A4FC-7A2CCEAB2ADB}" type="slidenum">
              <a:rPr lang="en-US" smtClean="0"/>
              <a:t>9</a:t>
            </a:fld>
            <a:endParaRPr lang="en-US"/>
          </a:p>
        </p:txBody>
      </p:sp>
    </p:spTree>
    <p:extLst>
      <p:ext uri="{BB962C8B-B14F-4D97-AF65-F5344CB8AC3E}">
        <p14:creationId xmlns:p14="http://schemas.microsoft.com/office/powerpoint/2010/main" val="325209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86753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1" y="0"/>
            <a:ext cx="44868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rgbClr val="375B6B"/>
              </a:solidFill>
              <a:latin typeface="Arial Black" panose="020B0604020202020204" pitchFamily="34" charset="0"/>
            </a:endParaRPr>
          </a:p>
        </p:txBody>
      </p:sp>
      <p:sp>
        <p:nvSpPr>
          <p:cNvPr id="7" name="Right Triangle 6"/>
          <p:cNvSpPr/>
          <p:nvPr userDrawn="1"/>
        </p:nvSpPr>
        <p:spPr>
          <a:xfrm flipH="1">
            <a:off x="2650647" y="0"/>
            <a:ext cx="1836183"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6" name="Rectangle 5"/>
          <p:cNvSpPr/>
          <p:nvPr userDrawn="1"/>
        </p:nvSpPr>
        <p:spPr>
          <a:xfrm>
            <a:off x="4486832" y="0"/>
            <a:ext cx="77051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 name="Title 1"/>
          <p:cNvSpPr>
            <a:spLocks noGrp="1"/>
          </p:cNvSpPr>
          <p:nvPr>
            <p:ph type="ctrTitle"/>
          </p:nvPr>
        </p:nvSpPr>
        <p:spPr>
          <a:xfrm>
            <a:off x="4908331" y="777306"/>
            <a:ext cx="6547547" cy="2387600"/>
          </a:xfrm>
        </p:spPr>
        <p:txBody>
          <a:bodyPr anchor="b">
            <a:normAutofit/>
          </a:bodyPr>
          <a:lstStyle>
            <a:lvl1pPr algn="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908331" y="3256981"/>
            <a:ext cx="6547547"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ight Triangle 7"/>
          <p:cNvSpPr/>
          <p:nvPr userDrawn="1"/>
        </p:nvSpPr>
        <p:spPr>
          <a:xfrm flipH="1">
            <a:off x="3130996" y="0"/>
            <a:ext cx="135583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3" name="Right Triangle 12"/>
          <p:cNvSpPr/>
          <p:nvPr userDrawn="1"/>
        </p:nvSpPr>
        <p:spPr>
          <a:xfrm rot="5400000" flipH="1">
            <a:off x="2547863" y="2129240"/>
            <a:ext cx="2198453" cy="72941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1" name="Right Triangle 10"/>
          <p:cNvSpPr/>
          <p:nvPr userDrawn="1"/>
        </p:nvSpPr>
        <p:spPr>
          <a:xfrm rot="5400000" flipH="1">
            <a:off x="2510910" y="2530866"/>
            <a:ext cx="1836183"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920" y="5959866"/>
            <a:ext cx="2403902" cy="557268"/>
          </a:xfrm>
          <a:prstGeom prst="rect">
            <a:avLst/>
          </a:prstGeom>
        </p:spPr>
      </p:pic>
      <p:pic>
        <p:nvPicPr>
          <p:cNvPr id="10" name="Picture 9">
            <a:extLst>
              <a:ext uri="{FF2B5EF4-FFF2-40B4-BE49-F238E27FC236}">
                <a16:creationId xmlns:a16="http://schemas.microsoft.com/office/drawing/2014/main" id="{EAE83206-F36F-1942-A611-0054F654219F}"/>
              </a:ext>
            </a:extLst>
          </p:cNvPr>
          <p:cNvPicPr>
            <a:picLocks noChangeAspect="1"/>
          </p:cNvPicPr>
          <p:nvPr userDrawn="1"/>
        </p:nvPicPr>
        <p:blipFill>
          <a:blip r:embed="rId3"/>
          <a:stretch>
            <a:fillRect/>
          </a:stretch>
        </p:blipFill>
        <p:spPr>
          <a:xfrm>
            <a:off x="343638" y="491778"/>
            <a:ext cx="3407073" cy="183888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FIP">
    <p:spTree>
      <p:nvGrpSpPr>
        <p:cNvPr id="1" name=""/>
        <p:cNvGrpSpPr/>
        <p:nvPr/>
      </p:nvGrpSpPr>
      <p:grpSpPr>
        <a:xfrm>
          <a:off x="0" y="0"/>
          <a:ext cx="0" cy="0"/>
          <a:chOff x="0" y="0"/>
          <a:chExt cx="0" cy="0"/>
        </a:xfrm>
      </p:grpSpPr>
      <p:sp>
        <p:nvSpPr>
          <p:cNvPr id="15" name="Rectangle 14"/>
          <p:cNvSpPr/>
          <p:nvPr userDrawn="1"/>
        </p:nvSpPr>
        <p:spPr>
          <a:xfrm>
            <a:off x="-6350" y="0"/>
            <a:ext cx="12192000" cy="685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6" name="Title 1"/>
          <p:cNvSpPr>
            <a:spLocks noGrp="1"/>
          </p:cNvSpPr>
          <p:nvPr>
            <p:ph type="title" hasCustomPrompt="1"/>
          </p:nvPr>
        </p:nvSpPr>
        <p:spPr>
          <a:xfrm>
            <a:off x="831850" y="-22"/>
            <a:ext cx="6802527" cy="3225382"/>
          </a:xfrm>
        </p:spPr>
        <p:txBody>
          <a:bodyPr anchor="b"/>
          <a:lstStyle>
            <a:lvl1pPr algn="l">
              <a:defRPr sz="6000">
                <a:solidFill>
                  <a:schemeClr val="bg1"/>
                </a:solidFill>
              </a:defRPr>
            </a:lvl1pPr>
          </a:lstStyle>
          <a:p>
            <a:r>
              <a:rPr lang="en-US" dirty="0"/>
              <a:t>FIP Section Title</a:t>
            </a:r>
          </a:p>
        </p:txBody>
      </p:sp>
      <p:sp>
        <p:nvSpPr>
          <p:cNvPr id="17" name="Text Placeholder 2"/>
          <p:cNvSpPr>
            <a:spLocks noGrp="1"/>
          </p:cNvSpPr>
          <p:nvPr>
            <p:ph type="body" idx="1"/>
          </p:nvPr>
        </p:nvSpPr>
        <p:spPr>
          <a:xfrm>
            <a:off x="831850" y="3412042"/>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Right Triangle 17"/>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9" name="Right Triangle 18"/>
          <p:cNvSpPr/>
          <p:nvPr userDrawn="1"/>
        </p:nvSpPr>
        <p:spPr>
          <a:xfrm rot="10800000">
            <a:off x="10921040" y="-6"/>
            <a:ext cx="1264609" cy="55209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0" name="Right Triangle 19"/>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4" name="Right Triangle 23"/>
          <p:cNvSpPr/>
          <p:nvPr userDrawn="1"/>
        </p:nvSpPr>
        <p:spPr>
          <a:xfrm flipH="1">
            <a:off x="9169878" y="379562"/>
            <a:ext cx="3022120" cy="6478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064" y="3476322"/>
            <a:ext cx="752212" cy="3036708"/>
          </a:xfrm>
          <a:prstGeom prst="rect">
            <a:avLst/>
          </a:prstGeom>
        </p:spPr>
      </p:pic>
    </p:spTree>
    <p:extLst>
      <p:ext uri="{BB962C8B-B14F-4D97-AF65-F5344CB8AC3E}">
        <p14:creationId xmlns:p14="http://schemas.microsoft.com/office/powerpoint/2010/main" val="100446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 FIP - blank">
    <p:spTree>
      <p:nvGrpSpPr>
        <p:cNvPr id="1" name=""/>
        <p:cNvGrpSpPr/>
        <p:nvPr/>
      </p:nvGrpSpPr>
      <p:grpSpPr>
        <a:xfrm>
          <a:off x="0" y="0"/>
          <a:ext cx="0" cy="0"/>
          <a:chOff x="0" y="0"/>
          <a:chExt cx="0" cy="0"/>
        </a:xfrm>
      </p:grpSpPr>
      <p:sp>
        <p:nvSpPr>
          <p:cNvPr id="3" name="Rectangle 2"/>
          <p:cNvSpPr/>
          <p:nvPr userDrawn="1"/>
        </p:nvSpPr>
        <p:spPr>
          <a:xfrm>
            <a:off x="-6350" y="0"/>
            <a:ext cx="12192000" cy="685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4" name="Title 1"/>
          <p:cNvSpPr>
            <a:spLocks noGrp="1"/>
          </p:cNvSpPr>
          <p:nvPr>
            <p:ph type="title" hasCustomPrompt="1"/>
          </p:nvPr>
        </p:nvSpPr>
        <p:spPr>
          <a:xfrm>
            <a:off x="831850" y="-22"/>
            <a:ext cx="6802527" cy="3225382"/>
          </a:xfrm>
        </p:spPr>
        <p:txBody>
          <a:bodyPr anchor="b"/>
          <a:lstStyle>
            <a:lvl1pPr algn="l">
              <a:defRPr sz="6000">
                <a:solidFill>
                  <a:schemeClr val="bg1"/>
                </a:solidFill>
              </a:defRPr>
            </a:lvl1pPr>
          </a:lstStyle>
          <a:p>
            <a:r>
              <a:rPr lang="en-US" dirty="0"/>
              <a:t>FIP Section Title</a:t>
            </a:r>
          </a:p>
        </p:txBody>
      </p:sp>
      <p:sp>
        <p:nvSpPr>
          <p:cNvPr id="5" name="Text Placeholder 2"/>
          <p:cNvSpPr>
            <a:spLocks noGrp="1"/>
          </p:cNvSpPr>
          <p:nvPr>
            <p:ph type="body" idx="1"/>
          </p:nvPr>
        </p:nvSpPr>
        <p:spPr>
          <a:xfrm>
            <a:off x="831850" y="3412042"/>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ight Triangle 5"/>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7" name="Right Triangle 6"/>
          <p:cNvSpPr/>
          <p:nvPr userDrawn="1"/>
        </p:nvSpPr>
        <p:spPr>
          <a:xfrm rot="10800000">
            <a:off x="10921040" y="-6"/>
            <a:ext cx="1264609" cy="55209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8" name="Right Triangle 7"/>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9" name="Right Triangle 8"/>
          <p:cNvSpPr/>
          <p:nvPr userDrawn="1"/>
        </p:nvSpPr>
        <p:spPr>
          <a:xfrm flipH="1">
            <a:off x="9169878" y="379562"/>
            <a:ext cx="3022120" cy="6478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0" name="Picture 9">
            <a:extLst>
              <a:ext uri="{FF2B5EF4-FFF2-40B4-BE49-F238E27FC236}">
                <a16:creationId xmlns:a16="http://schemas.microsoft.com/office/drawing/2014/main" id="{9942862C-68CD-A949-B673-D236D8548759}"/>
              </a:ext>
            </a:extLst>
          </p:cNvPr>
          <p:cNvPicPr>
            <a:picLocks noChangeAspect="1"/>
          </p:cNvPicPr>
          <p:nvPr userDrawn="1"/>
        </p:nvPicPr>
        <p:blipFill>
          <a:blip r:embed="rId2"/>
          <a:stretch>
            <a:fillRect/>
          </a:stretch>
        </p:blipFill>
        <p:spPr>
          <a:xfrm>
            <a:off x="10237192" y="5520905"/>
            <a:ext cx="1834425" cy="1280841"/>
          </a:xfrm>
          <a:prstGeom prst="rect">
            <a:avLst/>
          </a:prstGeom>
        </p:spPr>
      </p:pic>
    </p:spTree>
    <p:extLst>
      <p:ext uri="{BB962C8B-B14F-4D97-AF65-F5344CB8AC3E}">
        <p14:creationId xmlns:p14="http://schemas.microsoft.com/office/powerpoint/2010/main" val="125738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 PPCR">
    <p:spTree>
      <p:nvGrpSpPr>
        <p:cNvPr id="1" name=""/>
        <p:cNvGrpSpPr/>
        <p:nvPr/>
      </p:nvGrpSpPr>
      <p:grpSpPr>
        <a:xfrm>
          <a:off x="0" y="0"/>
          <a:ext cx="0" cy="0"/>
          <a:chOff x="0" y="0"/>
          <a:chExt cx="0" cy="0"/>
        </a:xfrm>
      </p:grpSpPr>
      <p:sp>
        <p:nvSpPr>
          <p:cNvPr id="15" name="Rectangle 14"/>
          <p:cNvSpPr/>
          <p:nvPr userDrawn="1"/>
        </p:nvSpPr>
        <p:spPr>
          <a:xfrm>
            <a:off x="-6350" y="0"/>
            <a:ext cx="12192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6" name="Title 1"/>
          <p:cNvSpPr>
            <a:spLocks noGrp="1"/>
          </p:cNvSpPr>
          <p:nvPr>
            <p:ph type="title" hasCustomPrompt="1"/>
          </p:nvPr>
        </p:nvSpPr>
        <p:spPr>
          <a:xfrm>
            <a:off x="831850" y="-22"/>
            <a:ext cx="6802527" cy="3225382"/>
          </a:xfrm>
        </p:spPr>
        <p:txBody>
          <a:bodyPr anchor="b"/>
          <a:lstStyle>
            <a:lvl1pPr algn="l">
              <a:defRPr sz="6000">
                <a:solidFill>
                  <a:schemeClr val="bg1"/>
                </a:solidFill>
              </a:defRPr>
            </a:lvl1pPr>
          </a:lstStyle>
          <a:p>
            <a:r>
              <a:rPr lang="en-US" dirty="0"/>
              <a:t>PPCR Section Title</a:t>
            </a:r>
          </a:p>
        </p:txBody>
      </p:sp>
      <p:sp>
        <p:nvSpPr>
          <p:cNvPr id="17" name="Text Placeholder 2"/>
          <p:cNvSpPr>
            <a:spLocks noGrp="1"/>
          </p:cNvSpPr>
          <p:nvPr>
            <p:ph type="body" idx="1"/>
          </p:nvPr>
        </p:nvSpPr>
        <p:spPr>
          <a:xfrm>
            <a:off x="831850" y="3412042"/>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Right Triangle 17"/>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9" name="Right Triangle 18"/>
          <p:cNvSpPr/>
          <p:nvPr userDrawn="1"/>
        </p:nvSpPr>
        <p:spPr>
          <a:xfrm rot="10800000">
            <a:off x="10921040" y="-6"/>
            <a:ext cx="1264609" cy="552091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0" name="Right Triangle 19"/>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4" name="Right Triangle 23"/>
          <p:cNvSpPr/>
          <p:nvPr userDrawn="1"/>
        </p:nvSpPr>
        <p:spPr>
          <a:xfrm flipH="1">
            <a:off x="9169878" y="379562"/>
            <a:ext cx="3022120" cy="64784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064" y="3476322"/>
            <a:ext cx="752212" cy="3036708"/>
          </a:xfrm>
          <a:prstGeom prst="rect">
            <a:avLst/>
          </a:prstGeom>
        </p:spPr>
      </p:pic>
    </p:spTree>
    <p:extLst>
      <p:ext uri="{BB962C8B-B14F-4D97-AF65-F5344CB8AC3E}">
        <p14:creationId xmlns:p14="http://schemas.microsoft.com/office/powerpoint/2010/main" val="61148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 PPCR - blank">
    <p:spTree>
      <p:nvGrpSpPr>
        <p:cNvPr id="1" name=""/>
        <p:cNvGrpSpPr/>
        <p:nvPr/>
      </p:nvGrpSpPr>
      <p:grpSpPr>
        <a:xfrm>
          <a:off x="0" y="0"/>
          <a:ext cx="0" cy="0"/>
          <a:chOff x="0" y="0"/>
          <a:chExt cx="0" cy="0"/>
        </a:xfrm>
      </p:grpSpPr>
      <p:sp>
        <p:nvSpPr>
          <p:cNvPr id="3" name="Rectangle 2"/>
          <p:cNvSpPr/>
          <p:nvPr userDrawn="1"/>
        </p:nvSpPr>
        <p:spPr>
          <a:xfrm>
            <a:off x="-6350" y="0"/>
            <a:ext cx="12192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4" name="Title 1"/>
          <p:cNvSpPr>
            <a:spLocks noGrp="1"/>
          </p:cNvSpPr>
          <p:nvPr>
            <p:ph type="title" hasCustomPrompt="1"/>
          </p:nvPr>
        </p:nvSpPr>
        <p:spPr>
          <a:xfrm>
            <a:off x="831850" y="-22"/>
            <a:ext cx="6802527" cy="3225382"/>
          </a:xfrm>
        </p:spPr>
        <p:txBody>
          <a:bodyPr anchor="b"/>
          <a:lstStyle>
            <a:lvl1pPr algn="l">
              <a:defRPr sz="6000">
                <a:solidFill>
                  <a:schemeClr val="bg1"/>
                </a:solidFill>
              </a:defRPr>
            </a:lvl1pPr>
          </a:lstStyle>
          <a:p>
            <a:r>
              <a:rPr lang="en-US" dirty="0"/>
              <a:t>PPCR Section Title</a:t>
            </a:r>
          </a:p>
        </p:txBody>
      </p:sp>
      <p:sp>
        <p:nvSpPr>
          <p:cNvPr id="5" name="Text Placeholder 2"/>
          <p:cNvSpPr>
            <a:spLocks noGrp="1"/>
          </p:cNvSpPr>
          <p:nvPr>
            <p:ph type="body" idx="1"/>
          </p:nvPr>
        </p:nvSpPr>
        <p:spPr>
          <a:xfrm>
            <a:off x="831850" y="3412042"/>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ight Triangle 5"/>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7" name="Right Triangle 6"/>
          <p:cNvSpPr/>
          <p:nvPr userDrawn="1"/>
        </p:nvSpPr>
        <p:spPr>
          <a:xfrm rot="10800000">
            <a:off x="10921040" y="-6"/>
            <a:ext cx="1264609" cy="552091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8" name="Right Triangle 7"/>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9" name="Right Triangle 8"/>
          <p:cNvSpPr/>
          <p:nvPr userDrawn="1"/>
        </p:nvSpPr>
        <p:spPr>
          <a:xfrm flipH="1">
            <a:off x="9169878" y="379562"/>
            <a:ext cx="3022120" cy="64784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0" name="Picture 9">
            <a:extLst>
              <a:ext uri="{FF2B5EF4-FFF2-40B4-BE49-F238E27FC236}">
                <a16:creationId xmlns:a16="http://schemas.microsoft.com/office/drawing/2014/main" id="{C7B00553-F242-2646-ADB7-70379D08AD59}"/>
              </a:ext>
            </a:extLst>
          </p:cNvPr>
          <p:cNvPicPr>
            <a:picLocks noChangeAspect="1"/>
          </p:cNvPicPr>
          <p:nvPr userDrawn="1"/>
        </p:nvPicPr>
        <p:blipFill>
          <a:blip r:embed="rId2"/>
          <a:stretch>
            <a:fillRect/>
          </a:stretch>
        </p:blipFill>
        <p:spPr>
          <a:xfrm>
            <a:off x="10237192" y="5520905"/>
            <a:ext cx="1834425" cy="1280841"/>
          </a:xfrm>
          <a:prstGeom prst="rect">
            <a:avLst/>
          </a:prstGeom>
        </p:spPr>
      </p:pic>
    </p:spTree>
    <p:extLst>
      <p:ext uri="{BB962C8B-B14F-4D97-AF65-F5344CB8AC3E}">
        <p14:creationId xmlns:p14="http://schemas.microsoft.com/office/powerpoint/2010/main" val="67548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SREP">
    <p:spTree>
      <p:nvGrpSpPr>
        <p:cNvPr id="1" name=""/>
        <p:cNvGrpSpPr/>
        <p:nvPr/>
      </p:nvGrpSpPr>
      <p:grpSpPr>
        <a:xfrm>
          <a:off x="0" y="0"/>
          <a:ext cx="0" cy="0"/>
          <a:chOff x="0" y="0"/>
          <a:chExt cx="0" cy="0"/>
        </a:xfrm>
      </p:grpSpPr>
      <p:sp>
        <p:nvSpPr>
          <p:cNvPr id="12" name="Rectangle 11"/>
          <p:cNvSpPr/>
          <p:nvPr userDrawn="1"/>
        </p:nvSpPr>
        <p:spPr>
          <a:xfrm>
            <a:off x="-6350" y="0"/>
            <a:ext cx="12192000" cy="6857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3" name="Title 1"/>
          <p:cNvSpPr>
            <a:spLocks noGrp="1"/>
          </p:cNvSpPr>
          <p:nvPr>
            <p:ph type="title" hasCustomPrompt="1"/>
          </p:nvPr>
        </p:nvSpPr>
        <p:spPr>
          <a:xfrm>
            <a:off x="831850" y="0"/>
            <a:ext cx="6802527" cy="3225382"/>
          </a:xfrm>
        </p:spPr>
        <p:txBody>
          <a:bodyPr anchor="b"/>
          <a:lstStyle>
            <a:lvl1pPr algn="l">
              <a:defRPr sz="6000">
                <a:solidFill>
                  <a:schemeClr val="bg1"/>
                </a:solidFill>
              </a:defRPr>
            </a:lvl1pPr>
          </a:lstStyle>
          <a:p>
            <a:r>
              <a:rPr lang="en-US" dirty="0"/>
              <a:t>SREP Section Title</a:t>
            </a:r>
          </a:p>
        </p:txBody>
      </p:sp>
      <p:sp>
        <p:nvSpPr>
          <p:cNvPr id="14" name="Text Placeholder 2"/>
          <p:cNvSpPr>
            <a:spLocks noGrp="1"/>
          </p:cNvSpPr>
          <p:nvPr>
            <p:ph type="body" idx="1"/>
          </p:nvPr>
        </p:nvSpPr>
        <p:spPr>
          <a:xfrm>
            <a:off x="831850" y="3412064"/>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Right Triangle 14"/>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6" name="Right Triangle 15"/>
          <p:cNvSpPr/>
          <p:nvPr userDrawn="1"/>
        </p:nvSpPr>
        <p:spPr>
          <a:xfrm rot="10800000">
            <a:off x="10921040" y="-6"/>
            <a:ext cx="1264609" cy="552091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7" name="Right Triangle 16"/>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1" name="Right Triangle 20"/>
          <p:cNvSpPr/>
          <p:nvPr userDrawn="1"/>
        </p:nvSpPr>
        <p:spPr>
          <a:xfrm flipH="1">
            <a:off x="9169878" y="379562"/>
            <a:ext cx="3022120" cy="647842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064" y="3476322"/>
            <a:ext cx="752212" cy="3036708"/>
          </a:xfrm>
          <a:prstGeom prst="rect">
            <a:avLst/>
          </a:prstGeom>
        </p:spPr>
      </p:pic>
    </p:spTree>
    <p:extLst>
      <p:ext uri="{BB962C8B-B14F-4D97-AF65-F5344CB8AC3E}">
        <p14:creationId xmlns:p14="http://schemas.microsoft.com/office/powerpoint/2010/main" val="1458084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SREP - blank">
    <p:spTree>
      <p:nvGrpSpPr>
        <p:cNvPr id="1" name=""/>
        <p:cNvGrpSpPr/>
        <p:nvPr/>
      </p:nvGrpSpPr>
      <p:grpSpPr>
        <a:xfrm>
          <a:off x="0" y="0"/>
          <a:ext cx="0" cy="0"/>
          <a:chOff x="0" y="0"/>
          <a:chExt cx="0" cy="0"/>
        </a:xfrm>
      </p:grpSpPr>
      <p:sp>
        <p:nvSpPr>
          <p:cNvPr id="3" name="Rectangle 2"/>
          <p:cNvSpPr/>
          <p:nvPr userDrawn="1"/>
        </p:nvSpPr>
        <p:spPr>
          <a:xfrm>
            <a:off x="-6350" y="0"/>
            <a:ext cx="12192000" cy="6857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4" name="Title 1"/>
          <p:cNvSpPr>
            <a:spLocks noGrp="1"/>
          </p:cNvSpPr>
          <p:nvPr>
            <p:ph type="title" hasCustomPrompt="1"/>
          </p:nvPr>
        </p:nvSpPr>
        <p:spPr>
          <a:xfrm>
            <a:off x="831850" y="0"/>
            <a:ext cx="6802527" cy="3225382"/>
          </a:xfrm>
        </p:spPr>
        <p:txBody>
          <a:bodyPr anchor="b"/>
          <a:lstStyle>
            <a:lvl1pPr algn="l">
              <a:defRPr sz="6000">
                <a:solidFill>
                  <a:schemeClr val="bg1"/>
                </a:solidFill>
              </a:defRPr>
            </a:lvl1pPr>
          </a:lstStyle>
          <a:p>
            <a:r>
              <a:rPr lang="en-US" dirty="0"/>
              <a:t>SREP Section Title</a:t>
            </a:r>
          </a:p>
        </p:txBody>
      </p:sp>
      <p:sp>
        <p:nvSpPr>
          <p:cNvPr id="5" name="Text Placeholder 2"/>
          <p:cNvSpPr>
            <a:spLocks noGrp="1"/>
          </p:cNvSpPr>
          <p:nvPr>
            <p:ph type="body" idx="1"/>
          </p:nvPr>
        </p:nvSpPr>
        <p:spPr>
          <a:xfrm>
            <a:off x="831850" y="3412064"/>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ight Triangle 5"/>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7" name="Right Triangle 6"/>
          <p:cNvSpPr/>
          <p:nvPr userDrawn="1"/>
        </p:nvSpPr>
        <p:spPr>
          <a:xfrm rot="10800000">
            <a:off x="10921040" y="-6"/>
            <a:ext cx="1264609" cy="552091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8" name="Right Triangle 7"/>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9" name="Right Triangle 8"/>
          <p:cNvSpPr/>
          <p:nvPr userDrawn="1"/>
        </p:nvSpPr>
        <p:spPr>
          <a:xfrm flipH="1">
            <a:off x="9169878" y="379562"/>
            <a:ext cx="3022120" cy="647842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0" name="Picture 9">
            <a:extLst>
              <a:ext uri="{FF2B5EF4-FFF2-40B4-BE49-F238E27FC236}">
                <a16:creationId xmlns:a16="http://schemas.microsoft.com/office/drawing/2014/main" id="{2678558A-6E19-074D-A573-596B8E5C526F}"/>
              </a:ext>
            </a:extLst>
          </p:cNvPr>
          <p:cNvPicPr>
            <a:picLocks noChangeAspect="1"/>
          </p:cNvPicPr>
          <p:nvPr userDrawn="1"/>
        </p:nvPicPr>
        <p:blipFill>
          <a:blip r:embed="rId2"/>
          <a:stretch>
            <a:fillRect/>
          </a:stretch>
        </p:blipFill>
        <p:spPr>
          <a:xfrm>
            <a:off x="10237192" y="5520905"/>
            <a:ext cx="1834425" cy="1280841"/>
          </a:xfrm>
          <a:prstGeom prst="rect">
            <a:avLst/>
          </a:prstGeom>
        </p:spPr>
      </p:pic>
    </p:spTree>
    <p:extLst>
      <p:ext uri="{BB962C8B-B14F-4D97-AF65-F5344CB8AC3E}">
        <p14:creationId xmlns:p14="http://schemas.microsoft.com/office/powerpoint/2010/main" val="1324497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p:cNvSpPr/>
          <p:nvPr userDrawn="1"/>
        </p:nvSpPr>
        <p:spPr>
          <a:xfrm rot="10800000" flipH="1">
            <a:off x="0" y="0"/>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6" name="Picture 5">
            <a:extLst>
              <a:ext uri="{FF2B5EF4-FFF2-40B4-BE49-F238E27FC236}">
                <a16:creationId xmlns:a16="http://schemas.microsoft.com/office/drawing/2014/main" id="{86114307-63E6-2748-97FD-496296F66F70}"/>
              </a:ext>
            </a:extLst>
          </p:cNvPr>
          <p:cNvPicPr>
            <a:picLocks noChangeAspect="1"/>
          </p:cNvPicPr>
          <p:nvPr userDrawn="1"/>
        </p:nvPicPr>
        <p:blipFill>
          <a:blip r:embed="rId2"/>
          <a:stretch>
            <a:fillRect/>
          </a:stretch>
        </p:blipFill>
        <p:spPr>
          <a:xfrm>
            <a:off x="-105517" y="-122945"/>
            <a:ext cx="871009" cy="60816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p:cNvSpPr/>
          <p:nvPr userDrawn="1"/>
        </p:nvSpPr>
        <p:spPr>
          <a:xfrm rot="5400000" flipH="1">
            <a:off x="1135117" y="5041846"/>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6" name="Picture 5">
            <a:extLst>
              <a:ext uri="{FF2B5EF4-FFF2-40B4-BE49-F238E27FC236}">
                <a16:creationId xmlns:a16="http://schemas.microsoft.com/office/drawing/2014/main" id="{86114307-63E6-2748-97FD-496296F66F70}"/>
              </a:ext>
            </a:extLst>
          </p:cNvPr>
          <p:cNvPicPr>
            <a:picLocks noChangeAspect="1"/>
          </p:cNvPicPr>
          <p:nvPr userDrawn="1"/>
        </p:nvPicPr>
        <p:blipFill>
          <a:blip r:embed="rId2"/>
          <a:stretch>
            <a:fillRect/>
          </a:stretch>
        </p:blipFill>
        <p:spPr>
          <a:xfrm>
            <a:off x="-101965" y="6176963"/>
            <a:ext cx="1193098" cy="833050"/>
          </a:xfrm>
          <a:prstGeom prst="rect">
            <a:avLst/>
          </a:prstGeom>
        </p:spPr>
      </p:pic>
    </p:spTree>
    <p:extLst>
      <p:ext uri="{BB962C8B-B14F-4D97-AF65-F5344CB8AC3E}">
        <p14:creationId xmlns:p14="http://schemas.microsoft.com/office/powerpoint/2010/main" val="360561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ight Triangle 4"/>
          <p:cNvSpPr/>
          <p:nvPr userDrawn="1"/>
        </p:nvSpPr>
        <p:spPr>
          <a:xfrm rot="10800000" flipH="1">
            <a:off x="0" y="0"/>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6" name="Picture 5">
            <a:extLst>
              <a:ext uri="{FF2B5EF4-FFF2-40B4-BE49-F238E27FC236}">
                <a16:creationId xmlns:a16="http://schemas.microsoft.com/office/drawing/2014/main" id="{1672F6E6-13A5-D94D-AA2E-C68C5A536868}"/>
              </a:ext>
            </a:extLst>
          </p:cNvPr>
          <p:cNvPicPr>
            <a:picLocks noChangeAspect="1"/>
          </p:cNvPicPr>
          <p:nvPr userDrawn="1"/>
        </p:nvPicPr>
        <p:blipFill>
          <a:blip r:embed="rId2"/>
          <a:stretch>
            <a:fillRect/>
          </a:stretch>
        </p:blipFill>
        <p:spPr>
          <a:xfrm>
            <a:off x="-105517" y="-122945"/>
            <a:ext cx="871009" cy="60816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ight Triangle 6">
            <a:extLst>
              <a:ext uri="{FF2B5EF4-FFF2-40B4-BE49-F238E27FC236}">
                <a16:creationId xmlns:a16="http://schemas.microsoft.com/office/drawing/2014/main" id="{BF01965C-B6EB-C343-A9CC-2DAB46B20B69}"/>
              </a:ext>
            </a:extLst>
          </p:cNvPr>
          <p:cNvSpPr/>
          <p:nvPr userDrawn="1"/>
        </p:nvSpPr>
        <p:spPr>
          <a:xfrm rot="5400000" flipH="1">
            <a:off x="1135117" y="5041846"/>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8" name="Picture 7">
            <a:extLst>
              <a:ext uri="{FF2B5EF4-FFF2-40B4-BE49-F238E27FC236}">
                <a16:creationId xmlns:a16="http://schemas.microsoft.com/office/drawing/2014/main" id="{F79F399F-4DE1-6B4B-B677-7FC7FA7FC420}"/>
              </a:ext>
            </a:extLst>
          </p:cNvPr>
          <p:cNvPicPr>
            <a:picLocks noChangeAspect="1"/>
          </p:cNvPicPr>
          <p:nvPr userDrawn="1"/>
        </p:nvPicPr>
        <p:blipFill>
          <a:blip r:embed="rId2"/>
          <a:stretch>
            <a:fillRect/>
          </a:stretch>
        </p:blipFill>
        <p:spPr>
          <a:xfrm>
            <a:off x="-101965" y="6176963"/>
            <a:ext cx="1193098" cy="833050"/>
          </a:xfrm>
          <a:prstGeom prst="rect">
            <a:avLst/>
          </a:prstGeom>
        </p:spPr>
      </p:pic>
    </p:spTree>
    <p:extLst>
      <p:ext uri="{BB962C8B-B14F-4D97-AF65-F5344CB8AC3E}">
        <p14:creationId xmlns:p14="http://schemas.microsoft.com/office/powerpoint/2010/main" val="291703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2" name="Rectangle 11"/>
          <p:cNvSpPr/>
          <p:nvPr userDrawn="1"/>
        </p:nvSpPr>
        <p:spPr>
          <a:xfrm>
            <a:off x="1" y="0"/>
            <a:ext cx="44868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solidFill>
                <a:srgbClr val="375B6B"/>
              </a:solidFill>
              <a:latin typeface="Arial Black" panose="020B0604020202020204" pitchFamily="34" charset="0"/>
            </a:endParaRPr>
          </a:p>
        </p:txBody>
      </p:sp>
      <p:sp>
        <p:nvSpPr>
          <p:cNvPr id="7" name="Right Triangle 6"/>
          <p:cNvSpPr/>
          <p:nvPr userDrawn="1"/>
        </p:nvSpPr>
        <p:spPr>
          <a:xfrm flipH="1">
            <a:off x="2650647" y="0"/>
            <a:ext cx="1836183"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6" name="Rectangle 5"/>
          <p:cNvSpPr/>
          <p:nvPr userDrawn="1"/>
        </p:nvSpPr>
        <p:spPr>
          <a:xfrm>
            <a:off x="4486832" y="0"/>
            <a:ext cx="77051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 name="Title 1"/>
          <p:cNvSpPr>
            <a:spLocks noGrp="1"/>
          </p:cNvSpPr>
          <p:nvPr>
            <p:ph type="ctrTitle"/>
          </p:nvPr>
        </p:nvSpPr>
        <p:spPr>
          <a:xfrm>
            <a:off x="4908331" y="777306"/>
            <a:ext cx="6547547" cy="2387600"/>
          </a:xfrm>
        </p:spPr>
        <p:txBody>
          <a:bodyPr anchor="b">
            <a:normAutofit/>
          </a:bodyPr>
          <a:lstStyle>
            <a:lvl1pPr algn="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908331" y="3256981"/>
            <a:ext cx="6547547"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ight Triangle 7"/>
          <p:cNvSpPr/>
          <p:nvPr userDrawn="1"/>
        </p:nvSpPr>
        <p:spPr>
          <a:xfrm flipH="1">
            <a:off x="3130996" y="0"/>
            <a:ext cx="135583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3" name="Right Triangle 12"/>
          <p:cNvSpPr/>
          <p:nvPr userDrawn="1"/>
        </p:nvSpPr>
        <p:spPr>
          <a:xfrm rot="5400000" flipH="1">
            <a:off x="2547863" y="2129240"/>
            <a:ext cx="2198453" cy="72941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920" y="5959866"/>
            <a:ext cx="2403902" cy="557268"/>
          </a:xfrm>
          <a:prstGeom prst="rect">
            <a:avLst/>
          </a:prstGeom>
        </p:spPr>
      </p:pic>
      <p:pic>
        <p:nvPicPr>
          <p:cNvPr id="10" name="Picture 9">
            <a:extLst>
              <a:ext uri="{FF2B5EF4-FFF2-40B4-BE49-F238E27FC236}">
                <a16:creationId xmlns:a16="http://schemas.microsoft.com/office/drawing/2014/main" id="{EAE83206-F36F-1942-A611-0054F654219F}"/>
              </a:ext>
            </a:extLst>
          </p:cNvPr>
          <p:cNvPicPr>
            <a:picLocks noChangeAspect="1"/>
          </p:cNvPicPr>
          <p:nvPr userDrawn="1"/>
        </p:nvPicPr>
        <p:blipFill>
          <a:blip r:embed="rId3"/>
          <a:stretch>
            <a:fillRect/>
          </a:stretch>
        </p:blipFill>
        <p:spPr>
          <a:xfrm>
            <a:off x="343638" y="491778"/>
            <a:ext cx="3407073" cy="1838886"/>
          </a:xfrm>
          <a:prstGeom prst="rect">
            <a:avLst/>
          </a:prstGeom>
        </p:spPr>
      </p:pic>
      <p:pic>
        <p:nvPicPr>
          <p:cNvPr id="14" name="Picture 13">
            <a:extLst>
              <a:ext uri="{FF2B5EF4-FFF2-40B4-BE49-F238E27FC236}">
                <a16:creationId xmlns:a16="http://schemas.microsoft.com/office/drawing/2014/main" id="{F1734758-655C-FE40-9958-A09F7EC460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979" y="2471893"/>
            <a:ext cx="2789783" cy="4456522"/>
          </a:xfrm>
          <a:prstGeom prst="rect">
            <a:avLst/>
          </a:prstGeom>
        </p:spPr>
      </p:pic>
    </p:spTree>
    <p:extLst>
      <p:ext uri="{BB962C8B-B14F-4D97-AF65-F5344CB8AC3E}">
        <p14:creationId xmlns:p14="http://schemas.microsoft.com/office/powerpoint/2010/main" val="2406206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lgn="ctr">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ight Triangle 6"/>
          <p:cNvSpPr/>
          <p:nvPr userDrawn="1"/>
        </p:nvSpPr>
        <p:spPr>
          <a:xfrm rot="10800000" flipH="1">
            <a:off x="0" y="0"/>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8" name="Picture 7">
            <a:extLst>
              <a:ext uri="{FF2B5EF4-FFF2-40B4-BE49-F238E27FC236}">
                <a16:creationId xmlns:a16="http://schemas.microsoft.com/office/drawing/2014/main" id="{0D5234D4-C8E1-D54A-B43B-FBB9544AE7D6}"/>
              </a:ext>
            </a:extLst>
          </p:cNvPr>
          <p:cNvPicPr>
            <a:picLocks noChangeAspect="1"/>
          </p:cNvPicPr>
          <p:nvPr userDrawn="1"/>
        </p:nvPicPr>
        <p:blipFill>
          <a:blip r:embed="rId2"/>
          <a:stretch>
            <a:fillRect/>
          </a:stretch>
        </p:blipFill>
        <p:spPr>
          <a:xfrm>
            <a:off x="-105517" y="-122945"/>
            <a:ext cx="871009" cy="60816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lgn="ctr">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ight Triangle 8">
            <a:extLst>
              <a:ext uri="{FF2B5EF4-FFF2-40B4-BE49-F238E27FC236}">
                <a16:creationId xmlns:a16="http://schemas.microsoft.com/office/drawing/2014/main" id="{4FF2559E-F116-F346-8A21-361AC81AE593}"/>
              </a:ext>
            </a:extLst>
          </p:cNvPr>
          <p:cNvSpPr/>
          <p:nvPr userDrawn="1"/>
        </p:nvSpPr>
        <p:spPr>
          <a:xfrm rot="5400000" flipH="1">
            <a:off x="1135117" y="5041846"/>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0" name="Picture 9">
            <a:extLst>
              <a:ext uri="{FF2B5EF4-FFF2-40B4-BE49-F238E27FC236}">
                <a16:creationId xmlns:a16="http://schemas.microsoft.com/office/drawing/2014/main" id="{58D209D3-EBA9-3A4D-9562-EE937ABB3BC6}"/>
              </a:ext>
            </a:extLst>
          </p:cNvPr>
          <p:cNvPicPr>
            <a:picLocks noChangeAspect="1"/>
          </p:cNvPicPr>
          <p:nvPr userDrawn="1"/>
        </p:nvPicPr>
        <p:blipFill>
          <a:blip r:embed="rId2"/>
          <a:stretch>
            <a:fillRect/>
          </a:stretch>
        </p:blipFill>
        <p:spPr>
          <a:xfrm>
            <a:off x="-101965" y="6176963"/>
            <a:ext cx="1193098" cy="833050"/>
          </a:xfrm>
          <a:prstGeom prst="rect">
            <a:avLst/>
          </a:prstGeom>
        </p:spPr>
      </p:pic>
    </p:spTree>
    <p:extLst>
      <p:ext uri="{BB962C8B-B14F-4D97-AF65-F5344CB8AC3E}">
        <p14:creationId xmlns:p14="http://schemas.microsoft.com/office/powerpoint/2010/main" val="3416524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860172" y="6356350"/>
            <a:ext cx="2743200" cy="365125"/>
          </a:xfrm>
          <a:prstGeom prst="rect">
            <a:avLst/>
          </a:prstGeom>
        </p:spPr>
        <p:txBody>
          <a:bodyPr/>
          <a:lstStyle>
            <a:lvl1pPr>
              <a:defRPr sz="1600" b="1" i="0">
                <a:latin typeface="Arial" panose="020B0604020202020204" pitchFamily="34" charset="0"/>
                <a:cs typeface="Arial" panose="020B0604020202020204" pitchFamily="34" charset="0"/>
              </a:defRPr>
            </a:lvl1pPr>
          </a:lstStyle>
          <a:p>
            <a:fld id="{7220BFD6-F1E9-7B49-89B9-ECD55B39524E}" type="datetimeFigureOut">
              <a:rPr lang="en-US" smtClean="0"/>
              <a:pPr/>
              <a:t>6/18/2019</a:t>
            </a:fld>
            <a:endParaRPr lang="en-US" dirty="0"/>
          </a:p>
        </p:txBody>
      </p:sp>
      <p:sp>
        <p:nvSpPr>
          <p:cNvPr id="4" name="Footer Placeholder 3"/>
          <p:cNvSpPr>
            <a:spLocks noGrp="1"/>
          </p:cNvSpPr>
          <p:nvPr>
            <p:ph type="ftr" sz="quarter" idx="11"/>
          </p:nvPr>
        </p:nvSpPr>
        <p:spPr>
          <a:xfrm>
            <a:off x="5698344" y="6356350"/>
            <a:ext cx="4114800" cy="365125"/>
          </a:xfrm>
          <a:prstGeom prst="rect">
            <a:avLst/>
          </a:prstGeom>
        </p:spPr>
        <p:txBody>
          <a:bodyPr/>
          <a:lstStyle>
            <a:lvl1pPr>
              <a:defRPr sz="1600" b="1" i="0">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10193504" y="6356350"/>
            <a:ext cx="1255699" cy="365125"/>
          </a:xfrm>
          <a:prstGeom prst="rect">
            <a:avLst/>
          </a:prstGeom>
        </p:spPr>
        <p:txBody>
          <a:bodyPr/>
          <a:lstStyle>
            <a:lvl1pPr>
              <a:defRPr sz="1600" b="1" i="0">
                <a:latin typeface="Arial" panose="020B0604020202020204" pitchFamily="34" charset="0"/>
                <a:cs typeface="Arial" panose="020B0604020202020204" pitchFamily="34" charset="0"/>
              </a:defRPr>
            </a:lvl1pPr>
          </a:lstStyle>
          <a:p>
            <a:fld id="{B6A6AE0D-E301-FB44-AC1E-2A981F10F971}" type="slidenum">
              <a:rPr lang="en-US" smtClean="0"/>
              <a:pPr/>
              <a:t>‹#›</a:t>
            </a:fld>
            <a:endParaRPr lang="en-US" dirty="0"/>
          </a:p>
        </p:txBody>
      </p:sp>
      <p:sp>
        <p:nvSpPr>
          <p:cNvPr id="8" name="Right Triangle 7">
            <a:extLst>
              <a:ext uri="{FF2B5EF4-FFF2-40B4-BE49-F238E27FC236}">
                <a16:creationId xmlns:a16="http://schemas.microsoft.com/office/drawing/2014/main" id="{00C5A7C9-5A11-B845-9997-F1FEA9AE603F}"/>
              </a:ext>
            </a:extLst>
          </p:cNvPr>
          <p:cNvSpPr/>
          <p:nvPr userDrawn="1"/>
        </p:nvSpPr>
        <p:spPr>
          <a:xfrm rot="5400000" flipH="1">
            <a:off x="1135117" y="5041846"/>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9" name="Picture 8">
            <a:extLst>
              <a:ext uri="{FF2B5EF4-FFF2-40B4-BE49-F238E27FC236}">
                <a16:creationId xmlns:a16="http://schemas.microsoft.com/office/drawing/2014/main" id="{E17FB07C-3B76-B84C-8D90-8C5D5309C24B}"/>
              </a:ext>
            </a:extLst>
          </p:cNvPr>
          <p:cNvPicPr>
            <a:picLocks noChangeAspect="1"/>
          </p:cNvPicPr>
          <p:nvPr userDrawn="1"/>
        </p:nvPicPr>
        <p:blipFill>
          <a:blip r:embed="rId2"/>
          <a:stretch>
            <a:fillRect/>
          </a:stretch>
        </p:blipFill>
        <p:spPr>
          <a:xfrm>
            <a:off x="-101965" y="6176963"/>
            <a:ext cx="1193098" cy="833050"/>
          </a:xfrm>
          <a:prstGeom prst="rect">
            <a:avLst/>
          </a:prstGeom>
        </p:spPr>
      </p:pic>
    </p:spTree>
    <p:extLst>
      <p:ext uri="{BB962C8B-B14F-4D97-AF65-F5344CB8AC3E}">
        <p14:creationId xmlns:p14="http://schemas.microsoft.com/office/powerpoint/2010/main" val="296550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1" i="0">
                <a:latin typeface="Arial Black" panose="020B0604020202020204" pitchFamily="34" charset="0"/>
              </a:defRPr>
            </a:lvl1pPr>
          </a:lstStyle>
          <a:p>
            <a:fld id="{7220BFD6-F1E9-7B49-89B9-ECD55B39524E}" type="datetimeFigureOut">
              <a:rPr lang="en-US" smtClean="0"/>
              <a:pPr/>
              <a:t>6/18/2019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1" i="0">
                <a:latin typeface="Arial Black"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1" i="0">
                <a:latin typeface="Arial Black" panose="020B0604020202020204" pitchFamily="34" charset="0"/>
              </a:defRPr>
            </a:lvl1pPr>
          </a:lstStyle>
          <a:p>
            <a:fld id="{B6A6AE0D-E301-FB44-AC1E-2A981F10F971}" type="slidenum">
              <a:rPr lang="en-US" smtClean="0"/>
              <a:pPr/>
              <a:t>‹#›</a:t>
            </a:fld>
            <a:endParaRPr lang="en-US" dirty="0"/>
          </a:p>
        </p:txBody>
      </p:sp>
      <p:sp>
        <p:nvSpPr>
          <p:cNvPr id="6" name="Right Triangle 5"/>
          <p:cNvSpPr/>
          <p:nvPr userDrawn="1"/>
        </p:nvSpPr>
        <p:spPr>
          <a:xfrm rot="10800000" flipH="1">
            <a:off x="0" y="0"/>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7" name="Picture 6">
            <a:extLst>
              <a:ext uri="{FF2B5EF4-FFF2-40B4-BE49-F238E27FC236}">
                <a16:creationId xmlns:a16="http://schemas.microsoft.com/office/drawing/2014/main" id="{DA326348-0FA3-754A-9ADC-5D3D6DBE9008}"/>
              </a:ext>
            </a:extLst>
          </p:cNvPr>
          <p:cNvPicPr>
            <a:picLocks noChangeAspect="1"/>
          </p:cNvPicPr>
          <p:nvPr userDrawn="1"/>
        </p:nvPicPr>
        <p:blipFill>
          <a:blip r:embed="rId2"/>
          <a:stretch>
            <a:fillRect/>
          </a:stretch>
        </p:blipFill>
        <p:spPr>
          <a:xfrm>
            <a:off x="-105517" y="-122945"/>
            <a:ext cx="871009" cy="60816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p:cNvSpPr/>
          <p:nvPr userDrawn="1"/>
        </p:nvSpPr>
        <p:spPr>
          <a:xfrm>
            <a:off x="-6350" y="0"/>
            <a:ext cx="12192000" cy="4950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2" name="Title 1"/>
          <p:cNvSpPr>
            <a:spLocks noGrp="1"/>
          </p:cNvSpPr>
          <p:nvPr>
            <p:ph type="title" hasCustomPrompt="1"/>
          </p:nvPr>
        </p:nvSpPr>
        <p:spPr>
          <a:xfrm>
            <a:off x="348705" y="2475186"/>
            <a:ext cx="11132752" cy="877081"/>
          </a:xfrm>
        </p:spPr>
        <p:txBody>
          <a:bodyPr anchor="b">
            <a:normAutofit/>
          </a:bodyPr>
          <a:lstStyle>
            <a:lvl1pPr algn="ctr">
              <a:defRPr sz="4400" b="1" baseline="0">
                <a:solidFill>
                  <a:schemeClr val="bg1"/>
                </a:solidFill>
              </a:defRPr>
            </a:lvl1pPr>
          </a:lstStyle>
          <a:p>
            <a:r>
              <a:rPr lang="en-US" dirty="0"/>
              <a:t>10 YEARS OF CLIMATE ACTION</a:t>
            </a:r>
          </a:p>
        </p:txBody>
      </p:sp>
      <p:sp>
        <p:nvSpPr>
          <p:cNvPr id="4" name="Text Placeholder 3"/>
          <p:cNvSpPr>
            <a:spLocks noGrp="1"/>
          </p:cNvSpPr>
          <p:nvPr>
            <p:ph type="body" sz="half" idx="2" hasCustomPrompt="1"/>
          </p:nvPr>
        </p:nvSpPr>
        <p:spPr>
          <a:xfrm>
            <a:off x="4129526" y="4227785"/>
            <a:ext cx="3932237" cy="400980"/>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climateinvestmentfunds.org</a:t>
            </a:r>
            <a:endParaRPr lang="en-US" dirty="0"/>
          </a:p>
        </p:txBody>
      </p:sp>
      <p:sp>
        <p:nvSpPr>
          <p:cNvPr id="11" name="Right Triangle 10"/>
          <p:cNvSpPr/>
          <p:nvPr userDrawn="1"/>
        </p:nvSpPr>
        <p:spPr>
          <a:xfrm rot="10800000" flipH="1">
            <a:off x="0" y="0"/>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2" name="Right Triangle 11"/>
          <p:cNvSpPr/>
          <p:nvPr userDrawn="1"/>
        </p:nvSpPr>
        <p:spPr>
          <a:xfrm flipH="1">
            <a:off x="11481457" y="1975944"/>
            <a:ext cx="704193" cy="2974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141" y="5200574"/>
            <a:ext cx="8143672" cy="1256129"/>
          </a:xfrm>
          <a:prstGeom prst="rect">
            <a:avLst/>
          </a:prstGeom>
        </p:spPr>
      </p:pic>
      <p:pic>
        <p:nvPicPr>
          <p:cNvPr id="5" name="Picture 4">
            <a:extLst>
              <a:ext uri="{FF2B5EF4-FFF2-40B4-BE49-F238E27FC236}">
                <a16:creationId xmlns:a16="http://schemas.microsoft.com/office/drawing/2014/main" id="{EB22D601-3A72-9649-A720-5C5A89430717}"/>
              </a:ext>
            </a:extLst>
          </p:cNvPr>
          <p:cNvPicPr>
            <a:picLocks noChangeAspect="1"/>
          </p:cNvPicPr>
          <p:nvPr userDrawn="1"/>
        </p:nvPicPr>
        <p:blipFill>
          <a:blip r:embed="rId3"/>
          <a:stretch>
            <a:fillRect/>
          </a:stretch>
        </p:blipFill>
        <p:spPr>
          <a:xfrm>
            <a:off x="4515919" y="516690"/>
            <a:ext cx="3168116" cy="1709915"/>
          </a:xfrm>
          <a:prstGeom prst="rect">
            <a:avLst/>
          </a:prstGeom>
        </p:spPr>
      </p:pic>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Alternativ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331125" y="672206"/>
            <a:ext cx="6124753" cy="2387600"/>
          </a:xfrm>
        </p:spPr>
        <p:txBody>
          <a:bodyPr anchor="b">
            <a:normAutofit/>
          </a:bodyPr>
          <a:lstStyle>
            <a:lvl1pPr algn="r">
              <a:defRPr sz="5400">
                <a:solidFill>
                  <a:srgbClr val="375B6B"/>
                </a:solidFill>
              </a:defRPr>
            </a:lvl1pPr>
          </a:lstStyle>
          <a:p>
            <a:r>
              <a:rPr lang="en-US" dirty="0"/>
              <a:t>Alternate Intro Slide Title</a:t>
            </a:r>
          </a:p>
        </p:txBody>
      </p:sp>
      <p:sp>
        <p:nvSpPr>
          <p:cNvPr id="4" name="Subtitle 2"/>
          <p:cNvSpPr>
            <a:spLocks noGrp="1"/>
          </p:cNvSpPr>
          <p:nvPr>
            <p:ph type="subTitle" idx="1"/>
          </p:nvPr>
        </p:nvSpPr>
        <p:spPr>
          <a:xfrm>
            <a:off x="5331125" y="3151881"/>
            <a:ext cx="6124753" cy="1655762"/>
          </a:xfrm>
        </p:spPr>
        <p:txBody>
          <a:bodyPr/>
          <a:lstStyle>
            <a:lvl1pPr marL="0" indent="0" algn="r">
              <a:buNone/>
              <a:defRPr sz="2400">
                <a:solidFill>
                  <a:srgbClr val="8EB5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715" y="103517"/>
            <a:ext cx="4293108"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2276" y="5576430"/>
            <a:ext cx="1891464" cy="959918"/>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Alternativ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331125" y="672206"/>
            <a:ext cx="6124753" cy="2387600"/>
          </a:xfrm>
        </p:spPr>
        <p:txBody>
          <a:bodyPr anchor="b">
            <a:normAutofit/>
          </a:bodyPr>
          <a:lstStyle>
            <a:lvl1pPr algn="r">
              <a:defRPr sz="5400">
                <a:solidFill>
                  <a:srgbClr val="375B6B"/>
                </a:solidFill>
              </a:defRPr>
            </a:lvl1pPr>
          </a:lstStyle>
          <a:p>
            <a:r>
              <a:rPr lang="en-US" dirty="0"/>
              <a:t>Alternate Intro Slide Title</a:t>
            </a:r>
          </a:p>
        </p:txBody>
      </p:sp>
      <p:sp>
        <p:nvSpPr>
          <p:cNvPr id="4" name="Subtitle 2"/>
          <p:cNvSpPr>
            <a:spLocks noGrp="1"/>
          </p:cNvSpPr>
          <p:nvPr>
            <p:ph type="subTitle" idx="1"/>
          </p:nvPr>
        </p:nvSpPr>
        <p:spPr>
          <a:xfrm>
            <a:off x="5331125" y="3151881"/>
            <a:ext cx="6124753" cy="1655762"/>
          </a:xfrm>
        </p:spPr>
        <p:txBody>
          <a:bodyPr/>
          <a:lstStyle>
            <a:lvl1pPr marL="0" indent="0" algn="r">
              <a:buNone/>
              <a:defRPr sz="2400">
                <a:solidFill>
                  <a:srgbClr val="8EB5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715" y="2643307"/>
            <a:ext cx="2669528" cy="426442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385" y="361922"/>
            <a:ext cx="3520872" cy="1786843"/>
          </a:xfrm>
          <a:prstGeom prst="rect">
            <a:avLst/>
          </a:prstGeom>
        </p:spPr>
      </p:pic>
    </p:spTree>
    <p:extLst>
      <p:ext uri="{BB962C8B-B14F-4D97-AF65-F5344CB8AC3E}">
        <p14:creationId xmlns:p14="http://schemas.microsoft.com/office/powerpoint/2010/main" val="291128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EA836B-8205-D040-9DA0-3041E0055CD7}"/>
              </a:ext>
            </a:extLst>
          </p:cNvPr>
          <p:cNvSpPr/>
          <p:nvPr userDrawn="1"/>
        </p:nvSpPr>
        <p:spPr>
          <a:xfrm>
            <a:off x="4486832" y="0"/>
            <a:ext cx="77051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0AB86C3-5521-3448-A40F-5527EB8800DC}"/>
              </a:ext>
            </a:extLst>
          </p:cNvPr>
          <p:cNvSpPr>
            <a:spLocks noGrp="1"/>
          </p:cNvSpPr>
          <p:nvPr>
            <p:ph type="ctrTitle" hasCustomPrompt="1"/>
          </p:nvPr>
        </p:nvSpPr>
        <p:spPr>
          <a:xfrm>
            <a:off x="4908331" y="777306"/>
            <a:ext cx="6547547" cy="2387600"/>
          </a:xfrm>
        </p:spPr>
        <p:txBody>
          <a:bodyPr anchor="b">
            <a:normAutofit/>
          </a:bodyPr>
          <a:lstStyle>
            <a:lvl1pPr algn="r">
              <a:defRPr sz="5400">
                <a:solidFill>
                  <a:schemeClr val="tx2"/>
                </a:solidFill>
              </a:defRPr>
            </a:lvl1pPr>
          </a:lstStyle>
          <a:p>
            <a:r>
              <a:rPr lang="en-US" dirty="0"/>
              <a:t>Alternate Intro Slide Title</a:t>
            </a:r>
          </a:p>
        </p:txBody>
      </p:sp>
      <p:sp>
        <p:nvSpPr>
          <p:cNvPr id="5" name="Right Triangle 4">
            <a:extLst>
              <a:ext uri="{FF2B5EF4-FFF2-40B4-BE49-F238E27FC236}">
                <a16:creationId xmlns:a16="http://schemas.microsoft.com/office/drawing/2014/main" id="{620CA99B-B190-DE4C-9C56-FFDCE338282C}"/>
              </a:ext>
            </a:extLst>
          </p:cNvPr>
          <p:cNvSpPr/>
          <p:nvPr userDrawn="1"/>
        </p:nvSpPr>
        <p:spPr>
          <a:xfrm flipH="1">
            <a:off x="3130996" y="0"/>
            <a:ext cx="135583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87CCB00E-0EDA-4442-AF14-34A690E26747}"/>
              </a:ext>
            </a:extLst>
          </p:cNvPr>
          <p:cNvSpPr/>
          <p:nvPr userDrawn="1"/>
        </p:nvSpPr>
        <p:spPr>
          <a:xfrm rot="5400000" flipH="1">
            <a:off x="2510910" y="2530866"/>
            <a:ext cx="1836183"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970433A-1CA9-E643-A965-B846986B7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920" y="5959866"/>
            <a:ext cx="2403902" cy="557268"/>
          </a:xfrm>
          <a:prstGeom prst="rect">
            <a:avLst/>
          </a:prstGeom>
        </p:spPr>
      </p:pic>
      <p:pic>
        <p:nvPicPr>
          <p:cNvPr id="8" name="Picture 7">
            <a:extLst>
              <a:ext uri="{FF2B5EF4-FFF2-40B4-BE49-F238E27FC236}">
                <a16:creationId xmlns:a16="http://schemas.microsoft.com/office/drawing/2014/main" id="{D2CBFAD0-7796-6D43-B491-52E0ED9338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981" y="561364"/>
            <a:ext cx="2911612" cy="1477643"/>
          </a:xfrm>
          <a:prstGeom prst="rect">
            <a:avLst/>
          </a:prstGeom>
        </p:spPr>
      </p:pic>
      <p:sp>
        <p:nvSpPr>
          <p:cNvPr id="9" name="Subtitle 2">
            <a:extLst>
              <a:ext uri="{FF2B5EF4-FFF2-40B4-BE49-F238E27FC236}">
                <a16:creationId xmlns:a16="http://schemas.microsoft.com/office/drawing/2014/main" id="{53CF2420-3487-C748-9527-916B8ACC79FE}"/>
              </a:ext>
            </a:extLst>
          </p:cNvPr>
          <p:cNvSpPr>
            <a:spLocks noGrp="1"/>
          </p:cNvSpPr>
          <p:nvPr>
            <p:ph type="subTitle" idx="1"/>
          </p:nvPr>
        </p:nvSpPr>
        <p:spPr>
          <a:xfrm>
            <a:off x="4908331" y="3256981"/>
            <a:ext cx="6547547"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1226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1850" y="0"/>
            <a:ext cx="6802527" cy="3225382"/>
          </a:xfrm>
        </p:spPr>
        <p:txBody>
          <a:bodyPr anchor="b"/>
          <a:lstStyle>
            <a:lvl1pPr algn="l">
              <a:defRPr sz="6000">
                <a:solidFill>
                  <a:schemeClr val="accent2"/>
                </a:solidFill>
              </a:defRPr>
            </a:lvl1pPr>
          </a:lstStyle>
          <a:p>
            <a:r>
              <a:rPr lang="en-US" dirty="0"/>
              <a:t>Section Title</a:t>
            </a:r>
          </a:p>
        </p:txBody>
      </p:sp>
      <p:sp>
        <p:nvSpPr>
          <p:cNvPr id="5" name="Text Placeholder 2"/>
          <p:cNvSpPr>
            <a:spLocks noGrp="1"/>
          </p:cNvSpPr>
          <p:nvPr>
            <p:ph type="body" idx="1"/>
          </p:nvPr>
        </p:nvSpPr>
        <p:spPr>
          <a:xfrm>
            <a:off x="831850" y="3412064"/>
            <a:ext cx="6802527" cy="1216114"/>
          </a:xfrm>
        </p:spPr>
        <p:txBody>
          <a:bodyPr anchor="t"/>
          <a:lstStyle>
            <a:lvl1pPr marL="0" indent="0" algn="l">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ight Triangle 5"/>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7" name="Right Triangle 6"/>
          <p:cNvSpPr/>
          <p:nvPr userDrawn="1"/>
        </p:nvSpPr>
        <p:spPr>
          <a:xfrm rot="10800000">
            <a:off x="10921040" y="-6"/>
            <a:ext cx="1264609" cy="55209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8" name="Right Triangle 7"/>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9" name="Right Triangle 8"/>
          <p:cNvSpPr/>
          <p:nvPr userDrawn="1"/>
        </p:nvSpPr>
        <p:spPr>
          <a:xfrm flipH="1">
            <a:off x="9169878" y="379562"/>
            <a:ext cx="3022120" cy="6478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064" y="3476322"/>
            <a:ext cx="752212" cy="3036708"/>
          </a:xfrm>
          <a:prstGeom prst="rect">
            <a:avLst/>
          </a:prstGeom>
        </p:spPr>
      </p:pic>
    </p:spTree>
    <p:extLst>
      <p:ext uri="{BB962C8B-B14F-4D97-AF65-F5344CB8AC3E}">
        <p14:creationId xmlns:p14="http://schemas.microsoft.com/office/powerpoint/2010/main" val="9731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1850" y="0"/>
            <a:ext cx="6802527" cy="3225382"/>
          </a:xfrm>
        </p:spPr>
        <p:txBody>
          <a:bodyPr anchor="b"/>
          <a:lstStyle>
            <a:lvl1pPr algn="l">
              <a:defRPr sz="6000">
                <a:solidFill>
                  <a:schemeClr val="accent2"/>
                </a:solidFill>
              </a:defRPr>
            </a:lvl1pPr>
          </a:lstStyle>
          <a:p>
            <a:r>
              <a:rPr lang="en-US" dirty="0"/>
              <a:t>Section Title</a:t>
            </a:r>
          </a:p>
        </p:txBody>
      </p:sp>
      <p:sp>
        <p:nvSpPr>
          <p:cNvPr id="4" name="Text Placeholder 2"/>
          <p:cNvSpPr>
            <a:spLocks noGrp="1"/>
          </p:cNvSpPr>
          <p:nvPr>
            <p:ph type="body" idx="1"/>
          </p:nvPr>
        </p:nvSpPr>
        <p:spPr>
          <a:xfrm>
            <a:off x="831850" y="3412064"/>
            <a:ext cx="6802527" cy="1216114"/>
          </a:xfrm>
        </p:spPr>
        <p:txBody>
          <a:bodyPr anchor="t"/>
          <a:lstStyle>
            <a:lvl1pPr marL="0" indent="0" algn="l">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Right Triangle 4"/>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6" name="Right Triangle 5"/>
          <p:cNvSpPr/>
          <p:nvPr userDrawn="1"/>
        </p:nvSpPr>
        <p:spPr>
          <a:xfrm rot="10800000">
            <a:off x="10921040" y="-6"/>
            <a:ext cx="1264609" cy="55209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7" name="Right Triangle 6"/>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8" name="Right Triangle 7"/>
          <p:cNvSpPr/>
          <p:nvPr userDrawn="1"/>
        </p:nvSpPr>
        <p:spPr>
          <a:xfrm flipH="1">
            <a:off x="9169878" y="379562"/>
            <a:ext cx="3022120" cy="64784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0" name="Picture 9">
            <a:extLst>
              <a:ext uri="{FF2B5EF4-FFF2-40B4-BE49-F238E27FC236}">
                <a16:creationId xmlns:a16="http://schemas.microsoft.com/office/drawing/2014/main" id="{D1B83D07-D4E2-174F-902B-6359A754F79A}"/>
              </a:ext>
            </a:extLst>
          </p:cNvPr>
          <p:cNvPicPr>
            <a:picLocks noChangeAspect="1"/>
          </p:cNvPicPr>
          <p:nvPr userDrawn="1"/>
        </p:nvPicPr>
        <p:blipFill>
          <a:blip r:embed="rId2"/>
          <a:stretch>
            <a:fillRect/>
          </a:stretch>
        </p:blipFill>
        <p:spPr>
          <a:xfrm>
            <a:off x="10237192" y="5520905"/>
            <a:ext cx="1834425" cy="1280841"/>
          </a:xfrm>
          <a:prstGeom prst="rect">
            <a:avLst/>
          </a:prstGeom>
        </p:spPr>
      </p:pic>
    </p:spTree>
    <p:extLst>
      <p:ext uri="{BB962C8B-B14F-4D97-AF65-F5344CB8AC3E}">
        <p14:creationId xmlns:p14="http://schemas.microsoft.com/office/powerpoint/2010/main" val="76897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CTF">
    <p:spTree>
      <p:nvGrpSpPr>
        <p:cNvPr id="1" name=""/>
        <p:cNvGrpSpPr/>
        <p:nvPr/>
      </p:nvGrpSpPr>
      <p:grpSpPr>
        <a:xfrm>
          <a:off x="0" y="0"/>
          <a:ext cx="0" cy="0"/>
          <a:chOff x="0" y="0"/>
          <a:chExt cx="0" cy="0"/>
        </a:xfrm>
      </p:grpSpPr>
      <p:sp>
        <p:nvSpPr>
          <p:cNvPr id="11" name="Rectangle 10"/>
          <p:cNvSpPr/>
          <p:nvPr userDrawn="1"/>
        </p:nvSpPr>
        <p:spPr>
          <a:xfrm>
            <a:off x="-6350" y="0"/>
            <a:ext cx="12192000" cy="6857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2" name="Title 1"/>
          <p:cNvSpPr>
            <a:spLocks noGrp="1"/>
          </p:cNvSpPr>
          <p:nvPr>
            <p:ph type="title" hasCustomPrompt="1"/>
          </p:nvPr>
        </p:nvSpPr>
        <p:spPr>
          <a:xfrm>
            <a:off x="831850" y="0"/>
            <a:ext cx="6802527" cy="3225382"/>
          </a:xfrm>
        </p:spPr>
        <p:txBody>
          <a:bodyPr anchor="b"/>
          <a:lstStyle>
            <a:lvl1pPr algn="l">
              <a:defRPr sz="6000">
                <a:solidFill>
                  <a:schemeClr val="bg1"/>
                </a:solidFill>
              </a:defRPr>
            </a:lvl1pPr>
          </a:lstStyle>
          <a:p>
            <a:r>
              <a:rPr lang="en-US" dirty="0"/>
              <a:t>CTF Section Title</a:t>
            </a:r>
          </a:p>
        </p:txBody>
      </p:sp>
      <p:sp>
        <p:nvSpPr>
          <p:cNvPr id="13" name="Text Placeholder 2"/>
          <p:cNvSpPr>
            <a:spLocks noGrp="1"/>
          </p:cNvSpPr>
          <p:nvPr>
            <p:ph type="body" idx="1"/>
          </p:nvPr>
        </p:nvSpPr>
        <p:spPr>
          <a:xfrm>
            <a:off x="831850" y="3412064"/>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Right Triangle 17"/>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4" name="Right Triangle 13"/>
          <p:cNvSpPr/>
          <p:nvPr userDrawn="1"/>
        </p:nvSpPr>
        <p:spPr>
          <a:xfrm rot="10800000">
            <a:off x="10921040" y="-6"/>
            <a:ext cx="1264609" cy="55209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9" name="Right Triangle 18"/>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15" name="Right Triangle 14"/>
          <p:cNvSpPr/>
          <p:nvPr userDrawn="1"/>
        </p:nvSpPr>
        <p:spPr>
          <a:xfrm flipH="1">
            <a:off x="9169878" y="379562"/>
            <a:ext cx="3022120" cy="64784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064" y="3476322"/>
            <a:ext cx="752212" cy="3036708"/>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CTF - blank">
    <p:spTree>
      <p:nvGrpSpPr>
        <p:cNvPr id="1" name=""/>
        <p:cNvGrpSpPr/>
        <p:nvPr/>
      </p:nvGrpSpPr>
      <p:grpSpPr>
        <a:xfrm>
          <a:off x="0" y="0"/>
          <a:ext cx="0" cy="0"/>
          <a:chOff x="0" y="0"/>
          <a:chExt cx="0" cy="0"/>
        </a:xfrm>
      </p:grpSpPr>
      <p:sp>
        <p:nvSpPr>
          <p:cNvPr id="3" name="Rectangle 2"/>
          <p:cNvSpPr/>
          <p:nvPr userDrawn="1"/>
        </p:nvSpPr>
        <p:spPr>
          <a:xfrm>
            <a:off x="-6350" y="0"/>
            <a:ext cx="12192000" cy="6857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4" name="Title 1"/>
          <p:cNvSpPr>
            <a:spLocks noGrp="1"/>
          </p:cNvSpPr>
          <p:nvPr>
            <p:ph type="title" hasCustomPrompt="1"/>
          </p:nvPr>
        </p:nvSpPr>
        <p:spPr>
          <a:xfrm>
            <a:off x="831850" y="0"/>
            <a:ext cx="6802527" cy="3225382"/>
          </a:xfrm>
        </p:spPr>
        <p:txBody>
          <a:bodyPr anchor="b"/>
          <a:lstStyle>
            <a:lvl1pPr algn="l">
              <a:defRPr sz="6000">
                <a:solidFill>
                  <a:schemeClr val="bg1"/>
                </a:solidFill>
              </a:defRPr>
            </a:lvl1pPr>
          </a:lstStyle>
          <a:p>
            <a:r>
              <a:rPr lang="en-US" dirty="0"/>
              <a:t>CTF Section Title</a:t>
            </a:r>
          </a:p>
        </p:txBody>
      </p:sp>
      <p:sp>
        <p:nvSpPr>
          <p:cNvPr id="5" name="Text Placeholder 2"/>
          <p:cNvSpPr>
            <a:spLocks noGrp="1"/>
          </p:cNvSpPr>
          <p:nvPr>
            <p:ph type="body" idx="1"/>
          </p:nvPr>
        </p:nvSpPr>
        <p:spPr>
          <a:xfrm>
            <a:off x="831850" y="3412064"/>
            <a:ext cx="6802527" cy="1216114"/>
          </a:xfrm>
        </p:spPr>
        <p:txBody>
          <a:bodyPr anchor="t"/>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ight Triangle 5"/>
          <p:cNvSpPr/>
          <p:nvPr userDrawn="1"/>
        </p:nvSpPr>
        <p:spPr>
          <a:xfrm rot="10800000">
            <a:off x="10653622" y="-21"/>
            <a:ext cx="1538377" cy="63145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7" name="Right Triangle 6"/>
          <p:cNvSpPr/>
          <p:nvPr userDrawn="1"/>
        </p:nvSpPr>
        <p:spPr>
          <a:xfrm rot="10800000">
            <a:off x="10921040" y="-6"/>
            <a:ext cx="1264609" cy="55209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8" name="Right Triangle 7"/>
          <p:cNvSpPr/>
          <p:nvPr userDrawn="1"/>
        </p:nvSpPr>
        <p:spPr>
          <a:xfrm flipH="1">
            <a:off x="8609161" y="1"/>
            <a:ext cx="3579662" cy="68579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sp>
        <p:nvSpPr>
          <p:cNvPr id="9" name="Right Triangle 8"/>
          <p:cNvSpPr/>
          <p:nvPr userDrawn="1"/>
        </p:nvSpPr>
        <p:spPr>
          <a:xfrm flipH="1">
            <a:off x="9169878" y="379562"/>
            <a:ext cx="3022120" cy="647842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Black" panose="020B0604020202020204" pitchFamily="34" charset="0"/>
            </a:endParaRPr>
          </a:p>
        </p:txBody>
      </p:sp>
      <p:pic>
        <p:nvPicPr>
          <p:cNvPr id="10" name="Picture 9">
            <a:extLst>
              <a:ext uri="{FF2B5EF4-FFF2-40B4-BE49-F238E27FC236}">
                <a16:creationId xmlns:a16="http://schemas.microsoft.com/office/drawing/2014/main" id="{DCBDEAA0-3095-1043-ACCE-1F3186D241E7}"/>
              </a:ext>
            </a:extLst>
          </p:cNvPr>
          <p:cNvPicPr>
            <a:picLocks noChangeAspect="1"/>
          </p:cNvPicPr>
          <p:nvPr userDrawn="1"/>
        </p:nvPicPr>
        <p:blipFill>
          <a:blip r:embed="rId2"/>
          <a:stretch>
            <a:fillRect/>
          </a:stretch>
        </p:blipFill>
        <p:spPr>
          <a:xfrm>
            <a:off x="10237192" y="5520905"/>
            <a:ext cx="1834425" cy="1280841"/>
          </a:xfrm>
          <a:prstGeom prst="rect">
            <a:avLst/>
          </a:prstGeom>
        </p:spPr>
      </p:pic>
    </p:spTree>
    <p:extLst>
      <p:ext uri="{BB962C8B-B14F-4D97-AF65-F5344CB8AC3E}">
        <p14:creationId xmlns:p14="http://schemas.microsoft.com/office/powerpoint/2010/main" val="182237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8" r:id="rId3"/>
    <p:sldLayoutId id="2147483670" r:id="rId4"/>
    <p:sldLayoutId id="2147483668" r:id="rId5"/>
    <p:sldLayoutId id="2147483662" r:id="rId6"/>
    <p:sldLayoutId id="2147483663" r:id="rId7"/>
    <p:sldLayoutId id="2147483651" r:id="rId8"/>
    <p:sldLayoutId id="2147483664" r:id="rId9"/>
    <p:sldLayoutId id="2147483659" r:id="rId10"/>
    <p:sldLayoutId id="2147483665" r:id="rId11"/>
    <p:sldLayoutId id="2147483660" r:id="rId12"/>
    <p:sldLayoutId id="2147483666" r:id="rId13"/>
    <p:sldLayoutId id="2147483661" r:id="rId14"/>
    <p:sldLayoutId id="2147483667" r:id="rId15"/>
    <p:sldLayoutId id="2147483650" r:id="rId16"/>
    <p:sldLayoutId id="2147483671" r:id="rId17"/>
    <p:sldLayoutId id="2147483652" r:id="rId18"/>
    <p:sldLayoutId id="2147483672" r:id="rId19"/>
    <p:sldLayoutId id="2147483653" r:id="rId20"/>
    <p:sldLayoutId id="2147483673" r:id="rId21"/>
    <p:sldLayoutId id="2147483674" r:id="rId22"/>
    <p:sldLayoutId id="2147483654" r:id="rId23"/>
    <p:sldLayoutId id="2147483656" r:id="rId24"/>
  </p:sldLayoutIdLst>
  <p:txStyles>
    <p:titleStyle>
      <a:lvl1pPr algn="l" defTabSz="914400" rtl="0" eaLnBrk="1" latinLnBrk="0" hangingPunct="1">
        <a:lnSpc>
          <a:spcPct val="90000"/>
        </a:lnSpc>
        <a:spcBef>
          <a:spcPct val="0"/>
        </a:spcBef>
        <a:buNone/>
        <a:defRPr sz="4400" b="1" i="0" kern="1200">
          <a:solidFill>
            <a:schemeClr val="accent2"/>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bg2">
              <a:lumMod val="50000"/>
            </a:schemeClr>
          </a:solidFill>
          <a:latin typeface="Arial Black"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bg2">
              <a:lumMod val="50000"/>
            </a:schemeClr>
          </a:solidFill>
          <a:latin typeface="Arial Black"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bg2">
              <a:lumMod val="50000"/>
            </a:schemeClr>
          </a:solidFill>
          <a:latin typeface="Arial Black"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bg2">
              <a:lumMod val="50000"/>
            </a:schemeClr>
          </a:solidFill>
          <a:latin typeface="Arial Black"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bg2">
              <a:lumMod val="50000"/>
            </a:schemeClr>
          </a:solidFill>
          <a:latin typeface="Arial Black"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hyperlink" Target="https://www.climateinvestmentfunds.org/news/joint-ministerial-statement"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524" y="1325665"/>
            <a:ext cx="7837188" cy="2387600"/>
          </a:xfrm>
        </p:spPr>
        <p:txBody>
          <a:bodyPr>
            <a:normAutofit/>
          </a:bodyPr>
          <a:lstStyle/>
          <a:p>
            <a:r>
              <a:rPr lang="en-US" sz="4400" dirty="0">
                <a:solidFill>
                  <a:schemeClr val="bg1"/>
                </a:solidFill>
                <a:cs typeface="Arial Black" panose="020B0604020202020204" pitchFamily="34" charset="0"/>
              </a:rPr>
              <a:t>Future Directions of the </a:t>
            </a:r>
            <a:br>
              <a:rPr lang="en-US" sz="4400" dirty="0">
                <a:solidFill>
                  <a:schemeClr val="bg1"/>
                </a:solidFill>
                <a:cs typeface="Arial Black" panose="020B0604020202020204" pitchFamily="34" charset="0"/>
              </a:rPr>
            </a:br>
            <a:r>
              <a:rPr lang="en-US" sz="4400" dirty="0">
                <a:solidFill>
                  <a:schemeClr val="bg1"/>
                </a:solidFill>
                <a:cs typeface="Arial Black" panose="020B0604020202020204" pitchFamily="34" charset="0"/>
              </a:rPr>
              <a:t>Clean Technology Fund</a:t>
            </a:r>
          </a:p>
        </p:txBody>
      </p:sp>
      <p:sp>
        <p:nvSpPr>
          <p:cNvPr id="3" name="Subtitle 2"/>
          <p:cNvSpPr>
            <a:spLocks noGrp="1"/>
          </p:cNvSpPr>
          <p:nvPr>
            <p:ph type="subTitle" idx="1"/>
          </p:nvPr>
        </p:nvSpPr>
        <p:spPr>
          <a:xfrm>
            <a:off x="5307165" y="4338535"/>
            <a:ext cx="6547547" cy="574207"/>
          </a:xfrm>
        </p:spPr>
        <p:txBody>
          <a:bodyPr/>
          <a:lstStyle/>
          <a:p>
            <a:r>
              <a:rPr lang="en-US" dirty="0">
                <a:latin typeface="Calibri" panose="020F0502020204030204" pitchFamily="34" charset="0"/>
                <a:cs typeface="Calibri" panose="020F0502020204030204" pitchFamily="34" charset="0"/>
              </a:rPr>
              <a:t>June, 2019</a:t>
            </a:r>
          </a:p>
        </p:txBody>
      </p:sp>
    </p:spTree>
    <p:extLst>
      <p:ext uri="{BB962C8B-B14F-4D97-AF65-F5344CB8AC3E}">
        <p14:creationId xmlns:p14="http://schemas.microsoft.com/office/powerpoint/2010/main" val="192467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E02EDF-0F6C-4F30-A823-04279D5F816E}"/>
              </a:ext>
            </a:extLst>
          </p:cNvPr>
          <p:cNvSpPr/>
          <p:nvPr/>
        </p:nvSpPr>
        <p:spPr>
          <a:xfrm>
            <a:off x="8534841" y="1087589"/>
            <a:ext cx="3555559" cy="5297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C41B43-79AB-42BA-9BDF-FBCFE2567DB4}"/>
              </a:ext>
            </a:extLst>
          </p:cNvPr>
          <p:cNvSpPr>
            <a:spLocks noGrp="1"/>
          </p:cNvSpPr>
          <p:nvPr>
            <p:ph type="title"/>
          </p:nvPr>
        </p:nvSpPr>
        <p:spPr>
          <a:xfrm>
            <a:off x="870407" y="124771"/>
            <a:ext cx="10515600" cy="662484"/>
          </a:xfrm>
        </p:spPr>
        <p:txBody>
          <a:bodyPr>
            <a:normAutofit/>
          </a:bodyPr>
          <a:lstStyle/>
          <a:p>
            <a:r>
              <a:rPr lang="en-US" sz="2800" dirty="0"/>
              <a:t>Urgency of Climate Action in the Near-Term </a:t>
            </a:r>
          </a:p>
        </p:txBody>
      </p:sp>
      <p:pic>
        <p:nvPicPr>
          <p:cNvPr id="5" name="Content Placeholder 4" descr="A person standing in front of a sunset over a fire&#10;&#10;Description generated with high confidence">
            <a:extLst>
              <a:ext uri="{FF2B5EF4-FFF2-40B4-BE49-F238E27FC236}">
                <a16:creationId xmlns:a16="http://schemas.microsoft.com/office/drawing/2014/main" id="{AD26F83A-8EBB-41DF-B1F7-99F48090E4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6979" y="1149405"/>
            <a:ext cx="2631282" cy="1834383"/>
          </a:xfrm>
        </p:spPr>
      </p:pic>
      <p:sp>
        <p:nvSpPr>
          <p:cNvPr id="7" name="Rectangle 6">
            <a:extLst>
              <a:ext uri="{FF2B5EF4-FFF2-40B4-BE49-F238E27FC236}">
                <a16:creationId xmlns:a16="http://schemas.microsoft.com/office/drawing/2014/main" id="{486EE2CB-0089-411E-B733-9E9B6E852399}"/>
              </a:ext>
            </a:extLst>
          </p:cNvPr>
          <p:cNvSpPr/>
          <p:nvPr/>
        </p:nvSpPr>
        <p:spPr>
          <a:xfrm>
            <a:off x="870407" y="1487384"/>
            <a:ext cx="7170880" cy="1785104"/>
          </a:xfrm>
          <a:prstGeom prst="rect">
            <a:avLst/>
          </a:prstGeom>
        </p:spPr>
        <p:txBody>
          <a:bodyPr wrap="square">
            <a:spAutoFit/>
          </a:bodyPr>
          <a:lstStyle/>
          <a:p>
            <a:pPr marL="285750" indent="-285750" defTabSz="685800" fontAlgn="auto">
              <a:spcBef>
                <a:spcPts val="0"/>
              </a:spcBef>
              <a:spcAft>
                <a:spcPts val="1200"/>
              </a:spcAft>
              <a:buFont typeface="Arial" panose="020B0604020202020204" pitchFamily="34" charset="0"/>
              <a:buChar char="•"/>
            </a:pPr>
            <a:r>
              <a:rPr lang="en-US" sz="2000" b="0" dirty="0">
                <a:solidFill>
                  <a:srgbClr val="505050"/>
                </a:solidFill>
                <a:latin typeface="Calibri" panose="020F0502020204030204" pitchFamily="34" charset="0"/>
                <a:ea typeface="+mn-ea"/>
                <a:cs typeface="Calibri" panose="020F0502020204030204" pitchFamily="34" charset="0"/>
              </a:rPr>
              <a:t>The climate consequences of a 2 C world are far greater than that of 1.5 C, especially for the poor and the vulnerable.</a:t>
            </a:r>
          </a:p>
          <a:p>
            <a:pPr marL="285750" indent="-285750" defTabSz="685800" fontAlgn="auto">
              <a:spcBef>
                <a:spcPts val="0"/>
              </a:spcBef>
              <a:spcAft>
                <a:spcPts val="1200"/>
              </a:spcAft>
              <a:buFont typeface="Arial" panose="020B0604020202020204" pitchFamily="34" charset="0"/>
              <a:buChar char="•"/>
            </a:pPr>
            <a:r>
              <a:rPr lang="en-US" sz="2000" b="0" dirty="0">
                <a:solidFill>
                  <a:srgbClr val="505050"/>
                </a:solidFill>
                <a:latin typeface="Calibri" panose="020F0502020204030204" pitchFamily="34" charset="0"/>
                <a:ea typeface="+mn-ea"/>
                <a:cs typeface="Calibri" panose="020F0502020204030204" pitchFamily="34" charset="0"/>
              </a:rPr>
              <a:t>Limiting warming to 1.5 C  will require a major (unprecedented) economic transformation, is barely feasible now, and every year we delay the window of feasibility halves.</a:t>
            </a:r>
          </a:p>
        </p:txBody>
      </p:sp>
      <p:sp>
        <p:nvSpPr>
          <p:cNvPr id="8" name="Rectangle 7">
            <a:extLst>
              <a:ext uri="{FF2B5EF4-FFF2-40B4-BE49-F238E27FC236}">
                <a16:creationId xmlns:a16="http://schemas.microsoft.com/office/drawing/2014/main" id="{51E5EE3A-61F6-4E12-B4B5-EA4EA2A87C0D}"/>
              </a:ext>
            </a:extLst>
          </p:cNvPr>
          <p:cNvSpPr/>
          <p:nvPr/>
        </p:nvSpPr>
        <p:spPr>
          <a:xfrm>
            <a:off x="870408" y="1090802"/>
            <a:ext cx="5893249" cy="400110"/>
          </a:xfrm>
          <a:prstGeom prst="rect">
            <a:avLst/>
          </a:prstGeom>
        </p:spPr>
        <p:txBody>
          <a:bodyPr wrap="square">
            <a:spAutoFit/>
          </a:bodyPr>
          <a:lstStyle/>
          <a:p>
            <a:pPr defTabSz="685800" fontAlgn="auto">
              <a:spcBef>
                <a:spcPts val="0"/>
              </a:spcBef>
              <a:spcAft>
                <a:spcPts val="0"/>
              </a:spcAft>
            </a:pPr>
            <a:r>
              <a:rPr lang="en-US" sz="2000" dirty="0">
                <a:solidFill>
                  <a:srgbClr val="505050"/>
                </a:solidFill>
                <a:latin typeface="Calibri" panose="020F0502020204030204" pitchFamily="34" charset="0"/>
                <a:ea typeface="+mn-ea"/>
                <a:cs typeface="Calibri" panose="020F0502020204030204" pitchFamily="34" charset="0"/>
              </a:rPr>
              <a:t>IPCC Special Report - Global Warming of 1.5 ºC</a:t>
            </a:r>
            <a:endParaRPr lang="en-US" sz="2000" b="0" dirty="0">
              <a:solidFill>
                <a:srgbClr val="505050"/>
              </a:solidFill>
              <a:latin typeface="Calibri" panose="020F0502020204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C566F987-887D-4BBD-A47A-73E17083DBE6}"/>
              </a:ext>
            </a:extLst>
          </p:cNvPr>
          <p:cNvSpPr/>
          <p:nvPr/>
        </p:nvSpPr>
        <p:spPr>
          <a:xfrm>
            <a:off x="852714" y="3300251"/>
            <a:ext cx="7286622" cy="3631763"/>
          </a:xfrm>
          <a:prstGeom prst="rect">
            <a:avLst/>
          </a:prstGeom>
        </p:spPr>
        <p:txBody>
          <a:bodyPr wrap="square">
            <a:spAutoFit/>
          </a:bodyPr>
          <a:lstStyle/>
          <a:p>
            <a:pPr marL="285750" indent="-285750" defTabSz="685800" fontAlgn="auto">
              <a:spcBef>
                <a:spcPts val="0"/>
              </a:spcBef>
              <a:spcAft>
                <a:spcPts val="1200"/>
              </a:spcAft>
              <a:buFont typeface="Arial" panose="020B0604020202020204" pitchFamily="34" charset="0"/>
              <a:buChar char="•"/>
            </a:pPr>
            <a:r>
              <a:rPr lang="en-US" sz="2000" b="0" dirty="0">
                <a:solidFill>
                  <a:srgbClr val="505050"/>
                </a:solidFill>
                <a:latin typeface="Calibri" panose="020F0502020204030204" pitchFamily="34" charset="0"/>
                <a:ea typeface="+mn-ea"/>
                <a:cs typeface="Calibri" panose="020F0502020204030204" pitchFamily="34" charset="0"/>
              </a:rPr>
              <a:t>While the challenge is daunting, the window of opportunity is not yet closed.</a:t>
            </a:r>
          </a:p>
          <a:p>
            <a:pPr marL="285750" indent="-285750" defTabSz="685800" fontAlgn="auto">
              <a:spcBef>
                <a:spcPts val="0"/>
              </a:spcBef>
              <a:spcAft>
                <a:spcPts val="1200"/>
              </a:spcAft>
              <a:buFont typeface="Arial" panose="020B0604020202020204" pitchFamily="34" charset="0"/>
              <a:buChar char="•"/>
            </a:pPr>
            <a:r>
              <a:rPr lang="en-US" sz="2000" b="0" dirty="0">
                <a:solidFill>
                  <a:srgbClr val="505050"/>
                </a:solidFill>
                <a:latin typeface="Calibri" panose="020F0502020204030204" pitchFamily="34" charset="0"/>
                <a:cs typeface="Calibri" panose="020F0502020204030204" pitchFamily="34" charset="0"/>
              </a:rPr>
              <a:t>We have 11 years to enact the unprecedented, “rapid and far-reaching” transitions in land, energy, industry, buildings, transport, and cities needed to overcome the existential threat of climate change. </a:t>
            </a:r>
          </a:p>
          <a:p>
            <a:pPr marL="285750" indent="-285750" defTabSz="685800" fontAlgn="auto">
              <a:spcBef>
                <a:spcPts val="0"/>
              </a:spcBef>
              <a:spcAft>
                <a:spcPts val="1200"/>
              </a:spcAft>
              <a:buFont typeface="Arial" panose="020B0604020202020204" pitchFamily="34" charset="0"/>
              <a:buChar char="•"/>
            </a:pPr>
            <a:r>
              <a:rPr lang="en-US" sz="2000" b="0" dirty="0">
                <a:solidFill>
                  <a:srgbClr val="505050"/>
                </a:solidFill>
                <a:latin typeface="Calibri" panose="020F0502020204030204" pitchFamily="34" charset="0"/>
                <a:cs typeface="Calibri" panose="020F0502020204030204" pitchFamily="34" charset="0"/>
              </a:rPr>
              <a:t>The world is expected to invest some $90 trillion on infrastructure by 2030. Much of this investment will be programmed in the next 2 to 3 years. </a:t>
            </a:r>
          </a:p>
          <a:p>
            <a:pPr marL="285750" indent="-285750" defTabSz="685800" fontAlgn="auto">
              <a:spcBef>
                <a:spcPts val="0"/>
              </a:spcBef>
              <a:spcAft>
                <a:spcPts val="1200"/>
              </a:spcAft>
              <a:buFont typeface="Arial" panose="020B0604020202020204" pitchFamily="34" charset="0"/>
              <a:buChar char="•"/>
            </a:pPr>
            <a:endParaRPr lang="en-US" sz="2000" b="0" dirty="0">
              <a:solidFill>
                <a:srgbClr val="505050"/>
              </a:solidFill>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CF29DDC-7813-42FC-BA23-10A8AF59B23D}"/>
              </a:ext>
            </a:extLst>
          </p:cNvPr>
          <p:cNvSpPr txBox="1"/>
          <p:nvPr/>
        </p:nvSpPr>
        <p:spPr>
          <a:xfrm>
            <a:off x="8558705" y="2983788"/>
            <a:ext cx="3555559" cy="3447098"/>
          </a:xfrm>
          <a:prstGeom prst="rect">
            <a:avLst/>
          </a:prstGeom>
          <a:noFill/>
        </p:spPr>
        <p:txBody>
          <a:bodyPr wrap="square" rtlCol="0">
            <a:spAutoFit/>
          </a:bodyPr>
          <a:lstStyle/>
          <a:p>
            <a:pPr algn="ctr">
              <a:spcAft>
                <a:spcPts val="600"/>
              </a:spcAft>
            </a:pPr>
            <a:r>
              <a:rPr lang="en-US" sz="1800" dirty="0">
                <a:latin typeface="Calibri" panose="020F0502020204030204" pitchFamily="34" charset="0"/>
                <a:cs typeface="Calibri" panose="020F0502020204030204" pitchFamily="34" charset="0"/>
              </a:rPr>
              <a:t>From The Wall Street Journal </a:t>
            </a:r>
          </a:p>
          <a:p>
            <a:pPr>
              <a:spcAft>
                <a:spcPts val="600"/>
              </a:spcAft>
            </a:pPr>
            <a:r>
              <a:rPr lang="en-US" sz="1800" i="1" dirty="0">
                <a:latin typeface="Calibri" panose="020F0502020204030204" pitchFamily="34" charset="0"/>
                <a:cs typeface="Calibri" panose="020F0502020204030204" pitchFamily="34" charset="0"/>
              </a:rPr>
              <a:t>PG&amp;E: The First Climate-Change Bankruptcy, Probably Not the Last</a:t>
            </a:r>
            <a:endParaRPr lang="en-US" sz="1800" dirty="0">
              <a:latin typeface="Calibri" panose="020F0502020204030204" pitchFamily="34" charset="0"/>
              <a:cs typeface="Calibri" panose="020F0502020204030204" pitchFamily="34" charset="0"/>
            </a:endParaRPr>
          </a:p>
          <a:p>
            <a:pPr>
              <a:spcAft>
                <a:spcPts val="600"/>
              </a:spcAft>
            </a:pPr>
            <a:r>
              <a:rPr lang="en-US" sz="1800" b="0" dirty="0">
                <a:latin typeface="Calibri" panose="020F0502020204030204" pitchFamily="34" charset="0"/>
                <a:cs typeface="Calibri" panose="020F0502020204030204" pitchFamily="34" charset="0"/>
              </a:rPr>
              <a:t> - The fast fall of PG&amp;E after California’s wildfires is a </a:t>
            </a:r>
            <a:r>
              <a:rPr lang="en-US" sz="1800" dirty="0">
                <a:latin typeface="Calibri" panose="020F0502020204030204" pitchFamily="34" charset="0"/>
                <a:cs typeface="Calibri" panose="020F0502020204030204" pitchFamily="34" charset="0"/>
              </a:rPr>
              <a:t>jolt for companies considering the uncertain risks of a warming planet</a:t>
            </a:r>
          </a:p>
          <a:p>
            <a:pPr>
              <a:spcAft>
                <a:spcPts val="600"/>
              </a:spcAft>
            </a:pPr>
            <a:r>
              <a:rPr lang="en-US" sz="1800" b="0" dirty="0">
                <a:latin typeface="Calibri" panose="020F0502020204030204" pitchFamily="34" charset="0"/>
                <a:cs typeface="Calibri" panose="020F0502020204030204" pitchFamily="34" charset="0"/>
              </a:rPr>
              <a:t> - California’s largest utility was </a:t>
            </a:r>
            <a:r>
              <a:rPr lang="en-US" sz="1800" dirty="0">
                <a:latin typeface="Calibri" panose="020F0502020204030204" pitchFamily="34" charset="0"/>
                <a:cs typeface="Calibri" panose="020F0502020204030204" pitchFamily="34" charset="0"/>
              </a:rPr>
              <a:t>overwhelmed by rapid climatic changes</a:t>
            </a:r>
            <a:r>
              <a:rPr lang="en-US" sz="1800" b="0" dirty="0">
                <a:latin typeface="Calibri" panose="020F0502020204030204" pitchFamily="34" charset="0"/>
                <a:cs typeface="Calibri" panose="020F0502020204030204" pitchFamily="34" charset="0"/>
              </a:rPr>
              <a:t>…</a:t>
            </a:r>
          </a:p>
          <a:p>
            <a:pPr>
              <a:spcAft>
                <a:spcPts val="600"/>
              </a:spcAft>
            </a:pPr>
            <a:r>
              <a:rPr lang="en-US" sz="1200" b="0" i="1" dirty="0">
                <a:latin typeface="Calibri" panose="020F0502020204030204" pitchFamily="34" charset="0"/>
                <a:cs typeface="Calibri" panose="020F0502020204030204" pitchFamily="34" charset="0"/>
              </a:rPr>
              <a:t>January 18, 2019</a:t>
            </a:r>
          </a:p>
        </p:txBody>
      </p:sp>
      <p:sp>
        <p:nvSpPr>
          <p:cNvPr id="10" name="Slide Number Placeholder 3">
            <a:extLst>
              <a:ext uri="{FF2B5EF4-FFF2-40B4-BE49-F238E27FC236}">
                <a16:creationId xmlns:a16="http://schemas.microsoft.com/office/drawing/2014/main" id="{1F78FBB6-2A10-431B-830E-BB8308F64B21}"/>
              </a:ext>
            </a:extLst>
          </p:cNvPr>
          <p:cNvSpPr txBox="1">
            <a:spLocks/>
          </p:cNvSpPr>
          <p:nvPr/>
        </p:nvSpPr>
        <p:spPr>
          <a:xfrm>
            <a:off x="8610600" y="6356352"/>
            <a:ext cx="2743200" cy="365125"/>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a:lstStyle>
          <a:p>
            <a:pPr algn="r"/>
            <a:fld id="{B6A6AE0D-E301-FB44-AC1E-2A981F10F971}" type="slidenum">
              <a:rPr lang="en-US" b="0" smtClean="0">
                <a:latin typeface="Calibri" panose="020F0502020204030204" pitchFamily="34" charset="0"/>
                <a:cs typeface="Calibri" panose="020F0502020204030204" pitchFamily="34" charset="0"/>
              </a:rPr>
              <a:pPr algn="r"/>
              <a:t>10</a:t>
            </a:fld>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647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2F9A-9F53-4880-8D14-884AA179F8D9}"/>
              </a:ext>
            </a:extLst>
          </p:cNvPr>
          <p:cNvSpPr>
            <a:spLocks noGrp="1"/>
          </p:cNvSpPr>
          <p:nvPr>
            <p:ph type="title"/>
          </p:nvPr>
        </p:nvSpPr>
        <p:spPr/>
        <p:txBody>
          <a:bodyPr anchor="t">
            <a:noAutofit/>
          </a:bodyPr>
          <a:lstStyle/>
          <a:p>
            <a:r>
              <a:rPr lang="en-US" sz="2800" dirty="0"/>
              <a:t>CIF’s business model has proven to help accelerate investments for rapid and systemic climate action</a:t>
            </a:r>
          </a:p>
        </p:txBody>
      </p:sp>
      <p:sp>
        <p:nvSpPr>
          <p:cNvPr id="14" name="Content Placeholder 2">
            <a:extLst>
              <a:ext uri="{FF2B5EF4-FFF2-40B4-BE49-F238E27FC236}">
                <a16:creationId xmlns:a16="http://schemas.microsoft.com/office/drawing/2014/main" id="{6F21FEE6-28C8-4176-90EF-D65C287A0B17}"/>
              </a:ext>
            </a:extLst>
          </p:cNvPr>
          <p:cNvSpPr>
            <a:spLocks noGrp="1"/>
          </p:cNvSpPr>
          <p:nvPr>
            <p:ph idx="1"/>
          </p:nvPr>
        </p:nvSpPr>
        <p:spPr>
          <a:xfrm>
            <a:off x="838200" y="1922788"/>
            <a:ext cx="10825716" cy="844828"/>
          </a:xfrm>
        </p:spPr>
        <p:txBody>
          <a:bodyPr vert="horz" lIns="91440" tIns="45720" rIns="91440" bIns="45720" rtlCol="0">
            <a:normAutofit/>
          </a:bodyPr>
          <a:lstStyle/>
          <a:p>
            <a:pPr marL="0" indent="0">
              <a:buNone/>
            </a:pPr>
            <a:r>
              <a:rPr lang="en-US" sz="1800" dirty="0">
                <a:latin typeface="Calibri" panose="020F0502020204030204" pitchFamily="34" charset="0"/>
                <a:cs typeface="Calibri" panose="020F0502020204030204" pitchFamily="34" charset="0"/>
              </a:rPr>
              <a:t>CIF’s comparative advantage resides in the unique features of its business model</a:t>
            </a:r>
          </a:p>
        </p:txBody>
      </p:sp>
      <p:sp>
        <p:nvSpPr>
          <p:cNvPr id="6" name="TextBox 5">
            <a:extLst>
              <a:ext uri="{FF2B5EF4-FFF2-40B4-BE49-F238E27FC236}">
                <a16:creationId xmlns:a16="http://schemas.microsoft.com/office/drawing/2014/main" id="{CCD22AAD-8789-4EF1-BD80-4A5550995D5C}"/>
              </a:ext>
            </a:extLst>
          </p:cNvPr>
          <p:cNvSpPr txBox="1"/>
          <p:nvPr/>
        </p:nvSpPr>
        <p:spPr>
          <a:xfrm>
            <a:off x="0" y="6581001"/>
            <a:ext cx="7592994" cy="276999"/>
          </a:xfrm>
          <a:prstGeom prst="rect">
            <a:avLst/>
          </a:prstGeom>
          <a:noFill/>
        </p:spPr>
        <p:txBody>
          <a:bodyPr wrap="square" rtlCol="0">
            <a:spAutoFit/>
          </a:bodyPr>
          <a:lstStyle/>
          <a:p>
            <a:r>
              <a:rPr lang="en-US" sz="1200" i="1" dirty="0">
                <a:solidFill>
                  <a:schemeClr val="bg2">
                    <a:lumMod val="50000"/>
                  </a:schemeClr>
                </a:solidFill>
                <a:latin typeface="Calibri" panose="020F0502020204030204" pitchFamily="34" charset="0"/>
                <a:cs typeface="Calibri" panose="020F0502020204030204" pitchFamily="34" charset="0"/>
              </a:rPr>
              <a:t>Source: ITAD et al., (2019). </a:t>
            </a:r>
          </a:p>
        </p:txBody>
      </p:sp>
      <p:graphicFrame>
        <p:nvGraphicFramePr>
          <p:cNvPr id="4" name="Diagram 3">
            <a:extLst>
              <a:ext uri="{FF2B5EF4-FFF2-40B4-BE49-F238E27FC236}">
                <a16:creationId xmlns:a16="http://schemas.microsoft.com/office/drawing/2014/main" id="{1C80D8EE-9AF5-4ACA-8D63-67CFCC9565A8}"/>
              </a:ext>
            </a:extLst>
          </p:cNvPr>
          <p:cNvGraphicFramePr/>
          <p:nvPr>
            <p:extLst/>
          </p:nvPr>
        </p:nvGraphicFramePr>
        <p:xfrm>
          <a:off x="1654810" y="18508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a:extLst>
              <a:ext uri="{FF2B5EF4-FFF2-40B4-BE49-F238E27FC236}">
                <a16:creationId xmlns:a16="http://schemas.microsoft.com/office/drawing/2014/main" id="{FDD71D13-527F-46B6-BE91-3A51C7BF01B0}"/>
              </a:ext>
            </a:extLst>
          </p:cNvPr>
          <p:cNvSpPr txBox="1"/>
          <p:nvPr/>
        </p:nvSpPr>
        <p:spPr>
          <a:xfrm>
            <a:off x="3082980" y="3086613"/>
            <a:ext cx="1977886" cy="1077218"/>
          </a:xfrm>
          <a:prstGeom prst="rect">
            <a:avLst/>
          </a:prstGeom>
          <a:noFill/>
        </p:spPr>
        <p:txBody>
          <a:bodyPr wrap="square" rtlCol="0" anchor="ctr">
            <a:spAutoFit/>
          </a:bodyPr>
          <a:lstStyle/>
          <a:p>
            <a:pPr algn="ctr"/>
            <a:r>
              <a:rPr lang="en-US" b="1" dirty="0">
                <a:solidFill>
                  <a:schemeClr val="bg1"/>
                </a:solidFill>
                <a:latin typeface="Calibri" panose="020F0502020204030204" pitchFamily="34" charset="0"/>
                <a:cs typeface="Calibri" panose="020F0502020204030204" pitchFamily="34" charset="0"/>
              </a:rPr>
              <a:t>Country-led programmatic participatory approach </a:t>
            </a:r>
            <a:endParaRPr lang="en-US" dirty="0">
              <a:solidFill>
                <a:schemeClr val="bg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56C9C42-7B54-4C01-B9A2-A7A23AACE6E8}"/>
              </a:ext>
            </a:extLst>
          </p:cNvPr>
          <p:cNvSpPr txBox="1"/>
          <p:nvPr/>
        </p:nvSpPr>
        <p:spPr>
          <a:xfrm>
            <a:off x="5262115" y="3332835"/>
            <a:ext cx="1977886" cy="584775"/>
          </a:xfrm>
          <a:prstGeom prst="rect">
            <a:avLst/>
          </a:prstGeom>
          <a:noFill/>
        </p:spPr>
        <p:txBody>
          <a:bodyPr wrap="square" rtlCol="0" anchor="ctr">
            <a:spAutoFit/>
          </a:bodyPr>
          <a:lstStyle/>
          <a:p>
            <a:pPr lvl="0" algn="ctr"/>
            <a:r>
              <a:rPr lang="en-US" b="1" dirty="0">
                <a:solidFill>
                  <a:schemeClr val="bg1"/>
                </a:solidFill>
                <a:latin typeface="Calibri" panose="020F0502020204030204" pitchFamily="34" charset="0"/>
                <a:cs typeface="Calibri" panose="020F0502020204030204" pitchFamily="34" charset="0"/>
              </a:rPr>
              <a:t>Multi-MDB coordination</a:t>
            </a:r>
            <a:endParaRPr lang="en-US" dirty="0">
              <a:solidFill>
                <a:schemeClr val="bg1"/>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B0E1E45A-1159-4B68-9ABE-8EED8043194A}"/>
              </a:ext>
            </a:extLst>
          </p:cNvPr>
          <p:cNvSpPr txBox="1"/>
          <p:nvPr/>
        </p:nvSpPr>
        <p:spPr>
          <a:xfrm>
            <a:off x="7367088" y="3209724"/>
            <a:ext cx="1977886" cy="830997"/>
          </a:xfrm>
          <a:prstGeom prst="rect">
            <a:avLst/>
          </a:prstGeom>
          <a:noFill/>
        </p:spPr>
        <p:txBody>
          <a:bodyPr wrap="square" rtlCol="0" anchor="ctr">
            <a:spAutoFit/>
          </a:bodyPr>
          <a:lstStyle/>
          <a:p>
            <a:pPr lvl="0" algn="ctr"/>
            <a:r>
              <a:rPr lang="en-US" b="1" dirty="0">
                <a:solidFill>
                  <a:schemeClr val="bg1"/>
                </a:solidFill>
                <a:latin typeface="Calibri" panose="020F0502020204030204" pitchFamily="34" charset="0"/>
                <a:cs typeface="Calibri" panose="020F0502020204030204" pitchFamily="34" charset="0"/>
              </a:rPr>
              <a:t>Large-scale coherent intervention packages </a:t>
            </a:r>
          </a:p>
        </p:txBody>
      </p:sp>
      <p:sp>
        <p:nvSpPr>
          <p:cNvPr id="37" name="TextBox 36">
            <a:extLst>
              <a:ext uri="{FF2B5EF4-FFF2-40B4-BE49-F238E27FC236}">
                <a16:creationId xmlns:a16="http://schemas.microsoft.com/office/drawing/2014/main" id="{5ABF1190-C64C-42FD-ACB0-2240AFECF13C}"/>
              </a:ext>
            </a:extLst>
          </p:cNvPr>
          <p:cNvSpPr txBox="1"/>
          <p:nvPr/>
        </p:nvSpPr>
        <p:spPr>
          <a:xfrm>
            <a:off x="4107779" y="4997151"/>
            <a:ext cx="1977886" cy="1077218"/>
          </a:xfrm>
          <a:prstGeom prst="rect">
            <a:avLst/>
          </a:prstGeom>
          <a:noFill/>
        </p:spPr>
        <p:txBody>
          <a:bodyPr wrap="square" rtlCol="0" anchor="ctr">
            <a:spAutoFit/>
          </a:bodyPr>
          <a:lstStyle/>
          <a:p>
            <a:pPr lvl="0" algn="ctr"/>
            <a:r>
              <a:rPr lang="en-US" b="1" dirty="0">
                <a:solidFill>
                  <a:schemeClr val="bg1"/>
                </a:solidFill>
                <a:latin typeface="Calibri" panose="020F0502020204030204" pitchFamily="34" charset="0"/>
                <a:cs typeface="Calibri" panose="020F0502020204030204" pitchFamily="34" charset="0"/>
              </a:rPr>
              <a:t>Scaled-up predictable &amp; flexible concessional resources </a:t>
            </a:r>
          </a:p>
        </p:txBody>
      </p:sp>
      <p:grpSp>
        <p:nvGrpSpPr>
          <p:cNvPr id="39" name="Group 38">
            <a:extLst>
              <a:ext uri="{FF2B5EF4-FFF2-40B4-BE49-F238E27FC236}">
                <a16:creationId xmlns:a16="http://schemas.microsoft.com/office/drawing/2014/main" id="{E424C5B5-4868-44E4-90BF-9CCEE7A5F1DD}"/>
              </a:ext>
            </a:extLst>
          </p:cNvPr>
          <p:cNvGrpSpPr/>
          <p:nvPr/>
        </p:nvGrpSpPr>
        <p:grpSpPr>
          <a:xfrm>
            <a:off x="6391765" y="4406871"/>
            <a:ext cx="1964266" cy="2257777"/>
            <a:chOff x="4641088" y="2538645"/>
            <a:chExt cx="1964266" cy="2257777"/>
          </a:xfrm>
        </p:grpSpPr>
        <p:sp>
          <p:nvSpPr>
            <p:cNvPr id="40" name="Hexagon 39">
              <a:extLst>
                <a:ext uri="{FF2B5EF4-FFF2-40B4-BE49-F238E27FC236}">
                  <a16:creationId xmlns:a16="http://schemas.microsoft.com/office/drawing/2014/main" id="{A6335EC2-BB33-4E60-BAC3-D9D2949EB67D}"/>
                </a:ext>
              </a:extLst>
            </p:cNvPr>
            <p:cNvSpPr/>
            <p:nvPr/>
          </p:nvSpPr>
          <p:spPr>
            <a:xfrm rot="5400000">
              <a:off x="4494332" y="2685401"/>
              <a:ext cx="2257777" cy="196426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Hexagon 4">
              <a:extLst>
                <a:ext uri="{FF2B5EF4-FFF2-40B4-BE49-F238E27FC236}">
                  <a16:creationId xmlns:a16="http://schemas.microsoft.com/office/drawing/2014/main" id="{CE58AD2E-6C1A-4D3E-836A-6EC7BC49C923}"/>
                </a:ext>
              </a:extLst>
            </p:cNvPr>
            <p:cNvSpPr txBox="1"/>
            <p:nvPr/>
          </p:nvSpPr>
          <p:spPr>
            <a:xfrm>
              <a:off x="4947185" y="2890483"/>
              <a:ext cx="1352070" cy="1554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Calibri" panose="020F0502020204030204" pitchFamily="34" charset="0"/>
                <a:cs typeface="Calibri" panose="020F0502020204030204" pitchFamily="34" charset="0"/>
              </a:endParaRPr>
            </a:p>
          </p:txBody>
        </p:sp>
      </p:grpSp>
      <p:sp>
        <p:nvSpPr>
          <p:cNvPr id="38" name="TextBox 37">
            <a:extLst>
              <a:ext uri="{FF2B5EF4-FFF2-40B4-BE49-F238E27FC236}">
                <a16:creationId xmlns:a16="http://schemas.microsoft.com/office/drawing/2014/main" id="{78756215-F5B9-460D-BC26-88F910CCA844}"/>
              </a:ext>
            </a:extLst>
          </p:cNvPr>
          <p:cNvSpPr txBox="1"/>
          <p:nvPr/>
        </p:nvSpPr>
        <p:spPr>
          <a:xfrm>
            <a:off x="6391764" y="5038382"/>
            <a:ext cx="1977886" cy="830997"/>
          </a:xfrm>
          <a:prstGeom prst="rect">
            <a:avLst/>
          </a:prstGeom>
          <a:noFill/>
        </p:spPr>
        <p:txBody>
          <a:bodyPr wrap="square" rtlCol="0" anchor="ctr">
            <a:spAutoFit/>
          </a:bodyPr>
          <a:lstStyle/>
          <a:p>
            <a:pPr lvl="0" algn="ctr"/>
            <a:r>
              <a:rPr lang="en-US" b="1" dirty="0">
                <a:solidFill>
                  <a:schemeClr val="bg1"/>
                </a:solidFill>
                <a:latin typeface="Calibri" panose="020F0502020204030204" pitchFamily="34" charset="0"/>
                <a:cs typeface="Calibri" panose="020F0502020204030204" pitchFamily="34" charset="0"/>
              </a:rPr>
              <a:t>Consideration of social inclusion </a:t>
            </a:r>
          </a:p>
          <a:p>
            <a:pPr lvl="0" algn="ctr"/>
            <a:r>
              <a:rPr lang="en-US" b="1" dirty="0">
                <a:solidFill>
                  <a:schemeClr val="bg1"/>
                </a:solidFill>
                <a:latin typeface="Calibri" panose="020F0502020204030204" pitchFamily="34" charset="0"/>
                <a:cs typeface="Calibri" panose="020F0502020204030204" pitchFamily="34" charset="0"/>
              </a:rPr>
              <a:t>at the outset</a:t>
            </a:r>
          </a:p>
        </p:txBody>
      </p:sp>
      <p:sp>
        <p:nvSpPr>
          <p:cNvPr id="42" name="TextBox 41">
            <a:extLst>
              <a:ext uri="{FF2B5EF4-FFF2-40B4-BE49-F238E27FC236}">
                <a16:creationId xmlns:a16="http://schemas.microsoft.com/office/drawing/2014/main" id="{0C1B7FCC-691B-4CB5-A748-C7F9484A6674}"/>
              </a:ext>
            </a:extLst>
          </p:cNvPr>
          <p:cNvSpPr txBox="1"/>
          <p:nvPr/>
        </p:nvSpPr>
        <p:spPr>
          <a:xfrm>
            <a:off x="0" y="2232740"/>
            <a:ext cx="411148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 </a:t>
            </a:r>
            <a:r>
              <a:rPr lang="en-US" sz="2400" b="1" dirty="0">
                <a:solidFill>
                  <a:schemeClr val="accent1"/>
                </a:solidFill>
                <a:latin typeface="Calibri" panose="020F0502020204030204" pitchFamily="34" charset="0"/>
                <a:cs typeface="Calibri" panose="020F0502020204030204" pitchFamily="34" charset="0"/>
              </a:rPr>
              <a:t>core elements</a:t>
            </a:r>
            <a:endParaRPr kumimoji="0" 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401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873B-C910-45A7-BC16-80446AEE96A2}"/>
              </a:ext>
            </a:extLst>
          </p:cNvPr>
          <p:cNvSpPr>
            <a:spLocks noGrp="1"/>
          </p:cNvSpPr>
          <p:nvPr>
            <p:ph type="title"/>
          </p:nvPr>
        </p:nvSpPr>
        <p:spPr/>
        <p:txBody>
          <a:bodyPr anchor="t">
            <a:noAutofit/>
          </a:bodyPr>
          <a:lstStyle/>
          <a:p>
            <a:r>
              <a:rPr lang="en-US" sz="2800" dirty="0"/>
              <a:t>Recipient countries recognize the vital role CIF has played, and are urging for continued CIF support </a:t>
            </a:r>
          </a:p>
        </p:txBody>
      </p:sp>
      <p:sp>
        <p:nvSpPr>
          <p:cNvPr id="17" name="Content Placeholder 2">
            <a:extLst>
              <a:ext uri="{FF2B5EF4-FFF2-40B4-BE49-F238E27FC236}">
                <a16:creationId xmlns:a16="http://schemas.microsoft.com/office/drawing/2014/main" id="{9946F97F-04DA-44B8-BC11-65A6F0E0C882}"/>
              </a:ext>
            </a:extLst>
          </p:cNvPr>
          <p:cNvSpPr>
            <a:spLocks noGrp="1"/>
          </p:cNvSpPr>
          <p:nvPr>
            <p:ph idx="1"/>
          </p:nvPr>
        </p:nvSpPr>
        <p:spPr>
          <a:xfrm>
            <a:off x="887225" y="1740294"/>
            <a:ext cx="10336742" cy="696912"/>
          </a:xfrm>
        </p:spPr>
        <p:txBody>
          <a:bodyPr>
            <a:noAutofit/>
          </a:bodyPr>
          <a:lstStyle/>
          <a:p>
            <a:pPr>
              <a:lnSpc>
                <a:spcPct val="100000"/>
              </a:lnSpc>
              <a:spcBef>
                <a:spcPts val="0"/>
              </a:spcBef>
            </a:pPr>
            <a:r>
              <a:rPr lang="en-US" sz="1600" b="0" dirty="0">
                <a:latin typeface="Calibri" panose="020F0502020204030204" pitchFamily="34" charset="0"/>
                <a:cs typeface="Calibri" panose="020F0502020204030204" pitchFamily="34" charset="0"/>
              </a:rPr>
              <a:t>Ministers from the following 47 CIF recipient countries signed a Joint Ministerial Statement “</a:t>
            </a:r>
            <a:r>
              <a:rPr lang="en-US" sz="1600" i="1" dirty="0">
                <a:latin typeface="Calibri" panose="020F0502020204030204" pitchFamily="34" charset="0"/>
                <a:cs typeface="Calibri" panose="020F0502020204030204" pitchFamily="34" charset="0"/>
              </a:rPr>
              <a:t>strongly urging that the CIF be adequately resourced in light of the vital role it has played, and continues to play, in helping secure the safety and sustained prosperity of our peoples in a climate changing world”</a:t>
            </a:r>
          </a:p>
        </p:txBody>
      </p:sp>
      <p:sp>
        <p:nvSpPr>
          <p:cNvPr id="13" name="TextBox 12">
            <a:extLst>
              <a:ext uri="{FF2B5EF4-FFF2-40B4-BE49-F238E27FC236}">
                <a16:creationId xmlns:a16="http://schemas.microsoft.com/office/drawing/2014/main" id="{2DB1F984-DBB0-433E-8034-F769D42F15D8}"/>
              </a:ext>
            </a:extLst>
          </p:cNvPr>
          <p:cNvSpPr txBox="1"/>
          <p:nvPr/>
        </p:nvSpPr>
        <p:spPr>
          <a:xfrm>
            <a:off x="1272040" y="3092688"/>
            <a:ext cx="1859530" cy="3539430"/>
          </a:xfrm>
          <a:prstGeom prst="rect">
            <a:avLst/>
          </a:prstGeom>
          <a:noFill/>
        </p:spPr>
        <p:txBody>
          <a:bodyPr wrap="square" rtlCol="0">
            <a:spAutoFit/>
          </a:bodyPr>
          <a:lstStyle/>
          <a:p>
            <a:r>
              <a:rPr lang="en-US" sz="1400" dirty="0">
                <a:solidFill>
                  <a:schemeClr val="bg2">
                    <a:lumMod val="50000"/>
                  </a:schemeClr>
                </a:solidFill>
                <a:latin typeface="Calibri" panose="020F0502020204030204" pitchFamily="34" charset="0"/>
                <a:cs typeface="Calibri" panose="020F0502020204030204" pitchFamily="34" charset="0"/>
              </a:rPr>
              <a:t>Armenia</a:t>
            </a:r>
          </a:p>
          <a:p>
            <a:r>
              <a:rPr lang="en-US" sz="1400" dirty="0">
                <a:solidFill>
                  <a:schemeClr val="bg2">
                    <a:lumMod val="50000"/>
                  </a:schemeClr>
                </a:solidFill>
                <a:latin typeface="Calibri" panose="020F0502020204030204" pitchFamily="34" charset="0"/>
                <a:cs typeface="Calibri" panose="020F0502020204030204" pitchFamily="34" charset="0"/>
              </a:rPr>
              <a:t>Bangladesh</a:t>
            </a:r>
          </a:p>
          <a:p>
            <a:r>
              <a:rPr lang="en-US" sz="1400" dirty="0">
                <a:solidFill>
                  <a:schemeClr val="bg2">
                    <a:lumMod val="50000"/>
                  </a:schemeClr>
                </a:solidFill>
                <a:latin typeface="Calibri" panose="020F0502020204030204" pitchFamily="34" charset="0"/>
                <a:cs typeface="Calibri" panose="020F0502020204030204" pitchFamily="34" charset="0"/>
              </a:rPr>
              <a:t>Benin</a:t>
            </a:r>
          </a:p>
          <a:p>
            <a:r>
              <a:rPr lang="en-US" sz="1400" dirty="0">
                <a:solidFill>
                  <a:schemeClr val="bg2">
                    <a:lumMod val="50000"/>
                  </a:schemeClr>
                </a:solidFill>
                <a:latin typeface="Calibri" panose="020F0502020204030204" pitchFamily="34" charset="0"/>
                <a:cs typeface="Calibri" panose="020F0502020204030204" pitchFamily="34" charset="0"/>
              </a:rPr>
              <a:t>Bhutan</a:t>
            </a:r>
          </a:p>
          <a:p>
            <a:r>
              <a:rPr lang="en-US" sz="1400" dirty="0">
                <a:solidFill>
                  <a:schemeClr val="bg2">
                    <a:lumMod val="50000"/>
                  </a:schemeClr>
                </a:solidFill>
                <a:latin typeface="Calibri" panose="020F0502020204030204" pitchFamily="34" charset="0"/>
                <a:cs typeface="Calibri" panose="020F0502020204030204" pitchFamily="34" charset="0"/>
              </a:rPr>
              <a:t>Bolivia</a:t>
            </a:r>
          </a:p>
          <a:p>
            <a:r>
              <a:rPr lang="en-US" sz="1400" dirty="0">
                <a:solidFill>
                  <a:schemeClr val="bg2">
                    <a:lumMod val="50000"/>
                  </a:schemeClr>
                </a:solidFill>
                <a:latin typeface="Calibri" panose="020F0502020204030204" pitchFamily="34" charset="0"/>
                <a:cs typeface="Calibri" panose="020F0502020204030204" pitchFamily="34" charset="0"/>
              </a:rPr>
              <a:t>Brazil</a:t>
            </a:r>
          </a:p>
          <a:p>
            <a:r>
              <a:rPr lang="en-US" sz="1400" dirty="0">
                <a:solidFill>
                  <a:schemeClr val="bg2">
                    <a:lumMod val="50000"/>
                  </a:schemeClr>
                </a:solidFill>
                <a:latin typeface="Calibri" panose="020F0502020204030204" pitchFamily="34" charset="0"/>
                <a:cs typeface="Calibri" panose="020F0502020204030204" pitchFamily="34" charset="0"/>
              </a:rPr>
              <a:t>Burkina Faso</a:t>
            </a:r>
          </a:p>
          <a:p>
            <a:r>
              <a:rPr lang="en-US" sz="1400" dirty="0">
                <a:solidFill>
                  <a:schemeClr val="bg2">
                    <a:lumMod val="50000"/>
                  </a:schemeClr>
                </a:solidFill>
                <a:latin typeface="Calibri" panose="020F0502020204030204" pitchFamily="34" charset="0"/>
                <a:cs typeface="Calibri" panose="020F0502020204030204" pitchFamily="34" charset="0"/>
              </a:rPr>
              <a:t>Cambodia</a:t>
            </a:r>
          </a:p>
          <a:p>
            <a:r>
              <a:rPr lang="en-US" sz="1400" dirty="0">
                <a:solidFill>
                  <a:schemeClr val="bg2">
                    <a:lumMod val="50000"/>
                  </a:schemeClr>
                </a:solidFill>
                <a:latin typeface="Calibri" panose="020F0502020204030204" pitchFamily="34" charset="0"/>
                <a:cs typeface="Calibri" panose="020F0502020204030204" pitchFamily="34" charset="0"/>
              </a:rPr>
              <a:t>Cameroon</a:t>
            </a:r>
          </a:p>
          <a:p>
            <a:r>
              <a:rPr lang="en-US" sz="1400" dirty="0">
                <a:solidFill>
                  <a:schemeClr val="bg2">
                    <a:lumMod val="50000"/>
                  </a:schemeClr>
                </a:solidFill>
                <a:latin typeface="Calibri" panose="020F0502020204030204" pitchFamily="34" charset="0"/>
                <a:cs typeface="Calibri" panose="020F0502020204030204" pitchFamily="34" charset="0"/>
              </a:rPr>
              <a:t>Colombia</a:t>
            </a:r>
          </a:p>
          <a:p>
            <a:r>
              <a:rPr lang="en-US" sz="1400" dirty="0">
                <a:solidFill>
                  <a:schemeClr val="bg2">
                    <a:lumMod val="50000"/>
                  </a:schemeClr>
                </a:solidFill>
                <a:latin typeface="Calibri" panose="020F0502020204030204" pitchFamily="34" charset="0"/>
                <a:cs typeface="Calibri" panose="020F0502020204030204" pitchFamily="34" charset="0"/>
              </a:rPr>
              <a:t>Cote d'Ivoire</a:t>
            </a:r>
          </a:p>
          <a:p>
            <a:r>
              <a:rPr lang="en-US" sz="1400" dirty="0">
                <a:solidFill>
                  <a:schemeClr val="bg2">
                    <a:lumMod val="50000"/>
                  </a:schemeClr>
                </a:solidFill>
                <a:latin typeface="Calibri" panose="020F0502020204030204" pitchFamily="34" charset="0"/>
                <a:cs typeface="Calibri" panose="020F0502020204030204" pitchFamily="34" charset="0"/>
              </a:rPr>
              <a:t>DRC</a:t>
            </a:r>
          </a:p>
          <a:p>
            <a:r>
              <a:rPr lang="en-US" sz="1400" dirty="0">
                <a:solidFill>
                  <a:schemeClr val="bg2">
                    <a:lumMod val="50000"/>
                  </a:schemeClr>
                </a:solidFill>
                <a:latin typeface="Calibri" panose="020F0502020204030204" pitchFamily="34" charset="0"/>
                <a:cs typeface="Calibri" panose="020F0502020204030204" pitchFamily="34" charset="0"/>
              </a:rPr>
              <a:t>Egypt</a:t>
            </a:r>
          </a:p>
          <a:p>
            <a:r>
              <a:rPr lang="en-US" sz="1400" dirty="0">
                <a:solidFill>
                  <a:schemeClr val="bg2">
                    <a:lumMod val="50000"/>
                  </a:schemeClr>
                </a:solidFill>
                <a:latin typeface="Calibri" panose="020F0502020204030204" pitchFamily="34" charset="0"/>
                <a:cs typeface="Calibri" panose="020F0502020204030204" pitchFamily="34" charset="0"/>
              </a:rPr>
              <a:t>Ghana</a:t>
            </a:r>
          </a:p>
          <a:p>
            <a:r>
              <a:rPr lang="en-US" sz="1400" dirty="0">
                <a:solidFill>
                  <a:schemeClr val="bg2">
                    <a:lumMod val="50000"/>
                  </a:schemeClr>
                </a:solidFill>
                <a:latin typeface="Calibri" panose="020F0502020204030204" pitchFamily="34" charset="0"/>
                <a:cs typeface="Calibri" panose="020F0502020204030204" pitchFamily="34" charset="0"/>
              </a:rPr>
              <a:t>Guyana</a:t>
            </a:r>
          </a:p>
          <a:p>
            <a:r>
              <a:rPr lang="en-US" sz="1400" dirty="0">
                <a:solidFill>
                  <a:schemeClr val="bg2">
                    <a:lumMod val="50000"/>
                  </a:schemeClr>
                </a:solidFill>
                <a:latin typeface="Calibri" panose="020F0502020204030204" pitchFamily="34" charset="0"/>
                <a:cs typeface="Calibri" panose="020F0502020204030204" pitchFamily="34" charset="0"/>
              </a:rPr>
              <a:t>Honduras</a:t>
            </a:r>
          </a:p>
        </p:txBody>
      </p:sp>
      <p:sp>
        <p:nvSpPr>
          <p:cNvPr id="14" name="TextBox 13">
            <a:extLst>
              <a:ext uri="{FF2B5EF4-FFF2-40B4-BE49-F238E27FC236}">
                <a16:creationId xmlns:a16="http://schemas.microsoft.com/office/drawing/2014/main" id="{CC9D9009-102B-4697-A1C6-E0321D71E958}"/>
              </a:ext>
            </a:extLst>
          </p:cNvPr>
          <p:cNvSpPr txBox="1"/>
          <p:nvPr/>
        </p:nvSpPr>
        <p:spPr>
          <a:xfrm>
            <a:off x="3131570" y="3092688"/>
            <a:ext cx="1673996" cy="3570208"/>
          </a:xfrm>
          <a:prstGeom prst="rect">
            <a:avLst/>
          </a:prstGeom>
          <a:noFill/>
        </p:spPr>
        <p:txBody>
          <a:bodyPr wrap="square" rtlCol="0">
            <a:spAutoFit/>
          </a:bodyPr>
          <a:lstStyle/>
          <a:p>
            <a:r>
              <a:rPr lang="en-US" sz="1400" dirty="0">
                <a:solidFill>
                  <a:schemeClr val="bg2">
                    <a:lumMod val="50000"/>
                  </a:schemeClr>
                </a:solidFill>
                <a:latin typeface="Calibri" panose="020F0502020204030204" pitchFamily="34" charset="0"/>
                <a:cs typeface="Calibri" panose="020F0502020204030204" pitchFamily="34" charset="0"/>
              </a:rPr>
              <a:t>India</a:t>
            </a:r>
          </a:p>
          <a:p>
            <a:r>
              <a:rPr lang="en-US" sz="1400" dirty="0">
                <a:solidFill>
                  <a:schemeClr val="bg2">
                    <a:lumMod val="50000"/>
                  </a:schemeClr>
                </a:solidFill>
                <a:latin typeface="Calibri" panose="020F0502020204030204" pitchFamily="34" charset="0"/>
                <a:cs typeface="Calibri" panose="020F0502020204030204" pitchFamily="34" charset="0"/>
              </a:rPr>
              <a:t>Jamaica</a:t>
            </a:r>
          </a:p>
          <a:p>
            <a:r>
              <a:rPr lang="en-US" sz="1400" dirty="0">
                <a:solidFill>
                  <a:schemeClr val="bg2">
                    <a:lumMod val="50000"/>
                  </a:schemeClr>
                </a:solidFill>
                <a:latin typeface="Calibri" panose="020F0502020204030204" pitchFamily="34" charset="0"/>
                <a:cs typeface="Calibri" panose="020F0502020204030204" pitchFamily="34" charset="0"/>
              </a:rPr>
              <a:t>Kenya</a:t>
            </a:r>
          </a:p>
          <a:p>
            <a:r>
              <a:rPr lang="en-US" sz="1400" dirty="0">
                <a:solidFill>
                  <a:schemeClr val="bg2">
                    <a:lumMod val="50000"/>
                  </a:schemeClr>
                </a:solidFill>
                <a:latin typeface="Calibri" panose="020F0502020204030204" pitchFamily="34" charset="0"/>
                <a:cs typeface="Calibri" panose="020F0502020204030204" pitchFamily="34" charset="0"/>
              </a:rPr>
              <a:t>Kiribati</a:t>
            </a:r>
          </a:p>
          <a:p>
            <a:r>
              <a:rPr lang="en-US" sz="1400" dirty="0">
                <a:solidFill>
                  <a:schemeClr val="bg2">
                    <a:lumMod val="50000"/>
                  </a:schemeClr>
                </a:solidFill>
                <a:latin typeface="Calibri" panose="020F0502020204030204" pitchFamily="34" charset="0"/>
                <a:cs typeface="Calibri" panose="020F0502020204030204" pitchFamily="34" charset="0"/>
              </a:rPr>
              <a:t>Kyrgyz Republic</a:t>
            </a:r>
          </a:p>
          <a:p>
            <a:r>
              <a:rPr lang="en-US" sz="1400" dirty="0">
                <a:solidFill>
                  <a:schemeClr val="bg2">
                    <a:lumMod val="50000"/>
                  </a:schemeClr>
                </a:solidFill>
                <a:latin typeface="Calibri" panose="020F0502020204030204" pitchFamily="34" charset="0"/>
                <a:cs typeface="Calibri" panose="020F0502020204030204" pitchFamily="34" charset="0"/>
              </a:rPr>
              <a:t>Lao PDR</a:t>
            </a:r>
          </a:p>
          <a:p>
            <a:r>
              <a:rPr lang="en-US" sz="1400" dirty="0">
                <a:solidFill>
                  <a:schemeClr val="bg2">
                    <a:lumMod val="50000"/>
                  </a:schemeClr>
                </a:solidFill>
                <a:latin typeface="Calibri" panose="020F0502020204030204" pitchFamily="34" charset="0"/>
                <a:cs typeface="Calibri" panose="020F0502020204030204" pitchFamily="34" charset="0"/>
              </a:rPr>
              <a:t>Liberia</a:t>
            </a:r>
          </a:p>
          <a:p>
            <a:r>
              <a:rPr lang="en-US" sz="1400" dirty="0">
                <a:solidFill>
                  <a:schemeClr val="bg2">
                    <a:lumMod val="50000"/>
                  </a:schemeClr>
                </a:solidFill>
                <a:latin typeface="Calibri" panose="020F0502020204030204" pitchFamily="34" charset="0"/>
                <a:cs typeface="Calibri" panose="020F0502020204030204" pitchFamily="34" charset="0"/>
              </a:rPr>
              <a:t>Madagascar</a:t>
            </a:r>
          </a:p>
          <a:p>
            <a:r>
              <a:rPr lang="en-US" sz="1400" dirty="0">
                <a:solidFill>
                  <a:schemeClr val="bg2">
                    <a:lumMod val="50000"/>
                  </a:schemeClr>
                </a:solidFill>
                <a:latin typeface="Calibri" panose="020F0502020204030204" pitchFamily="34" charset="0"/>
                <a:cs typeface="Calibri" panose="020F0502020204030204" pitchFamily="34" charset="0"/>
              </a:rPr>
              <a:t>Malawi</a:t>
            </a:r>
          </a:p>
          <a:p>
            <a:r>
              <a:rPr lang="en-US" sz="1400" dirty="0">
                <a:solidFill>
                  <a:schemeClr val="bg2">
                    <a:lumMod val="50000"/>
                  </a:schemeClr>
                </a:solidFill>
                <a:latin typeface="Calibri" panose="020F0502020204030204" pitchFamily="34" charset="0"/>
                <a:cs typeface="Calibri" panose="020F0502020204030204" pitchFamily="34" charset="0"/>
              </a:rPr>
              <a:t>Mali</a:t>
            </a:r>
          </a:p>
          <a:p>
            <a:r>
              <a:rPr lang="en-US" sz="1400" dirty="0">
                <a:solidFill>
                  <a:schemeClr val="bg2">
                    <a:lumMod val="50000"/>
                  </a:schemeClr>
                </a:solidFill>
                <a:latin typeface="Calibri" panose="020F0502020204030204" pitchFamily="34" charset="0"/>
                <a:cs typeface="Calibri" panose="020F0502020204030204" pitchFamily="34" charset="0"/>
              </a:rPr>
              <a:t>Mexico</a:t>
            </a:r>
          </a:p>
          <a:p>
            <a:r>
              <a:rPr lang="en-US" sz="1400" dirty="0">
                <a:solidFill>
                  <a:schemeClr val="bg2">
                    <a:lumMod val="50000"/>
                  </a:schemeClr>
                </a:solidFill>
                <a:latin typeface="Calibri" panose="020F0502020204030204" pitchFamily="34" charset="0"/>
                <a:cs typeface="Calibri" panose="020F0502020204030204" pitchFamily="34" charset="0"/>
              </a:rPr>
              <a:t>Mongolia</a:t>
            </a:r>
          </a:p>
          <a:p>
            <a:r>
              <a:rPr lang="en-US" sz="1400" dirty="0">
                <a:solidFill>
                  <a:schemeClr val="bg2">
                    <a:lumMod val="50000"/>
                  </a:schemeClr>
                </a:solidFill>
                <a:latin typeface="Calibri" panose="020F0502020204030204" pitchFamily="34" charset="0"/>
                <a:cs typeface="Calibri" panose="020F0502020204030204" pitchFamily="34" charset="0"/>
              </a:rPr>
              <a:t>Mozambique</a:t>
            </a:r>
          </a:p>
          <a:p>
            <a:r>
              <a:rPr lang="en-US" sz="1400" dirty="0">
                <a:solidFill>
                  <a:schemeClr val="bg2">
                    <a:lumMod val="50000"/>
                  </a:schemeClr>
                </a:solidFill>
                <a:latin typeface="Calibri" panose="020F0502020204030204" pitchFamily="34" charset="0"/>
                <a:cs typeface="Calibri" panose="020F0502020204030204" pitchFamily="34" charset="0"/>
              </a:rPr>
              <a:t>Niger</a:t>
            </a:r>
          </a:p>
          <a:p>
            <a:r>
              <a:rPr lang="en-US" sz="1400" dirty="0">
                <a:solidFill>
                  <a:schemeClr val="bg2">
                    <a:lumMod val="50000"/>
                  </a:schemeClr>
                </a:solidFill>
                <a:latin typeface="Calibri" panose="020F0502020204030204" pitchFamily="34" charset="0"/>
                <a:cs typeface="Calibri" panose="020F0502020204030204" pitchFamily="34" charset="0"/>
              </a:rPr>
              <a:t>Nigeria</a:t>
            </a:r>
          </a:p>
          <a:p>
            <a:r>
              <a:rPr lang="en-US" sz="1400" dirty="0">
                <a:solidFill>
                  <a:schemeClr val="bg2">
                    <a:lumMod val="50000"/>
                  </a:schemeClr>
                </a:solidFill>
                <a:latin typeface="Calibri" panose="020F0502020204030204" pitchFamily="34" charset="0"/>
                <a:cs typeface="Calibri" panose="020F0502020204030204" pitchFamily="34" charset="0"/>
              </a:rPr>
              <a:t>Papua New </a:t>
            </a:r>
            <a:r>
              <a:rPr lang="en-US" sz="1600" dirty="0">
                <a:solidFill>
                  <a:schemeClr val="bg2">
                    <a:lumMod val="50000"/>
                  </a:schemeClr>
                </a:solidFill>
                <a:latin typeface="Calibri" panose="020F0502020204030204" pitchFamily="34" charset="0"/>
                <a:cs typeface="Calibri" panose="020F0502020204030204" pitchFamily="34" charset="0"/>
              </a:rPr>
              <a:t>Guinea</a:t>
            </a:r>
          </a:p>
        </p:txBody>
      </p:sp>
      <p:sp>
        <p:nvSpPr>
          <p:cNvPr id="15" name="TextBox 14">
            <a:extLst>
              <a:ext uri="{FF2B5EF4-FFF2-40B4-BE49-F238E27FC236}">
                <a16:creationId xmlns:a16="http://schemas.microsoft.com/office/drawing/2014/main" id="{58B39922-2C3D-402F-A36D-945D996B065D}"/>
              </a:ext>
            </a:extLst>
          </p:cNvPr>
          <p:cNvSpPr txBox="1"/>
          <p:nvPr/>
        </p:nvSpPr>
        <p:spPr>
          <a:xfrm>
            <a:off x="5005078" y="3092688"/>
            <a:ext cx="1819275" cy="3323987"/>
          </a:xfrm>
          <a:prstGeom prst="rect">
            <a:avLst/>
          </a:prstGeom>
          <a:noFill/>
        </p:spPr>
        <p:txBody>
          <a:bodyPr wrap="square" rtlCol="0">
            <a:spAutoFit/>
          </a:bodyPr>
          <a:lstStyle/>
          <a:p>
            <a:r>
              <a:rPr lang="en-US" sz="1400" dirty="0">
                <a:solidFill>
                  <a:schemeClr val="bg2">
                    <a:lumMod val="50000"/>
                  </a:schemeClr>
                </a:solidFill>
                <a:latin typeface="Calibri" panose="020F0502020204030204" pitchFamily="34" charset="0"/>
                <a:cs typeface="Calibri" panose="020F0502020204030204" pitchFamily="34" charset="0"/>
              </a:rPr>
              <a:t>Philippines</a:t>
            </a:r>
          </a:p>
          <a:p>
            <a:r>
              <a:rPr lang="en-US" sz="1400" dirty="0">
                <a:solidFill>
                  <a:schemeClr val="bg2">
                    <a:lumMod val="50000"/>
                  </a:schemeClr>
                </a:solidFill>
                <a:latin typeface="Calibri" panose="020F0502020204030204" pitchFamily="34" charset="0"/>
                <a:cs typeface="Calibri" panose="020F0502020204030204" pitchFamily="34" charset="0"/>
              </a:rPr>
              <a:t>Samoa </a:t>
            </a:r>
          </a:p>
          <a:p>
            <a:r>
              <a:rPr lang="en-US" sz="1400" dirty="0">
                <a:solidFill>
                  <a:schemeClr val="bg2">
                    <a:lumMod val="50000"/>
                  </a:schemeClr>
                </a:solidFill>
                <a:latin typeface="Calibri" panose="020F0502020204030204" pitchFamily="34" charset="0"/>
                <a:cs typeface="Calibri" panose="020F0502020204030204" pitchFamily="34" charset="0"/>
              </a:rPr>
              <a:t>Sierra Leone</a:t>
            </a:r>
          </a:p>
          <a:p>
            <a:r>
              <a:rPr lang="en-US" sz="1400" dirty="0">
                <a:solidFill>
                  <a:schemeClr val="bg2">
                    <a:lumMod val="50000"/>
                  </a:schemeClr>
                </a:solidFill>
                <a:latin typeface="Calibri" panose="020F0502020204030204" pitchFamily="34" charset="0"/>
                <a:cs typeface="Calibri" panose="020F0502020204030204" pitchFamily="34" charset="0"/>
              </a:rPr>
              <a:t>Solomon Islands</a:t>
            </a:r>
          </a:p>
          <a:p>
            <a:r>
              <a:rPr lang="en-US" sz="1400" dirty="0">
                <a:solidFill>
                  <a:schemeClr val="bg2">
                    <a:lumMod val="50000"/>
                  </a:schemeClr>
                </a:solidFill>
                <a:latin typeface="Calibri" panose="020F0502020204030204" pitchFamily="34" charset="0"/>
                <a:cs typeface="Calibri" panose="020F0502020204030204" pitchFamily="34" charset="0"/>
              </a:rPr>
              <a:t>South Africa</a:t>
            </a:r>
          </a:p>
          <a:p>
            <a:r>
              <a:rPr lang="en-US" sz="1400" dirty="0">
                <a:solidFill>
                  <a:schemeClr val="bg2">
                    <a:lumMod val="50000"/>
                  </a:schemeClr>
                </a:solidFill>
                <a:latin typeface="Calibri" panose="020F0502020204030204" pitchFamily="34" charset="0"/>
                <a:cs typeface="Calibri" panose="020F0502020204030204" pitchFamily="34" charset="0"/>
              </a:rPr>
              <a:t>St. Lucia</a:t>
            </a:r>
          </a:p>
          <a:p>
            <a:r>
              <a:rPr lang="en-US" sz="1400" dirty="0">
                <a:solidFill>
                  <a:schemeClr val="bg2">
                    <a:lumMod val="50000"/>
                  </a:schemeClr>
                </a:solidFill>
                <a:latin typeface="Calibri" panose="020F0502020204030204" pitchFamily="34" charset="0"/>
                <a:cs typeface="Calibri" panose="020F0502020204030204" pitchFamily="34" charset="0"/>
              </a:rPr>
              <a:t>Tajikistan</a:t>
            </a:r>
          </a:p>
          <a:p>
            <a:r>
              <a:rPr lang="en-US" sz="1400" dirty="0">
                <a:solidFill>
                  <a:schemeClr val="bg2">
                    <a:lumMod val="50000"/>
                  </a:schemeClr>
                </a:solidFill>
                <a:latin typeface="Calibri" panose="020F0502020204030204" pitchFamily="34" charset="0"/>
                <a:cs typeface="Calibri" panose="020F0502020204030204" pitchFamily="34" charset="0"/>
              </a:rPr>
              <a:t>Tonga</a:t>
            </a:r>
          </a:p>
          <a:p>
            <a:r>
              <a:rPr lang="en-US" sz="1400" dirty="0">
                <a:solidFill>
                  <a:schemeClr val="bg2">
                    <a:lumMod val="50000"/>
                  </a:schemeClr>
                </a:solidFill>
                <a:latin typeface="Calibri" panose="020F0502020204030204" pitchFamily="34" charset="0"/>
                <a:cs typeface="Calibri" panose="020F0502020204030204" pitchFamily="34" charset="0"/>
              </a:rPr>
              <a:t>Tunisia</a:t>
            </a:r>
          </a:p>
          <a:p>
            <a:r>
              <a:rPr lang="en-US" sz="1400" dirty="0">
                <a:solidFill>
                  <a:schemeClr val="bg2">
                    <a:lumMod val="50000"/>
                  </a:schemeClr>
                </a:solidFill>
                <a:latin typeface="Calibri" panose="020F0502020204030204" pitchFamily="34" charset="0"/>
                <a:cs typeface="Calibri" panose="020F0502020204030204" pitchFamily="34" charset="0"/>
              </a:rPr>
              <a:t>Turkey</a:t>
            </a:r>
          </a:p>
          <a:p>
            <a:r>
              <a:rPr lang="en-US" sz="1400" dirty="0">
                <a:solidFill>
                  <a:schemeClr val="bg2">
                    <a:lumMod val="50000"/>
                  </a:schemeClr>
                </a:solidFill>
                <a:latin typeface="Calibri" panose="020F0502020204030204" pitchFamily="34" charset="0"/>
                <a:cs typeface="Calibri" panose="020F0502020204030204" pitchFamily="34" charset="0"/>
              </a:rPr>
              <a:t>Uganda</a:t>
            </a:r>
          </a:p>
          <a:p>
            <a:r>
              <a:rPr lang="en-US" sz="1400" dirty="0">
                <a:solidFill>
                  <a:schemeClr val="bg2">
                    <a:lumMod val="50000"/>
                  </a:schemeClr>
                </a:solidFill>
                <a:latin typeface="Calibri" panose="020F0502020204030204" pitchFamily="34" charset="0"/>
                <a:cs typeface="Calibri" panose="020F0502020204030204" pitchFamily="34" charset="0"/>
              </a:rPr>
              <a:t>Ukraine</a:t>
            </a:r>
          </a:p>
          <a:p>
            <a:r>
              <a:rPr lang="en-US" sz="1400" dirty="0">
                <a:solidFill>
                  <a:schemeClr val="bg2">
                    <a:lumMod val="50000"/>
                  </a:schemeClr>
                </a:solidFill>
                <a:latin typeface="Calibri" panose="020F0502020204030204" pitchFamily="34" charset="0"/>
                <a:cs typeface="Calibri" panose="020F0502020204030204" pitchFamily="34" charset="0"/>
              </a:rPr>
              <a:t>Vanuatu</a:t>
            </a:r>
          </a:p>
          <a:p>
            <a:r>
              <a:rPr lang="en-US" sz="1400" dirty="0">
                <a:solidFill>
                  <a:schemeClr val="bg2">
                    <a:lumMod val="50000"/>
                  </a:schemeClr>
                </a:solidFill>
                <a:latin typeface="Calibri" panose="020F0502020204030204" pitchFamily="34" charset="0"/>
                <a:cs typeface="Calibri" panose="020F0502020204030204" pitchFamily="34" charset="0"/>
              </a:rPr>
              <a:t>Vietnam</a:t>
            </a:r>
          </a:p>
          <a:p>
            <a:r>
              <a:rPr lang="en-US" sz="1400" dirty="0">
                <a:solidFill>
                  <a:schemeClr val="bg2">
                    <a:lumMod val="50000"/>
                  </a:schemeClr>
                </a:solidFill>
                <a:latin typeface="Calibri" panose="020F0502020204030204" pitchFamily="34" charset="0"/>
                <a:cs typeface="Calibri" panose="020F0502020204030204" pitchFamily="34" charset="0"/>
              </a:rPr>
              <a:t>Zambia</a:t>
            </a:r>
          </a:p>
        </p:txBody>
      </p:sp>
      <p:sp>
        <p:nvSpPr>
          <p:cNvPr id="16" name="TextBox 15">
            <a:extLst>
              <a:ext uri="{FF2B5EF4-FFF2-40B4-BE49-F238E27FC236}">
                <a16:creationId xmlns:a16="http://schemas.microsoft.com/office/drawing/2014/main" id="{A60A19D5-3AE1-4832-9257-379D324EDA58}"/>
              </a:ext>
            </a:extLst>
          </p:cNvPr>
          <p:cNvSpPr txBox="1"/>
          <p:nvPr/>
        </p:nvSpPr>
        <p:spPr>
          <a:xfrm>
            <a:off x="1094927" y="2620676"/>
            <a:ext cx="5191573" cy="492443"/>
          </a:xfrm>
          <a:prstGeom prst="rect">
            <a:avLst/>
          </a:prstGeom>
          <a:noFill/>
        </p:spPr>
        <p:txBody>
          <a:bodyPr wrap="square" rtlCol="0">
            <a:spAutoFit/>
          </a:bodyPr>
          <a:lstStyle/>
          <a:p>
            <a:r>
              <a:rPr lang="en-US" sz="1300" b="1" dirty="0">
                <a:solidFill>
                  <a:schemeClr val="bg2">
                    <a:lumMod val="50000"/>
                  </a:schemeClr>
                </a:solidFill>
                <a:latin typeface="Calibri" panose="020F0502020204030204" pitchFamily="34" charset="0"/>
                <a:cs typeface="Calibri" panose="020F0502020204030204" pitchFamily="34" charset="0"/>
              </a:rPr>
              <a:t>47 CIF recipient countries representing a combined population of over 3 billion people</a:t>
            </a:r>
          </a:p>
        </p:txBody>
      </p:sp>
      <p:grpSp>
        <p:nvGrpSpPr>
          <p:cNvPr id="20" name="Group 19">
            <a:extLst>
              <a:ext uri="{FF2B5EF4-FFF2-40B4-BE49-F238E27FC236}">
                <a16:creationId xmlns:a16="http://schemas.microsoft.com/office/drawing/2014/main" id="{BDC054A2-676E-4E59-8B5C-6011B01AF852}"/>
              </a:ext>
            </a:extLst>
          </p:cNvPr>
          <p:cNvGrpSpPr/>
          <p:nvPr/>
        </p:nvGrpSpPr>
        <p:grpSpPr>
          <a:xfrm>
            <a:off x="6680966" y="2667000"/>
            <a:ext cx="4268300" cy="3969079"/>
            <a:chOff x="7443500" y="2482664"/>
            <a:chExt cx="4603492" cy="4249830"/>
          </a:xfrm>
        </p:grpSpPr>
        <p:sp>
          <p:nvSpPr>
            <p:cNvPr id="5" name="Slide Number Placeholder 3">
              <a:extLst>
                <a:ext uri="{FF2B5EF4-FFF2-40B4-BE49-F238E27FC236}">
                  <a16:creationId xmlns:a16="http://schemas.microsoft.com/office/drawing/2014/main" id="{D649737A-D1A5-40DB-98A2-67A8848E8F84}"/>
                </a:ext>
              </a:extLst>
            </p:cNvPr>
            <p:cNvSpPr txBox="1">
              <a:spLocks/>
            </p:cNvSpPr>
            <p:nvPr/>
          </p:nvSpPr>
          <p:spPr>
            <a:xfrm>
              <a:off x="8610600" y="6367369"/>
              <a:ext cx="2743200" cy="365125"/>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a:lstStyle>
            <a:p>
              <a:pPr algn="r"/>
              <a:fld id="{B6A6AE0D-E301-FB44-AC1E-2A981F10F971}" type="slidenum">
                <a:rPr lang="en-US" b="0" smtClean="0">
                  <a:latin typeface="Calibri" panose="020F0502020204030204" pitchFamily="34" charset="0"/>
                  <a:cs typeface="Calibri" panose="020F0502020204030204" pitchFamily="34" charset="0"/>
                </a:rPr>
                <a:pPr algn="r"/>
                <a:t>12</a:t>
              </a:fld>
              <a:endParaRPr lang="en-US" b="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4C2202F8-E602-4C7A-AFA8-FC519037578E}"/>
                </a:ext>
              </a:extLst>
            </p:cNvPr>
            <p:cNvGrpSpPr/>
            <p:nvPr/>
          </p:nvGrpSpPr>
          <p:grpSpPr>
            <a:xfrm>
              <a:off x="7443500" y="2482664"/>
              <a:ext cx="4603492" cy="4202307"/>
              <a:chOff x="6292591" y="1881711"/>
              <a:chExt cx="5080001" cy="4850783"/>
            </a:xfrm>
          </p:grpSpPr>
          <p:pic>
            <p:nvPicPr>
              <p:cNvPr id="8" name="Picture 7">
                <a:extLst>
                  <a:ext uri="{FF2B5EF4-FFF2-40B4-BE49-F238E27FC236}">
                    <a16:creationId xmlns:a16="http://schemas.microsoft.com/office/drawing/2014/main" id="{72E00510-1757-48CC-AC77-3B2604A316D6}"/>
                  </a:ext>
                </a:extLst>
              </p:cNvPr>
              <p:cNvPicPr>
                <a:picLocks noChangeAspect="1"/>
              </p:cNvPicPr>
              <p:nvPr/>
            </p:nvPicPr>
            <p:blipFill rotWithShape="1">
              <a:blip r:embed="rId3"/>
              <a:srcRect l="9270" t="17477" r="9270"/>
              <a:stretch/>
            </p:blipFill>
            <p:spPr>
              <a:xfrm>
                <a:off x="6292591" y="2530187"/>
                <a:ext cx="5080001" cy="4184747"/>
              </a:xfrm>
              <a:prstGeom prst="rect">
                <a:avLst/>
              </a:prstGeom>
            </p:spPr>
          </p:pic>
          <p:pic>
            <p:nvPicPr>
              <p:cNvPr id="10" name="Picture 9">
                <a:extLst>
                  <a:ext uri="{FF2B5EF4-FFF2-40B4-BE49-F238E27FC236}">
                    <a16:creationId xmlns:a16="http://schemas.microsoft.com/office/drawing/2014/main" id="{B1A18BB6-7178-4466-ACF1-ACCEACF0A80E}"/>
                  </a:ext>
                </a:extLst>
              </p:cNvPr>
              <p:cNvPicPr>
                <a:picLocks noChangeAspect="1"/>
              </p:cNvPicPr>
              <p:nvPr/>
            </p:nvPicPr>
            <p:blipFill rotWithShape="1">
              <a:blip r:embed="rId3"/>
              <a:srcRect l="41273" t="13334" r="46680" b="82407"/>
              <a:stretch/>
            </p:blipFill>
            <p:spPr>
              <a:xfrm>
                <a:off x="8166100" y="3175000"/>
                <a:ext cx="1016000" cy="292100"/>
              </a:xfrm>
              <a:prstGeom prst="rect">
                <a:avLst/>
              </a:prstGeom>
            </p:spPr>
          </p:pic>
          <p:sp>
            <p:nvSpPr>
              <p:cNvPr id="11" name="Rectangle 10">
                <a:extLst>
                  <a:ext uri="{FF2B5EF4-FFF2-40B4-BE49-F238E27FC236}">
                    <a16:creationId xmlns:a16="http://schemas.microsoft.com/office/drawing/2014/main" id="{706B1934-3874-43AB-B212-016D3995988A}"/>
                  </a:ext>
                </a:extLst>
              </p:cNvPr>
              <p:cNvSpPr/>
              <p:nvPr/>
            </p:nvSpPr>
            <p:spPr>
              <a:xfrm>
                <a:off x="6292592" y="1881711"/>
                <a:ext cx="5080000" cy="4850783"/>
              </a:xfrm>
              <a:prstGeom prst="rect">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19" name="Picture 18">
              <a:extLst>
                <a:ext uri="{FF2B5EF4-FFF2-40B4-BE49-F238E27FC236}">
                  <a16:creationId xmlns:a16="http://schemas.microsoft.com/office/drawing/2014/main" id="{F9F8E105-AD16-46DC-A5C1-5567E262E882}"/>
                </a:ext>
              </a:extLst>
            </p:cNvPr>
            <p:cNvPicPr>
              <a:picLocks noChangeAspect="1"/>
            </p:cNvPicPr>
            <p:nvPr/>
          </p:nvPicPr>
          <p:blipFill rotWithShape="1">
            <a:blip r:embed="rId4"/>
            <a:srcRect r="8634" b="83814"/>
            <a:stretch/>
          </p:blipFill>
          <p:spPr>
            <a:xfrm>
              <a:off x="7456201" y="2489654"/>
              <a:ext cx="4581144" cy="607330"/>
            </a:xfrm>
            <a:prstGeom prst="rect">
              <a:avLst/>
            </a:prstGeom>
            <a:ln w="38100" cap="sq">
              <a:noFill/>
              <a:prstDash val="solid"/>
              <a:miter lim="800000"/>
            </a:ln>
            <a:effectLst/>
          </p:spPr>
        </p:pic>
      </p:grpSp>
      <p:sp>
        <p:nvSpPr>
          <p:cNvPr id="22" name="TextBox 21">
            <a:extLst>
              <a:ext uri="{FF2B5EF4-FFF2-40B4-BE49-F238E27FC236}">
                <a16:creationId xmlns:a16="http://schemas.microsoft.com/office/drawing/2014/main" id="{FD97EDD3-C2A1-4E21-8F52-5EB2B7857FF5}"/>
              </a:ext>
            </a:extLst>
          </p:cNvPr>
          <p:cNvSpPr txBox="1"/>
          <p:nvPr/>
        </p:nvSpPr>
        <p:spPr>
          <a:xfrm>
            <a:off x="10578426" y="3078480"/>
            <a:ext cx="1291083" cy="2677656"/>
          </a:xfrm>
          <a:prstGeom prst="rect">
            <a:avLst/>
          </a:prstGeom>
          <a:solidFill>
            <a:schemeClr val="bg1"/>
          </a:solidFill>
          <a:ln>
            <a:solidFill>
              <a:schemeClr val="bg2">
                <a:lumMod val="50000"/>
              </a:schemeClr>
            </a:solidFill>
          </a:ln>
        </p:spPr>
        <p:txBody>
          <a:bodyPr wrap="square" rtlCol="0">
            <a:spAutoFit/>
          </a:bodyPr>
          <a:lstStyle/>
          <a:p>
            <a:r>
              <a:rPr lang="en-US" sz="1400" b="1" i="1" dirty="0">
                <a:solidFill>
                  <a:schemeClr val="accent1"/>
                </a:solidFill>
                <a:latin typeface="Calibri" panose="020F0502020204030204" pitchFamily="34" charset="0"/>
                <a:cs typeface="Calibri" panose="020F0502020204030204" pitchFamily="34" charset="0"/>
              </a:rPr>
              <a:t>→G24 countries issued a Communique on 11 April 2019 echoing this call (it is the 4th such statement issued by the Group since 2016)</a:t>
            </a:r>
          </a:p>
        </p:txBody>
      </p:sp>
      <p:sp>
        <p:nvSpPr>
          <p:cNvPr id="3" name="TextBox 2">
            <a:extLst>
              <a:ext uri="{FF2B5EF4-FFF2-40B4-BE49-F238E27FC236}">
                <a16:creationId xmlns:a16="http://schemas.microsoft.com/office/drawing/2014/main" id="{4C4A799F-ACB2-46BA-85D3-C2E13FC65537}"/>
              </a:ext>
            </a:extLst>
          </p:cNvPr>
          <p:cNvSpPr txBox="1"/>
          <p:nvPr/>
        </p:nvSpPr>
        <p:spPr>
          <a:xfrm>
            <a:off x="6680042" y="6578996"/>
            <a:ext cx="4749958" cy="261610"/>
          </a:xfrm>
          <a:prstGeom prst="rect">
            <a:avLst/>
          </a:prstGeom>
          <a:noFill/>
        </p:spPr>
        <p:txBody>
          <a:bodyPr wrap="square" rtlCol="0">
            <a:spAutoFit/>
          </a:bodyPr>
          <a:lstStyle/>
          <a:p>
            <a:r>
              <a:rPr lang="en-US" sz="1100" u="sng" dirty="0">
                <a:solidFill>
                  <a:schemeClr val="bg2">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www.climateinvestmentfunds.org/news/joint-ministerial-statement</a:t>
            </a:r>
            <a:endParaRPr lang="en-US" sz="1100" u="sng"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55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p:txBody>
          <a:bodyPr/>
          <a:lstStyle/>
          <a:p>
            <a:r>
              <a:rPr lang="en-US" dirty="0"/>
              <a:t>Short-Term Options to maximize the use of CTF | REFLOWS</a:t>
            </a:r>
          </a:p>
        </p:txBody>
      </p:sp>
      <p:sp>
        <p:nvSpPr>
          <p:cNvPr id="3" name="Content Placeholder 2">
            <a:extLst>
              <a:ext uri="{FF2B5EF4-FFF2-40B4-BE49-F238E27FC236}">
                <a16:creationId xmlns:a16="http://schemas.microsoft.com/office/drawing/2014/main" id="{D59AA39C-07FD-1145-AEAB-7A7A4920E623}"/>
              </a:ext>
            </a:extLst>
          </p:cNvPr>
          <p:cNvSpPr>
            <a:spLocks noGrp="1"/>
          </p:cNvSpPr>
          <p:nvPr>
            <p:ph idx="1"/>
          </p:nvPr>
        </p:nvSpPr>
        <p:spPr>
          <a:xfrm>
            <a:off x="1848255" y="2526117"/>
            <a:ext cx="8861899" cy="2901917"/>
          </a:xfrm>
        </p:spPr>
        <p:txBody>
          <a:bodyPr>
            <a:normAutofit/>
          </a:bodyPr>
          <a:lstStyle/>
          <a:p>
            <a:pPr marL="742950" indent="-742950">
              <a:lnSpc>
                <a:spcPct val="100000"/>
              </a:lnSpc>
              <a:spcBef>
                <a:spcPts val="4600"/>
              </a:spcBef>
              <a:buFont typeface="+mj-lt"/>
              <a:buAutoNum type="arabicPeriod"/>
            </a:pPr>
            <a:r>
              <a:rPr lang="en-US" sz="3200" dirty="0">
                <a:solidFill>
                  <a:schemeClr val="bg2">
                    <a:lumMod val="10000"/>
                  </a:schemeClr>
                </a:solidFill>
              </a:rPr>
              <a:t>Using CTF reflows to support new CTF investments</a:t>
            </a:r>
          </a:p>
          <a:p>
            <a:pPr marL="742950" indent="-742950">
              <a:lnSpc>
                <a:spcPct val="100000"/>
              </a:lnSpc>
              <a:spcBef>
                <a:spcPts val="4600"/>
              </a:spcBef>
              <a:buFont typeface="+mj-lt"/>
              <a:buAutoNum type="arabicPeriod"/>
            </a:pPr>
            <a:r>
              <a:rPr lang="en-US" sz="3200" dirty="0">
                <a:solidFill>
                  <a:schemeClr val="bg2">
                    <a:lumMod val="10000"/>
                  </a:schemeClr>
                </a:solidFill>
              </a:rPr>
              <a:t>Leverage CTF reflows via CTF 2.0</a:t>
            </a:r>
          </a:p>
        </p:txBody>
      </p:sp>
    </p:spTree>
    <p:extLst>
      <p:ext uri="{BB962C8B-B14F-4D97-AF65-F5344CB8AC3E}">
        <p14:creationId xmlns:p14="http://schemas.microsoft.com/office/powerpoint/2010/main" val="112810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a:xfrm>
            <a:off x="838200" y="365126"/>
            <a:ext cx="10515600" cy="471454"/>
          </a:xfrm>
        </p:spPr>
        <p:txBody>
          <a:bodyPr>
            <a:normAutofit/>
          </a:bodyPr>
          <a:lstStyle/>
          <a:p>
            <a:r>
              <a:rPr lang="en-US" sz="2400" dirty="0"/>
              <a:t>Short-Term Options to maximize the use of CTF | REFLOWS</a:t>
            </a:r>
          </a:p>
        </p:txBody>
      </p:sp>
      <p:sp>
        <p:nvSpPr>
          <p:cNvPr id="4" name="Title 1">
            <a:extLst>
              <a:ext uri="{FF2B5EF4-FFF2-40B4-BE49-F238E27FC236}">
                <a16:creationId xmlns:a16="http://schemas.microsoft.com/office/drawing/2014/main" id="{AAA7D73B-ABA7-AB48-9ACE-20760C3301F7}"/>
              </a:ext>
            </a:extLst>
          </p:cNvPr>
          <p:cNvSpPr txBox="1">
            <a:spLocks/>
          </p:cNvSpPr>
          <p:nvPr/>
        </p:nvSpPr>
        <p:spPr>
          <a:xfrm>
            <a:off x="877110" y="822326"/>
            <a:ext cx="10515600" cy="471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2"/>
                </a:solidFill>
                <a:latin typeface="Arial Black" panose="020B0604020202020204" pitchFamily="34" charset="0"/>
                <a:ea typeface="+mj-ea"/>
                <a:cs typeface="+mj-cs"/>
              </a:defRPr>
            </a:lvl1pPr>
          </a:lstStyle>
          <a:p>
            <a:pPr>
              <a:lnSpc>
                <a:spcPct val="100000"/>
              </a:lnSpc>
              <a:spcBef>
                <a:spcPts val="4600"/>
              </a:spcBef>
            </a:pPr>
            <a:r>
              <a:rPr lang="en-US" sz="2400" dirty="0">
                <a:solidFill>
                  <a:schemeClr val="bg2">
                    <a:lumMod val="10000"/>
                  </a:schemeClr>
                </a:solidFill>
              </a:rPr>
              <a:t>1. Using CTF reflows to support new CTF investments</a:t>
            </a:r>
          </a:p>
        </p:txBody>
      </p:sp>
      <p:pic>
        <p:nvPicPr>
          <p:cNvPr id="8" name="Picture 7">
            <a:extLst>
              <a:ext uri="{FF2B5EF4-FFF2-40B4-BE49-F238E27FC236}">
                <a16:creationId xmlns:a16="http://schemas.microsoft.com/office/drawing/2014/main" id="{C1BADE27-DE4A-8842-A1B3-7ADCEDA2A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464" y="1487429"/>
            <a:ext cx="8638161" cy="5255639"/>
          </a:xfrm>
          <a:prstGeom prst="rect">
            <a:avLst/>
          </a:prstGeom>
        </p:spPr>
      </p:pic>
    </p:spTree>
    <p:extLst>
      <p:ext uri="{BB962C8B-B14F-4D97-AF65-F5344CB8AC3E}">
        <p14:creationId xmlns:p14="http://schemas.microsoft.com/office/powerpoint/2010/main" val="2506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a:xfrm>
            <a:off x="838200" y="365126"/>
            <a:ext cx="10515600" cy="471454"/>
          </a:xfrm>
        </p:spPr>
        <p:txBody>
          <a:bodyPr>
            <a:normAutofit/>
          </a:bodyPr>
          <a:lstStyle/>
          <a:p>
            <a:r>
              <a:rPr lang="en-US" sz="2400" dirty="0"/>
              <a:t>Short-Term Options to maximize the use of CTF | REFLOWS</a:t>
            </a:r>
          </a:p>
        </p:txBody>
      </p:sp>
      <p:sp>
        <p:nvSpPr>
          <p:cNvPr id="4" name="Title 1">
            <a:extLst>
              <a:ext uri="{FF2B5EF4-FFF2-40B4-BE49-F238E27FC236}">
                <a16:creationId xmlns:a16="http://schemas.microsoft.com/office/drawing/2014/main" id="{AAA7D73B-ABA7-AB48-9ACE-20760C3301F7}"/>
              </a:ext>
            </a:extLst>
          </p:cNvPr>
          <p:cNvSpPr txBox="1">
            <a:spLocks/>
          </p:cNvSpPr>
          <p:nvPr/>
        </p:nvSpPr>
        <p:spPr>
          <a:xfrm>
            <a:off x="877110" y="822326"/>
            <a:ext cx="10515600" cy="471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2"/>
                </a:solidFill>
                <a:latin typeface="Arial Black" panose="020B0604020202020204" pitchFamily="34" charset="0"/>
                <a:ea typeface="+mj-ea"/>
                <a:cs typeface="+mj-cs"/>
              </a:defRPr>
            </a:lvl1pPr>
          </a:lstStyle>
          <a:p>
            <a:pPr>
              <a:lnSpc>
                <a:spcPct val="100000"/>
              </a:lnSpc>
              <a:spcBef>
                <a:spcPts val="4600"/>
              </a:spcBef>
            </a:pPr>
            <a:r>
              <a:rPr lang="en-US" sz="2400" dirty="0">
                <a:solidFill>
                  <a:schemeClr val="bg2">
                    <a:lumMod val="10000"/>
                  </a:schemeClr>
                </a:solidFill>
              </a:rPr>
              <a:t>2. Leveraging CTF reflows via CTF 2.0</a:t>
            </a:r>
          </a:p>
        </p:txBody>
      </p:sp>
      <p:pic>
        <p:nvPicPr>
          <p:cNvPr id="6" name="Picture 5">
            <a:extLst>
              <a:ext uri="{FF2B5EF4-FFF2-40B4-BE49-F238E27FC236}">
                <a16:creationId xmlns:a16="http://schemas.microsoft.com/office/drawing/2014/main" id="{8300FD71-33CC-E845-A96A-905732B06A66}"/>
              </a:ext>
            </a:extLst>
          </p:cNvPr>
          <p:cNvPicPr>
            <a:picLocks noChangeAspect="1"/>
          </p:cNvPicPr>
          <p:nvPr/>
        </p:nvPicPr>
        <p:blipFill>
          <a:blip r:embed="rId3"/>
          <a:stretch>
            <a:fillRect/>
          </a:stretch>
        </p:blipFill>
        <p:spPr>
          <a:xfrm>
            <a:off x="3414949" y="2071856"/>
            <a:ext cx="6451600" cy="4406900"/>
          </a:xfrm>
          <a:prstGeom prst="rect">
            <a:avLst/>
          </a:prstGeom>
        </p:spPr>
      </p:pic>
    </p:spTree>
    <p:extLst>
      <p:ext uri="{BB962C8B-B14F-4D97-AF65-F5344CB8AC3E}">
        <p14:creationId xmlns:p14="http://schemas.microsoft.com/office/powerpoint/2010/main" val="6018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p:txBody>
          <a:bodyPr>
            <a:normAutofit fontScale="90000"/>
          </a:bodyPr>
          <a:lstStyle/>
          <a:p>
            <a:r>
              <a:rPr lang="en-US" dirty="0"/>
              <a:t>Short-Term Options to maximize the use of CTF | NEW CONTRIBUTIONS</a:t>
            </a:r>
          </a:p>
        </p:txBody>
      </p:sp>
      <p:sp>
        <p:nvSpPr>
          <p:cNvPr id="3" name="Content Placeholder 2">
            <a:extLst>
              <a:ext uri="{FF2B5EF4-FFF2-40B4-BE49-F238E27FC236}">
                <a16:creationId xmlns:a16="http://schemas.microsoft.com/office/drawing/2014/main" id="{D59AA39C-07FD-1145-AEAB-7A7A4920E623}"/>
              </a:ext>
            </a:extLst>
          </p:cNvPr>
          <p:cNvSpPr>
            <a:spLocks noGrp="1"/>
          </p:cNvSpPr>
          <p:nvPr>
            <p:ph idx="1"/>
          </p:nvPr>
        </p:nvSpPr>
        <p:spPr>
          <a:xfrm>
            <a:off x="1848255" y="2526117"/>
            <a:ext cx="8861899" cy="2901917"/>
          </a:xfrm>
        </p:spPr>
        <p:txBody>
          <a:bodyPr>
            <a:normAutofit fontScale="77500" lnSpcReduction="20000"/>
          </a:bodyPr>
          <a:lstStyle/>
          <a:p>
            <a:pPr marL="742950" indent="-742950">
              <a:lnSpc>
                <a:spcPct val="120000"/>
              </a:lnSpc>
              <a:spcBef>
                <a:spcPts val="4600"/>
              </a:spcBef>
              <a:buFont typeface="+mj-lt"/>
              <a:buAutoNum type="arabicPeriod"/>
            </a:pPr>
            <a:r>
              <a:rPr lang="en-US" sz="3200" dirty="0">
                <a:solidFill>
                  <a:schemeClr val="bg2">
                    <a:lumMod val="10000"/>
                  </a:schemeClr>
                </a:solidFill>
              </a:rPr>
              <a:t>New CTF programming through the CTF Dedicated Private Sector Programs (DPSP)</a:t>
            </a:r>
          </a:p>
          <a:p>
            <a:pPr marL="742950" indent="-742950">
              <a:lnSpc>
                <a:spcPct val="120000"/>
              </a:lnSpc>
              <a:spcBef>
                <a:spcPts val="4600"/>
              </a:spcBef>
              <a:buFont typeface="+mj-lt"/>
              <a:buAutoNum type="arabicPeriod"/>
            </a:pPr>
            <a:r>
              <a:rPr lang="en-US" sz="3200" dirty="0">
                <a:solidFill>
                  <a:schemeClr val="bg2">
                    <a:lumMod val="10000"/>
                  </a:schemeClr>
                </a:solidFill>
              </a:rPr>
              <a:t>Delivery of the new program proposals included in the Strategic Directions for the CIF policy paper</a:t>
            </a:r>
          </a:p>
        </p:txBody>
      </p:sp>
    </p:spTree>
    <p:extLst>
      <p:ext uri="{BB962C8B-B14F-4D97-AF65-F5344CB8AC3E}">
        <p14:creationId xmlns:p14="http://schemas.microsoft.com/office/powerpoint/2010/main" val="135731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a:xfrm>
            <a:off x="651753" y="160845"/>
            <a:ext cx="11673190" cy="666007"/>
          </a:xfrm>
        </p:spPr>
        <p:txBody>
          <a:bodyPr>
            <a:normAutofit/>
          </a:bodyPr>
          <a:lstStyle/>
          <a:p>
            <a:r>
              <a:rPr lang="en-US" sz="2400" spc="-150" dirty="0"/>
              <a:t>Short-Term Options to maximize the use of CTF | NEW CONTRIBUTIONS</a:t>
            </a:r>
          </a:p>
        </p:txBody>
      </p:sp>
      <p:sp>
        <p:nvSpPr>
          <p:cNvPr id="3" name="Content Placeholder 2">
            <a:extLst>
              <a:ext uri="{FF2B5EF4-FFF2-40B4-BE49-F238E27FC236}">
                <a16:creationId xmlns:a16="http://schemas.microsoft.com/office/drawing/2014/main" id="{D59AA39C-07FD-1145-AEAB-7A7A4920E623}"/>
              </a:ext>
            </a:extLst>
          </p:cNvPr>
          <p:cNvSpPr>
            <a:spLocks noGrp="1"/>
          </p:cNvSpPr>
          <p:nvPr>
            <p:ph idx="1"/>
          </p:nvPr>
        </p:nvSpPr>
        <p:spPr>
          <a:xfrm>
            <a:off x="2130357" y="1770435"/>
            <a:ext cx="8861899" cy="3891064"/>
          </a:xfrm>
        </p:spPr>
        <p:txBody>
          <a:bodyPr>
            <a:noAutofit/>
          </a:bodyPr>
          <a:lstStyle/>
          <a:p>
            <a:pPr marL="742950" indent="-742950">
              <a:lnSpc>
                <a:spcPct val="100000"/>
              </a:lnSpc>
              <a:spcBef>
                <a:spcPts val="2800"/>
              </a:spcBef>
              <a:spcAft>
                <a:spcPts val="1200"/>
              </a:spcAft>
              <a:buFont typeface="+mj-lt"/>
              <a:buAutoNum type="arabicPeriod"/>
            </a:pPr>
            <a:r>
              <a:rPr lang="en-US" dirty="0">
                <a:solidFill>
                  <a:schemeClr val="bg2">
                    <a:lumMod val="10000"/>
                  </a:schemeClr>
                </a:solidFill>
              </a:rPr>
              <a:t>Global Program for Large-Scale Integration of Renewable Energy</a:t>
            </a:r>
          </a:p>
          <a:p>
            <a:pPr marL="742950" indent="-742950">
              <a:lnSpc>
                <a:spcPct val="100000"/>
              </a:lnSpc>
              <a:spcBef>
                <a:spcPts val="2800"/>
              </a:spcBef>
              <a:spcAft>
                <a:spcPts val="1200"/>
              </a:spcAft>
              <a:buFont typeface="+mj-lt"/>
              <a:buAutoNum type="arabicPeriod"/>
            </a:pPr>
            <a:r>
              <a:rPr lang="en-US" dirty="0">
                <a:solidFill>
                  <a:schemeClr val="bg2">
                    <a:lumMod val="10000"/>
                  </a:schemeClr>
                </a:solidFill>
              </a:rPr>
              <a:t>Global Program for Climate-Smart Urbanization </a:t>
            </a:r>
          </a:p>
          <a:p>
            <a:pPr marL="742950" indent="-742950">
              <a:lnSpc>
                <a:spcPct val="100000"/>
              </a:lnSpc>
              <a:spcBef>
                <a:spcPts val="2800"/>
              </a:spcBef>
              <a:spcAft>
                <a:spcPts val="1200"/>
              </a:spcAft>
              <a:buFont typeface="+mj-lt"/>
              <a:buAutoNum type="arabicPeriod"/>
            </a:pPr>
            <a:r>
              <a:rPr lang="en-US" dirty="0">
                <a:solidFill>
                  <a:schemeClr val="bg2">
                    <a:lumMod val="10000"/>
                  </a:schemeClr>
                </a:solidFill>
              </a:rPr>
              <a:t>Global Program for Accelerating the Low-carbon Transition in Industry</a:t>
            </a:r>
          </a:p>
        </p:txBody>
      </p:sp>
      <p:sp>
        <p:nvSpPr>
          <p:cNvPr id="4" name="Title 1">
            <a:extLst>
              <a:ext uri="{FF2B5EF4-FFF2-40B4-BE49-F238E27FC236}">
                <a16:creationId xmlns:a16="http://schemas.microsoft.com/office/drawing/2014/main" id="{370249C9-A76D-BA48-BFA2-117D4676CE03}"/>
              </a:ext>
            </a:extLst>
          </p:cNvPr>
          <p:cNvSpPr txBox="1">
            <a:spLocks/>
          </p:cNvSpPr>
          <p:nvPr/>
        </p:nvSpPr>
        <p:spPr>
          <a:xfrm>
            <a:off x="651753" y="677474"/>
            <a:ext cx="11673190" cy="666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2"/>
                </a:solidFill>
                <a:latin typeface="Arial Black" panose="020B0604020202020204" pitchFamily="34" charset="0"/>
                <a:ea typeface="+mj-ea"/>
                <a:cs typeface="+mj-cs"/>
              </a:defRPr>
            </a:lvl1pPr>
          </a:lstStyle>
          <a:p>
            <a:r>
              <a:rPr lang="en-US" sz="2400" spc="-150" dirty="0">
                <a:solidFill>
                  <a:schemeClr val="bg2">
                    <a:lumMod val="10000"/>
                  </a:schemeClr>
                </a:solidFill>
              </a:rPr>
              <a:t>2. N</a:t>
            </a:r>
            <a:r>
              <a:rPr lang="en-US" sz="2400" dirty="0">
                <a:solidFill>
                  <a:schemeClr val="bg2">
                    <a:lumMod val="10000"/>
                  </a:schemeClr>
                </a:solidFill>
              </a:rPr>
              <a:t>ew program proposals </a:t>
            </a:r>
            <a:endParaRPr lang="en-US" sz="2400" spc="-150" dirty="0">
              <a:solidFill>
                <a:schemeClr val="bg2">
                  <a:lumMod val="10000"/>
                </a:schemeClr>
              </a:solidFill>
            </a:endParaRPr>
          </a:p>
        </p:txBody>
      </p:sp>
    </p:spTree>
    <p:extLst>
      <p:ext uri="{BB962C8B-B14F-4D97-AF65-F5344CB8AC3E}">
        <p14:creationId xmlns:p14="http://schemas.microsoft.com/office/powerpoint/2010/main" val="347835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1B79971-1190-48B9-8E9B-226057AFEBBC}"/>
              </a:ext>
            </a:extLst>
          </p:cNvPr>
          <p:cNvSpPr txBox="1">
            <a:spLocks/>
          </p:cNvSpPr>
          <p:nvPr/>
        </p:nvSpPr>
        <p:spPr>
          <a:xfrm>
            <a:off x="1352336" y="1315456"/>
            <a:ext cx="5660450" cy="250121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a:buNone/>
              <a:defRPr sz="1200" kern="1200">
                <a:solidFill>
                  <a:schemeClr val="tx1">
                    <a:tint val="75000"/>
                  </a:schemeClr>
                </a:solidFill>
                <a:latin typeface="+mn-lt"/>
                <a:ea typeface="+mn-ea"/>
                <a:cs typeface="+mn-cs"/>
              </a:defRPr>
            </a:lvl9pPr>
          </a:lstStyle>
          <a:p>
            <a:pPr fontAlgn="auto">
              <a:spcAft>
                <a:spcPts val="0"/>
              </a:spcAft>
            </a:pPr>
            <a:endParaRPr lang="en-US" b="0" dirty="0">
              <a:latin typeface="Calibri" panose="020F0502020204030204" pitchFamily="34" charset="0"/>
              <a:cs typeface="Calibri" panose="020F0502020204030204" pitchFamily="34" charset="0"/>
            </a:endParaRPr>
          </a:p>
          <a:p>
            <a:pPr fontAlgn="auto">
              <a:spcAft>
                <a:spcPts val="0"/>
              </a:spcAft>
            </a:pPr>
            <a:r>
              <a:rPr lang="en-US" sz="3600" b="1" dirty="0">
                <a:latin typeface="Calibri" panose="020F0502020204030204" pitchFamily="34" charset="0"/>
                <a:cs typeface="Calibri" panose="020F0502020204030204" pitchFamily="34" charset="0"/>
              </a:rPr>
              <a:t>Thank You!</a:t>
            </a:r>
          </a:p>
          <a:p>
            <a:pPr fontAlgn="auto">
              <a:spcAft>
                <a:spcPts val="0"/>
              </a:spcAft>
            </a:pPr>
            <a:endParaRPr lang="en-US" b="0" dirty="0">
              <a:latin typeface="Calibri" panose="020F0502020204030204" pitchFamily="34" charset="0"/>
              <a:cs typeface="Calibri" panose="020F0502020204030204" pitchFamily="34" charset="0"/>
            </a:endParaRPr>
          </a:p>
          <a:p>
            <a:pPr fontAlgn="auto">
              <a:spcAft>
                <a:spcPts val="0"/>
              </a:spcAft>
            </a:pPr>
            <a:r>
              <a:rPr lang="en-US" b="0" dirty="0">
                <a:latin typeface="Calibri" panose="020F0502020204030204" pitchFamily="34" charset="0"/>
                <a:cs typeface="Calibri" panose="020F0502020204030204" pitchFamily="34" charset="0"/>
              </a:rPr>
              <a:t>Mafalda Duarte</a:t>
            </a:r>
          </a:p>
          <a:p>
            <a:pPr fontAlgn="auto">
              <a:spcAft>
                <a:spcPts val="0"/>
              </a:spcAft>
            </a:pPr>
            <a:r>
              <a:rPr lang="en-US" b="0" dirty="0">
                <a:latin typeface="Calibri" panose="020F0502020204030204" pitchFamily="34" charset="0"/>
                <a:cs typeface="Calibri" panose="020F0502020204030204" pitchFamily="34" charset="0"/>
              </a:rPr>
              <a:t>Mduarte@worldbank.org</a:t>
            </a:r>
          </a:p>
          <a:p>
            <a:pPr fontAlgn="auto">
              <a:spcAft>
                <a:spcPts val="0"/>
              </a:spcAft>
            </a:pPr>
            <a:r>
              <a:rPr lang="en-US" b="0" dirty="0">
                <a:latin typeface="Calibri" panose="020F0502020204030204" pitchFamily="34" charset="0"/>
                <a:cs typeface="Calibri" panose="020F0502020204030204" pitchFamily="34" charset="0"/>
              </a:rPr>
              <a:t>(202) 473 - 4678</a:t>
            </a:r>
          </a:p>
        </p:txBody>
      </p:sp>
      <p:pic>
        <p:nvPicPr>
          <p:cNvPr id="7" name="Picture 6">
            <a:extLst>
              <a:ext uri="{FF2B5EF4-FFF2-40B4-BE49-F238E27FC236}">
                <a16:creationId xmlns:a16="http://schemas.microsoft.com/office/drawing/2014/main" id="{745C0434-1F54-433E-AE1C-3D5F1314B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419" y="4708199"/>
            <a:ext cx="35188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7AD5B0B9-1303-4A85-B49E-733B566BC47D}"/>
              </a:ext>
            </a:extLst>
          </p:cNvPr>
          <p:cNvSpPr/>
          <p:nvPr/>
        </p:nvSpPr>
        <p:spPr>
          <a:xfrm>
            <a:off x="2274419" y="4222424"/>
            <a:ext cx="4572000" cy="1600438"/>
          </a:xfrm>
          <a:prstGeom prst="rect">
            <a:avLst/>
          </a:prstGeom>
        </p:spPr>
        <p:txBody>
          <a:bodyPr>
            <a:spAutoFit/>
          </a:bodyPr>
          <a:lstStyle/>
          <a:p>
            <a:pPr algn="r"/>
            <a:r>
              <a:rPr lang="en-US" sz="1400" dirty="0">
                <a:solidFill>
                  <a:schemeClr val="bg1"/>
                </a:solidFill>
                <a:latin typeface="Calibri" panose="020F0502020204030204" pitchFamily="34" charset="0"/>
                <a:cs typeface="Calibri" panose="020F0502020204030204" pitchFamily="34" charset="0"/>
              </a:rPr>
              <a:t>www.climateinvestmentfunds.org </a:t>
            </a:r>
            <a:br>
              <a:rPr lang="en-US" sz="1400" dirty="0">
                <a:solidFill>
                  <a:schemeClr val="bg1"/>
                </a:solidFill>
                <a:latin typeface="Calibri" panose="020F0502020204030204" pitchFamily="34" charset="0"/>
                <a:cs typeface="Calibri" panose="020F0502020204030204" pitchFamily="34" charset="0"/>
              </a:rPr>
            </a:br>
            <a:endParaRPr lang="en-US" sz="1400" dirty="0">
              <a:solidFill>
                <a:schemeClr val="bg1"/>
              </a:solidFill>
              <a:latin typeface="Calibri" panose="020F0502020204030204" pitchFamily="34" charset="0"/>
              <a:cs typeface="Calibri" panose="020F0502020204030204" pitchFamily="34" charset="0"/>
            </a:endParaRPr>
          </a:p>
          <a:p>
            <a:pPr algn="r"/>
            <a:r>
              <a:rPr lang="en-US" sz="1400" dirty="0">
                <a:solidFill>
                  <a:schemeClr val="bg1"/>
                </a:solidFill>
                <a:latin typeface="Calibri" panose="020F0502020204030204" pitchFamily="34" charset="0"/>
                <a:cs typeface="Calibri" panose="020F0502020204030204" pitchFamily="34" charset="0"/>
              </a:rPr>
              <a:t>@</a:t>
            </a:r>
            <a:r>
              <a:rPr lang="en-US" sz="1400" dirty="0" err="1">
                <a:solidFill>
                  <a:schemeClr val="bg1"/>
                </a:solidFill>
                <a:latin typeface="Calibri" panose="020F0502020204030204" pitchFamily="34" charset="0"/>
                <a:cs typeface="Calibri" panose="020F0502020204030204" pitchFamily="34" charset="0"/>
              </a:rPr>
              <a:t>CIF_Action</a:t>
            </a:r>
            <a:r>
              <a:rPr lang="en-US" sz="1400" dirty="0">
                <a:solidFill>
                  <a:schemeClr val="bg1"/>
                </a:solidFill>
                <a:latin typeface="Calibri" panose="020F0502020204030204" pitchFamily="34" charset="0"/>
                <a:cs typeface="Calibri" panose="020F0502020204030204" pitchFamily="34" charset="0"/>
              </a:rPr>
              <a:t>   </a:t>
            </a:r>
            <a:br>
              <a:rPr lang="en-US" sz="1400" dirty="0">
                <a:solidFill>
                  <a:schemeClr val="bg1"/>
                </a:solidFill>
                <a:latin typeface="Calibri" panose="020F0502020204030204" pitchFamily="34" charset="0"/>
                <a:cs typeface="Calibri" panose="020F0502020204030204" pitchFamily="34" charset="0"/>
              </a:rPr>
            </a:b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https://www.youtube.com/user/CIFaction</a:t>
            </a:r>
            <a:br>
              <a:rPr lang="en-US" sz="1400" dirty="0">
                <a:solidFill>
                  <a:schemeClr val="bg1"/>
                </a:solidFill>
                <a:latin typeface="Calibri" panose="020F0502020204030204" pitchFamily="34" charset="0"/>
                <a:cs typeface="Calibri" panose="020F0502020204030204" pitchFamily="34" charset="0"/>
              </a:rPr>
            </a:b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https://www.flickr.com/photos/cifaction/sets</a:t>
            </a:r>
          </a:p>
        </p:txBody>
      </p:sp>
      <p:pic>
        <p:nvPicPr>
          <p:cNvPr id="9" name="Picture 4">
            <a:extLst>
              <a:ext uri="{FF2B5EF4-FFF2-40B4-BE49-F238E27FC236}">
                <a16:creationId xmlns:a16="http://schemas.microsoft.com/office/drawing/2014/main" id="{35FDE412-0F9B-4CE1-AEF1-18BA0DA88D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134" y="5041577"/>
            <a:ext cx="43338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extLst>
              <a:ext uri="{FF2B5EF4-FFF2-40B4-BE49-F238E27FC236}">
                <a16:creationId xmlns:a16="http://schemas.microsoft.com/office/drawing/2014/main" id="{B7A5FA89-8C47-4F6F-AF25-FAE5C88028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6419" y="5518062"/>
            <a:ext cx="39281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26FE89DA-02FB-4CE8-AB53-4F8B7C2EAC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0640" y="4263668"/>
            <a:ext cx="338138" cy="26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5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4360-44A3-D641-A53E-3DFCBFB379A4}"/>
              </a:ext>
            </a:extLst>
          </p:cNvPr>
          <p:cNvSpPr>
            <a:spLocks noGrp="1"/>
          </p:cNvSpPr>
          <p:nvPr>
            <p:ph type="title"/>
          </p:nvPr>
        </p:nvSpPr>
        <p:spPr>
          <a:xfrm>
            <a:off x="838200" y="365125"/>
            <a:ext cx="10515600" cy="1325563"/>
          </a:xfrm>
        </p:spPr>
        <p:txBody>
          <a:bodyPr/>
          <a:lstStyle/>
          <a:p>
            <a:r>
              <a:rPr lang="en-US" dirty="0"/>
              <a:t>Background</a:t>
            </a:r>
          </a:p>
        </p:txBody>
      </p:sp>
      <p:cxnSp>
        <p:nvCxnSpPr>
          <p:cNvPr id="4" name="Straight Connector 3">
            <a:extLst>
              <a:ext uri="{FF2B5EF4-FFF2-40B4-BE49-F238E27FC236}">
                <a16:creationId xmlns:a16="http://schemas.microsoft.com/office/drawing/2014/main" id="{B9BF8D28-AEAB-5145-A6EF-907956EE56DD}"/>
              </a:ext>
            </a:extLst>
          </p:cNvPr>
          <p:cNvCxnSpPr/>
          <p:nvPr/>
        </p:nvCxnSpPr>
        <p:spPr>
          <a:xfrm>
            <a:off x="544749" y="5068115"/>
            <a:ext cx="11089532" cy="0"/>
          </a:xfrm>
          <a:prstGeom prst="line">
            <a:avLst/>
          </a:prstGeom>
          <a:ln w="38100">
            <a:solidFill>
              <a:srgbClr val="6CAFB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064BBA2-EFEB-9F43-9498-133F5719C97E}"/>
              </a:ext>
            </a:extLst>
          </p:cNvPr>
          <p:cNvCxnSpPr>
            <a:cxnSpLocks/>
          </p:cNvCxnSpPr>
          <p:nvPr/>
        </p:nvCxnSpPr>
        <p:spPr>
          <a:xfrm>
            <a:off x="544749" y="4854107"/>
            <a:ext cx="0" cy="457200"/>
          </a:xfrm>
          <a:prstGeom prst="line">
            <a:avLst/>
          </a:prstGeom>
          <a:ln w="38100">
            <a:solidFill>
              <a:srgbClr val="6CAFB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0F9E9E-3B7C-CC46-8CB5-68C8DB8B68AD}"/>
              </a:ext>
            </a:extLst>
          </p:cNvPr>
          <p:cNvSpPr txBox="1"/>
          <p:nvPr/>
        </p:nvSpPr>
        <p:spPr>
          <a:xfrm>
            <a:off x="314262" y="5330755"/>
            <a:ext cx="1920782" cy="461665"/>
          </a:xfrm>
          <a:prstGeom prst="rect">
            <a:avLst/>
          </a:prstGeom>
          <a:noFill/>
        </p:spPr>
        <p:txBody>
          <a:bodyPr wrap="none" rtlCol="0">
            <a:spAutoFit/>
          </a:bodyPr>
          <a:lstStyle/>
          <a:p>
            <a:r>
              <a:rPr lang="en-US" sz="2400" b="1" dirty="0">
                <a:solidFill>
                  <a:schemeClr val="bg2">
                    <a:lumMod val="10000"/>
                  </a:schemeClr>
                </a:solidFill>
                <a:latin typeface="Arial Black" panose="020B0604020202020204" pitchFamily="34" charset="0"/>
                <a:cs typeface="Arial Black" panose="020B0604020202020204" pitchFamily="34" charset="0"/>
              </a:rPr>
              <a:t>June 2016</a:t>
            </a:r>
          </a:p>
        </p:txBody>
      </p:sp>
      <p:sp>
        <p:nvSpPr>
          <p:cNvPr id="9" name="TextBox 8">
            <a:extLst>
              <a:ext uri="{FF2B5EF4-FFF2-40B4-BE49-F238E27FC236}">
                <a16:creationId xmlns:a16="http://schemas.microsoft.com/office/drawing/2014/main" id="{7284C868-755A-C847-BE80-8A1B30BC2135}"/>
              </a:ext>
            </a:extLst>
          </p:cNvPr>
          <p:cNvSpPr txBox="1"/>
          <p:nvPr/>
        </p:nvSpPr>
        <p:spPr>
          <a:xfrm>
            <a:off x="544749" y="1727674"/>
            <a:ext cx="2419210" cy="2246769"/>
          </a:xfrm>
          <a:prstGeom prst="rect">
            <a:avLst/>
          </a:prstGeom>
          <a:noFill/>
        </p:spPr>
        <p:txBody>
          <a:bodyPr wrap="square" rtlCol="0">
            <a:spAutoFit/>
          </a:bodyPr>
          <a:lstStyle/>
          <a:p>
            <a:r>
              <a:rPr lang="en-US" sz="2000" dirty="0">
                <a:solidFill>
                  <a:schemeClr val="tx1">
                    <a:lumMod val="50000"/>
                  </a:schemeClr>
                </a:solidFill>
                <a:latin typeface="Calibri" panose="020F0502020204030204" pitchFamily="34" charset="0"/>
                <a:cs typeface="Calibri" panose="020F0502020204030204" pitchFamily="34" charset="0"/>
              </a:rPr>
              <a:t>inform the discussions on the sunset clauses of CTF and SCF in December 2018, and take a decision on this issue in June 2019.</a:t>
            </a:r>
            <a:endParaRPr lang="en-US" sz="2000" dirty="0">
              <a:solidFill>
                <a:schemeClr val="tx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AB8046BE-1F4D-B347-BE40-2CA674747C48}"/>
              </a:ext>
            </a:extLst>
          </p:cNvPr>
          <p:cNvCxnSpPr>
            <a:cxnSpLocks/>
          </p:cNvCxnSpPr>
          <p:nvPr/>
        </p:nvCxnSpPr>
        <p:spPr>
          <a:xfrm>
            <a:off x="3832702" y="4834651"/>
            <a:ext cx="0" cy="457200"/>
          </a:xfrm>
          <a:prstGeom prst="line">
            <a:avLst/>
          </a:prstGeom>
          <a:ln w="38100">
            <a:solidFill>
              <a:srgbClr val="6CAFB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D203093-3025-3441-B548-7110231F24A3}"/>
              </a:ext>
            </a:extLst>
          </p:cNvPr>
          <p:cNvSpPr txBox="1"/>
          <p:nvPr/>
        </p:nvSpPr>
        <p:spPr>
          <a:xfrm>
            <a:off x="3602215" y="5311299"/>
            <a:ext cx="1718291" cy="461665"/>
          </a:xfrm>
          <a:prstGeom prst="rect">
            <a:avLst/>
          </a:prstGeom>
          <a:noFill/>
        </p:spPr>
        <p:txBody>
          <a:bodyPr wrap="none" rtlCol="0">
            <a:spAutoFit/>
          </a:bodyPr>
          <a:lstStyle/>
          <a:p>
            <a:r>
              <a:rPr lang="en-US" sz="2400" b="1" dirty="0">
                <a:solidFill>
                  <a:schemeClr val="bg2">
                    <a:lumMod val="10000"/>
                  </a:schemeClr>
                </a:solidFill>
                <a:latin typeface="Arial Black" panose="020B0604020202020204" pitchFamily="34" charset="0"/>
                <a:cs typeface="Arial Black" panose="020B0604020202020204" pitchFamily="34" charset="0"/>
              </a:rPr>
              <a:t>Jan 2019</a:t>
            </a:r>
          </a:p>
        </p:txBody>
      </p:sp>
      <p:sp>
        <p:nvSpPr>
          <p:cNvPr id="12" name="TextBox 11">
            <a:extLst>
              <a:ext uri="{FF2B5EF4-FFF2-40B4-BE49-F238E27FC236}">
                <a16:creationId xmlns:a16="http://schemas.microsoft.com/office/drawing/2014/main" id="{73FB1CB8-6A81-ED42-8190-58BDBADD3151}"/>
              </a:ext>
            </a:extLst>
          </p:cNvPr>
          <p:cNvSpPr txBox="1"/>
          <p:nvPr/>
        </p:nvSpPr>
        <p:spPr>
          <a:xfrm>
            <a:off x="3832701" y="1714786"/>
            <a:ext cx="3207147" cy="2862322"/>
          </a:xfrm>
          <a:prstGeom prst="rect">
            <a:avLst/>
          </a:prstGeom>
          <a:noFill/>
        </p:spPr>
        <p:txBody>
          <a:bodyPr wrap="square" rtlCol="0">
            <a:spAutoFit/>
          </a:bodyPr>
          <a:lstStyle/>
          <a:p>
            <a:r>
              <a:rPr lang="en-US" sz="2000" dirty="0">
                <a:solidFill>
                  <a:schemeClr val="tx1">
                    <a:lumMod val="50000"/>
                  </a:schemeClr>
                </a:solidFill>
                <a:latin typeface="Calibri" panose="020F0502020204030204" pitchFamily="34" charset="0"/>
                <a:cs typeface="Calibri" panose="020F0502020204030204" pitchFamily="34" charset="0"/>
              </a:rPr>
              <a:t>the Joint Meeting acknowledged the significant contribution of the CIF business model in driving scaled investments into clean energy, climate resilience and sustainable forest management over the past ten years.</a:t>
            </a:r>
            <a:endParaRPr lang="en-US" sz="2000" dirty="0">
              <a:solidFill>
                <a:schemeClr val="tx1">
                  <a:lumMod val="50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BCADEF0F-DACB-1F45-B1F6-EDC75F321A12}"/>
              </a:ext>
            </a:extLst>
          </p:cNvPr>
          <p:cNvCxnSpPr>
            <a:cxnSpLocks/>
          </p:cNvCxnSpPr>
          <p:nvPr/>
        </p:nvCxnSpPr>
        <p:spPr>
          <a:xfrm>
            <a:off x="544749" y="1857983"/>
            <a:ext cx="0" cy="2937758"/>
          </a:xfrm>
          <a:prstGeom prst="line">
            <a:avLst/>
          </a:prstGeom>
          <a:ln w="38100">
            <a:solidFill>
              <a:srgbClr val="6CAFBD"/>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FD8E1D-AB12-4A49-B87B-6F1E8259EE4A}"/>
              </a:ext>
            </a:extLst>
          </p:cNvPr>
          <p:cNvCxnSpPr>
            <a:cxnSpLocks/>
          </p:cNvCxnSpPr>
          <p:nvPr/>
        </p:nvCxnSpPr>
        <p:spPr>
          <a:xfrm>
            <a:off x="3832701" y="1857983"/>
            <a:ext cx="0" cy="2937758"/>
          </a:xfrm>
          <a:prstGeom prst="line">
            <a:avLst/>
          </a:prstGeom>
          <a:ln w="38100">
            <a:solidFill>
              <a:srgbClr val="6CAFBD"/>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2787FB-7538-3D46-A6C7-3583136AAC25}"/>
              </a:ext>
            </a:extLst>
          </p:cNvPr>
          <p:cNvCxnSpPr>
            <a:cxnSpLocks/>
          </p:cNvCxnSpPr>
          <p:nvPr/>
        </p:nvCxnSpPr>
        <p:spPr>
          <a:xfrm>
            <a:off x="7908592" y="4834651"/>
            <a:ext cx="0" cy="457200"/>
          </a:xfrm>
          <a:prstGeom prst="line">
            <a:avLst/>
          </a:prstGeom>
          <a:ln w="38100">
            <a:solidFill>
              <a:srgbClr val="6CAFB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62ADB4D-7088-724D-92A8-DB124FA784B1}"/>
              </a:ext>
            </a:extLst>
          </p:cNvPr>
          <p:cNvSpPr txBox="1"/>
          <p:nvPr/>
        </p:nvSpPr>
        <p:spPr>
          <a:xfrm>
            <a:off x="7678105" y="5311299"/>
            <a:ext cx="1715598" cy="461665"/>
          </a:xfrm>
          <a:prstGeom prst="rect">
            <a:avLst/>
          </a:prstGeom>
          <a:noFill/>
        </p:spPr>
        <p:txBody>
          <a:bodyPr wrap="none" rtlCol="0">
            <a:spAutoFit/>
          </a:bodyPr>
          <a:lstStyle/>
          <a:p>
            <a:r>
              <a:rPr lang="en-US" sz="2400" b="1" dirty="0">
                <a:solidFill>
                  <a:schemeClr val="bg2">
                    <a:lumMod val="10000"/>
                  </a:schemeClr>
                </a:solidFill>
                <a:latin typeface="Arial Black" panose="020B0604020202020204" pitchFamily="34" charset="0"/>
                <a:cs typeface="Arial Black" panose="020B0604020202020204" pitchFamily="34" charset="0"/>
              </a:rPr>
              <a:t>Jun 2019</a:t>
            </a:r>
          </a:p>
        </p:txBody>
      </p:sp>
      <p:sp>
        <p:nvSpPr>
          <p:cNvPr id="18" name="TextBox 17">
            <a:extLst>
              <a:ext uri="{FF2B5EF4-FFF2-40B4-BE49-F238E27FC236}">
                <a16:creationId xmlns:a16="http://schemas.microsoft.com/office/drawing/2014/main" id="{253D3BC9-3A64-E842-BFA5-DC6CE2980753}"/>
              </a:ext>
            </a:extLst>
          </p:cNvPr>
          <p:cNvSpPr txBox="1"/>
          <p:nvPr/>
        </p:nvSpPr>
        <p:spPr>
          <a:xfrm>
            <a:off x="7976687" y="1714786"/>
            <a:ext cx="3005841" cy="3170099"/>
          </a:xfrm>
          <a:prstGeom prst="rect">
            <a:avLst/>
          </a:prstGeom>
          <a:noFill/>
        </p:spPr>
        <p:txBody>
          <a:bodyPr wrap="square" rtlCol="0">
            <a:spAutoFit/>
          </a:bodyPr>
          <a:lstStyle/>
          <a:p>
            <a:r>
              <a:rPr lang="en-US" sz="2000" dirty="0">
                <a:solidFill>
                  <a:schemeClr val="tx1">
                    <a:lumMod val="50000"/>
                  </a:schemeClr>
                </a:solidFill>
                <a:latin typeface="Calibri" panose="020F0502020204030204" pitchFamily="34" charset="0"/>
                <a:cs typeface="Calibri" panose="020F0502020204030204" pitchFamily="34" charset="0"/>
              </a:rPr>
              <a:t>CIF AU was requested to provide the TFCs with the key considerations regarding the future of the CIF, including the sunset clause of CTF and SCF, to better inform the TFCs regarding options for future operations of the CIF</a:t>
            </a:r>
            <a:endParaRPr lang="en-US" sz="2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6D62BA66-F62C-9D41-A400-A9D8B8B9DDDC}"/>
              </a:ext>
            </a:extLst>
          </p:cNvPr>
          <p:cNvCxnSpPr>
            <a:cxnSpLocks/>
          </p:cNvCxnSpPr>
          <p:nvPr/>
        </p:nvCxnSpPr>
        <p:spPr>
          <a:xfrm>
            <a:off x="7908591" y="1857983"/>
            <a:ext cx="0" cy="2937758"/>
          </a:xfrm>
          <a:prstGeom prst="line">
            <a:avLst/>
          </a:prstGeom>
          <a:ln w="38100">
            <a:solidFill>
              <a:srgbClr val="6CAFB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52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9861-3A36-354F-A757-6BAE2D5260CF}"/>
              </a:ext>
            </a:extLst>
          </p:cNvPr>
          <p:cNvSpPr>
            <a:spLocks noGrp="1"/>
          </p:cNvSpPr>
          <p:nvPr>
            <p:ph type="title"/>
          </p:nvPr>
        </p:nvSpPr>
        <p:spPr/>
        <p:txBody>
          <a:bodyPr/>
          <a:lstStyle/>
          <a:p>
            <a:r>
              <a:rPr lang="en-US" dirty="0"/>
              <a:t>Sunset Clause</a:t>
            </a:r>
          </a:p>
        </p:txBody>
      </p:sp>
      <p:sp>
        <p:nvSpPr>
          <p:cNvPr id="3" name="Content Placeholder 2">
            <a:extLst>
              <a:ext uri="{FF2B5EF4-FFF2-40B4-BE49-F238E27FC236}">
                <a16:creationId xmlns:a16="http://schemas.microsoft.com/office/drawing/2014/main" id="{C7F54E4F-C24C-3145-8849-381D10A68B07}"/>
              </a:ext>
            </a:extLst>
          </p:cNvPr>
          <p:cNvSpPr>
            <a:spLocks noGrp="1"/>
          </p:cNvSpPr>
          <p:nvPr>
            <p:ph idx="1"/>
          </p:nvPr>
        </p:nvSpPr>
        <p:spPr>
          <a:xfrm>
            <a:off x="715255" y="1564368"/>
            <a:ext cx="10515600" cy="4351338"/>
          </a:xfrm>
        </p:spPr>
        <p:txBody>
          <a:bodyPr>
            <a:normAutofit fontScale="85000" lnSpcReduction="10000"/>
          </a:bodyPr>
          <a:lstStyle/>
          <a:p>
            <a:pPr marL="0" indent="0">
              <a:lnSpc>
                <a:spcPct val="110000"/>
              </a:lnSpc>
              <a:buNone/>
            </a:pPr>
            <a:r>
              <a:rPr lang="en-US" b="0" i="1" dirty="0">
                <a:solidFill>
                  <a:schemeClr val="bg2">
                    <a:lumMod val="10000"/>
                  </a:schemeClr>
                </a:solidFill>
              </a:rPr>
              <a:t>53. Recognizing that the establishment of the CTF is not to prejudice the on-going UNFCCC deliberations regarding the future of the climate change regime, including its financial architecture, the CTF will take necessary steps to conclude its operations once a new financial architecture is effective. The Trustee will not enter into any new agreement with contributors for contributions to the CTF once the agreement providing for the new financial architecture is effective. The CTF Trust Fund Committee will decide the date on which it will cease making allocations from the outstanding balance of the CTF. </a:t>
            </a:r>
          </a:p>
          <a:p>
            <a:pPr marL="0" indent="0">
              <a:buNone/>
            </a:pPr>
            <a:endParaRPr lang="en-US" dirty="0">
              <a:solidFill>
                <a:schemeClr val="bg2">
                  <a:lumMod val="10000"/>
                </a:schemeClr>
              </a:solidFill>
            </a:endParaRPr>
          </a:p>
        </p:txBody>
      </p:sp>
    </p:spTree>
    <p:extLst>
      <p:ext uri="{BB962C8B-B14F-4D97-AF65-F5344CB8AC3E}">
        <p14:creationId xmlns:p14="http://schemas.microsoft.com/office/powerpoint/2010/main" val="219357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9861-3A36-354F-A757-6BAE2D5260CF}"/>
              </a:ext>
            </a:extLst>
          </p:cNvPr>
          <p:cNvSpPr>
            <a:spLocks noGrp="1"/>
          </p:cNvSpPr>
          <p:nvPr>
            <p:ph type="title"/>
          </p:nvPr>
        </p:nvSpPr>
        <p:spPr/>
        <p:txBody>
          <a:bodyPr/>
          <a:lstStyle/>
          <a:p>
            <a:r>
              <a:rPr lang="en-US" dirty="0"/>
              <a:t>Sunset Clause</a:t>
            </a:r>
          </a:p>
        </p:txBody>
      </p:sp>
      <p:sp>
        <p:nvSpPr>
          <p:cNvPr id="3" name="Content Placeholder 2">
            <a:extLst>
              <a:ext uri="{FF2B5EF4-FFF2-40B4-BE49-F238E27FC236}">
                <a16:creationId xmlns:a16="http://schemas.microsoft.com/office/drawing/2014/main" id="{C7F54E4F-C24C-3145-8849-381D10A68B07}"/>
              </a:ext>
            </a:extLst>
          </p:cNvPr>
          <p:cNvSpPr>
            <a:spLocks noGrp="1"/>
          </p:cNvSpPr>
          <p:nvPr>
            <p:ph idx="1"/>
          </p:nvPr>
        </p:nvSpPr>
        <p:spPr>
          <a:xfrm>
            <a:off x="715255" y="1564368"/>
            <a:ext cx="10515600" cy="4351338"/>
          </a:xfrm>
        </p:spPr>
        <p:txBody>
          <a:bodyPr>
            <a:normAutofit fontScale="85000" lnSpcReduction="10000"/>
          </a:bodyPr>
          <a:lstStyle/>
          <a:p>
            <a:pPr marL="0" indent="0">
              <a:lnSpc>
                <a:spcPct val="110000"/>
              </a:lnSpc>
              <a:buNone/>
            </a:pPr>
            <a:r>
              <a:rPr lang="en-US" b="0" i="1" dirty="0">
                <a:solidFill>
                  <a:schemeClr val="bg2">
                    <a:lumMod val="10000"/>
                  </a:schemeClr>
                </a:solidFill>
              </a:rPr>
              <a:t>53. Recognizing that the establishment of the CTF is not to prejudice the on-going UNFCCC deliberations regarding the future of the climate change regime, including its financial architecture, the CTF will take necessary steps to conclude its operations </a:t>
            </a:r>
            <a:r>
              <a:rPr lang="en-US" b="0" i="1" dirty="0">
                <a:solidFill>
                  <a:schemeClr val="bg2">
                    <a:lumMod val="10000"/>
                  </a:schemeClr>
                </a:solidFill>
                <a:highlight>
                  <a:srgbClr val="FFFF00"/>
                </a:highlight>
              </a:rPr>
              <a:t>once a new financial architecture is effectiv</a:t>
            </a:r>
            <a:r>
              <a:rPr lang="en-US" b="0" i="1" dirty="0">
                <a:solidFill>
                  <a:schemeClr val="bg2">
                    <a:lumMod val="10000"/>
                  </a:schemeClr>
                </a:solidFill>
              </a:rPr>
              <a:t>e. The Trustee will not enter into any new agreement with contributors for contributions to the CTF once the agreement providing for the new financial architecture is effective. The CTF Trust Fund Committee will decide the date on which it will cease making allocations from the outstanding balance of the CTF. </a:t>
            </a:r>
          </a:p>
          <a:p>
            <a:pPr marL="0" indent="0">
              <a:buNone/>
            </a:pPr>
            <a:endParaRPr lang="en-US" dirty="0">
              <a:solidFill>
                <a:schemeClr val="bg2">
                  <a:lumMod val="10000"/>
                </a:schemeClr>
              </a:solidFill>
            </a:endParaRPr>
          </a:p>
        </p:txBody>
      </p:sp>
    </p:spTree>
    <p:extLst>
      <p:ext uri="{BB962C8B-B14F-4D97-AF65-F5344CB8AC3E}">
        <p14:creationId xmlns:p14="http://schemas.microsoft.com/office/powerpoint/2010/main" val="161975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C3ED-B087-C144-9195-0882BB6E1002}"/>
              </a:ext>
            </a:extLst>
          </p:cNvPr>
          <p:cNvSpPr>
            <a:spLocks noGrp="1"/>
          </p:cNvSpPr>
          <p:nvPr>
            <p:ph type="title"/>
          </p:nvPr>
        </p:nvSpPr>
        <p:spPr>
          <a:xfrm>
            <a:off x="3112850" y="2466300"/>
            <a:ext cx="6246779" cy="1325563"/>
          </a:xfrm>
        </p:spPr>
        <p:txBody>
          <a:bodyPr>
            <a:normAutofit/>
          </a:bodyPr>
          <a:lstStyle/>
          <a:p>
            <a:r>
              <a:rPr lang="en-US" sz="5400" dirty="0"/>
              <a:t>Which options?</a:t>
            </a:r>
          </a:p>
        </p:txBody>
      </p:sp>
    </p:spTree>
    <p:extLst>
      <p:ext uri="{BB962C8B-B14F-4D97-AF65-F5344CB8AC3E}">
        <p14:creationId xmlns:p14="http://schemas.microsoft.com/office/powerpoint/2010/main" val="182216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p:txBody>
          <a:bodyPr/>
          <a:lstStyle/>
          <a:p>
            <a:r>
              <a:rPr lang="en-US" dirty="0"/>
              <a:t>Sunset Clause Options</a:t>
            </a:r>
          </a:p>
        </p:txBody>
      </p:sp>
      <p:sp>
        <p:nvSpPr>
          <p:cNvPr id="3" name="Content Placeholder 2">
            <a:extLst>
              <a:ext uri="{FF2B5EF4-FFF2-40B4-BE49-F238E27FC236}">
                <a16:creationId xmlns:a16="http://schemas.microsoft.com/office/drawing/2014/main" id="{D59AA39C-07FD-1145-AEAB-7A7A4920E623}"/>
              </a:ext>
            </a:extLst>
          </p:cNvPr>
          <p:cNvSpPr>
            <a:spLocks noGrp="1"/>
          </p:cNvSpPr>
          <p:nvPr>
            <p:ph idx="1"/>
          </p:nvPr>
        </p:nvSpPr>
        <p:spPr>
          <a:xfrm>
            <a:off x="3628417" y="1864536"/>
            <a:ext cx="6332706" cy="4351338"/>
          </a:xfrm>
        </p:spPr>
        <p:txBody>
          <a:bodyPr>
            <a:normAutofit/>
          </a:bodyPr>
          <a:lstStyle/>
          <a:p>
            <a:pPr marL="742950" indent="-742950">
              <a:lnSpc>
                <a:spcPct val="150000"/>
              </a:lnSpc>
              <a:buFont typeface="+mj-lt"/>
              <a:buAutoNum type="arabicPeriod"/>
            </a:pPr>
            <a:r>
              <a:rPr lang="en-US" sz="4400" dirty="0">
                <a:solidFill>
                  <a:schemeClr val="bg2">
                    <a:lumMod val="10000"/>
                  </a:schemeClr>
                </a:solidFill>
              </a:rPr>
              <a:t>Trigger</a:t>
            </a:r>
          </a:p>
          <a:p>
            <a:pPr marL="742950" indent="-742950">
              <a:lnSpc>
                <a:spcPct val="150000"/>
              </a:lnSpc>
              <a:buFont typeface="+mj-lt"/>
              <a:buAutoNum type="arabicPeriod"/>
            </a:pPr>
            <a:r>
              <a:rPr lang="en-US" sz="4400" dirty="0">
                <a:solidFill>
                  <a:schemeClr val="bg2">
                    <a:lumMod val="10000"/>
                  </a:schemeClr>
                </a:solidFill>
              </a:rPr>
              <a:t>Postpone </a:t>
            </a:r>
          </a:p>
          <a:p>
            <a:pPr marL="742950" indent="-742950">
              <a:lnSpc>
                <a:spcPct val="150000"/>
              </a:lnSpc>
              <a:buFont typeface="+mj-lt"/>
              <a:buAutoNum type="arabicPeriod"/>
            </a:pPr>
            <a:r>
              <a:rPr lang="en-US" sz="4400" dirty="0">
                <a:solidFill>
                  <a:schemeClr val="bg2">
                    <a:lumMod val="10000"/>
                  </a:schemeClr>
                </a:solidFill>
              </a:rPr>
              <a:t>Remove </a:t>
            </a:r>
          </a:p>
        </p:txBody>
      </p:sp>
    </p:spTree>
    <p:extLst>
      <p:ext uri="{BB962C8B-B14F-4D97-AF65-F5344CB8AC3E}">
        <p14:creationId xmlns:p14="http://schemas.microsoft.com/office/powerpoint/2010/main" val="233682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p:txBody>
          <a:bodyPr/>
          <a:lstStyle/>
          <a:p>
            <a:r>
              <a:rPr lang="en-US" dirty="0"/>
              <a:t>Sunset Clause Options</a:t>
            </a:r>
          </a:p>
        </p:txBody>
      </p:sp>
      <p:sp>
        <p:nvSpPr>
          <p:cNvPr id="3" name="Content Placeholder 2">
            <a:extLst>
              <a:ext uri="{FF2B5EF4-FFF2-40B4-BE49-F238E27FC236}">
                <a16:creationId xmlns:a16="http://schemas.microsoft.com/office/drawing/2014/main" id="{D59AA39C-07FD-1145-AEAB-7A7A4920E623}"/>
              </a:ext>
            </a:extLst>
          </p:cNvPr>
          <p:cNvSpPr>
            <a:spLocks noGrp="1"/>
          </p:cNvSpPr>
          <p:nvPr>
            <p:ph idx="1"/>
          </p:nvPr>
        </p:nvSpPr>
        <p:spPr>
          <a:xfrm>
            <a:off x="3628417" y="1864536"/>
            <a:ext cx="6332706" cy="4351338"/>
          </a:xfrm>
        </p:spPr>
        <p:txBody>
          <a:bodyPr>
            <a:normAutofit/>
          </a:bodyPr>
          <a:lstStyle/>
          <a:p>
            <a:pPr marL="742950" indent="-742950">
              <a:lnSpc>
                <a:spcPct val="150000"/>
              </a:lnSpc>
              <a:buFont typeface="+mj-lt"/>
              <a:buAutoNum type="arabicPeriod"/>
            </a:pPr>
            <a:r>
              <a:rPr lang="en-US" sz="4400" dirty="0">
                <a:solidFill>
                  <a:schemeClr val="bg2">
                    <a:lumMod val="10000"/>
                  </a:schemeClr>
                </a:solidFill>
              </a:rPr>
              <a:t>Trigger</a:t>
            </a:r>
          </a:p>
          <a:p>
            <a:pPr marL="742950" indent="-742950">
              <a:lnSpc>
                <a:spcPct val="150000"/>
              </a:lnSpc>
              <a:buFont typeface="+mj-lt"/>
              <a:buAutoNum type="arabicPeriod"/>
            </a:pPr>
            <a:r>
              <a:rPr lang="en-US" sz="4400" dirty="0">
                <a:solidFill>
                  <a:schemeClr val="tx1">
                    <a:lumMod val="20000"/>
                    <a:lumOff val="80000"/>
                  </a:schemeClr>
                </a:solidFill>
              </a:rPr>
              <a:t>Postpone </a:t>
            </a:r>
          </a:p>
          <a:p>
            <a:pPr marL="742950" indent="-742950">
              <a:lnSpc>
                <a:spcPct val="150000"/>
              </a:lnSpc>
              <a:buFont typeface="+mj-lt"/>
              <a:buAutoNum type="arabicPeriod"/>
            </a:pPr>
            <a:r>
              <a:rPr lang="en-US" sz="4400" dirty="0">
                <a:solidFill>
                  <a:schemeClr val="tx1">
                    <a:lumMod val="20000"/>
                    <a:lumOff val="80000"/>
                  </a:schemeClr>
                </a:solidFill>
              </a:rPr>
              <a:t>Remove </a:t>
            </a:r>
          </a:p>
        </p:txBody>
      </p:sp>
    </p:spTree>
    <p:extLst>
      <p:ext uri="{BB962C8B-B14F-4D97-AF65-F5344CB8AC3E}">
        <p14:creationId xmlns:p14="http://schemas.microsoft.com/office/powerpoint/2010/main" val="256832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p:txBody>
          <a:bodyPr/>
          <a:lstStyle/>
          <a:p>
            <a:r>
              <a:rPr lang="en-US" dirty="0"/>
              <a:t>Sunset Clause Options</a:t>
            </a:r>
          </a:p>
        </p:txBody>
      </p:sp>
      <p:sp>
        <p:nvSpPr>
          <p:cNvPr id="3" name="Content Placeholder 2">
            <a:extLst>
              <a:ext uri="{FF2B5EF4-FFF2-40B4-BE49-F238E27FC236}">
                <a16:creationId xmlns:a16="http://schemas.microsoft.com/office/drawing/2014/main" id="{D59AA39C-07FD-1145-AEAB-7A7A4920E623}"/>
              </a:ext>
            </a:extLst>
          </p:cNvPr>
          <p:cNvSpPr>
            <a:spLocks noGrp="1"/>
          </p:cNvSpPr>
          <p:nvPr>
            <p:ph idx="1"/>
          </p:nvPr>
        </p:nvSpPr>
        <p:spPr>
          <a:xfrm>
            <a:off x="3628417" y="1864536"/>
            <a:ext cx="6332706" cy="4351338"/>
          </a:xfrm>
        </p:spPr>
        <p:txBody>
          <a:bodyPr>
            <a:normAutofit/>
          </a:bodyPr>
          <a:lstStyle/>
          <a:p>
            <a:pPr marL="742950" indent="-742950">
              <a:lnSpc>
                <a:spcPct val="150000"/>
              </a:lnSpc>
              <a:buFont typeface="+mj-lt"/>
              <a:buAutoNum type="arabicPeriod"/>
            </a:pPr>
            <a:r>
              <a:rPr lang="en-US" sz="4400" dirty="0">
                <a:solidFill>
                  <a:schemeClr val="tx1">
                    <a:lumMod val="20000"/>
                    <a:lumOff val="80000"/>
                  </a:schemeClr>
                </a:solidFill>
              </a:rPr>
              <a:t>Trigger</a:t>
            </a:r>
          </a:p>
          <a:p>
            <a:pPr marL="742950" indent="-742950">
              <a:lnSpc>
                <a:spcPct val="150000"/>
              </a:lnSpc>
              <a:buFont typeface="+mj-lt"/>
              <a:buAutoNum type="arabicPeriod"/>
            </a:pPr>
            <a:r>
              <a:rPr lang="en-US" sz="4400" dirty="0">
                <a:solidFill>
                  <a:schemeClr val="bg2">
                    <a:lumMod val="10000"/>
                  </a:schemeClr>
                </a:solidFill>
              </a:rPr>
              <a:t>Postpone </a:t>
            </a:r>
          </a:p>
          <a:p>
            <a:pPr marL="742950" indent="-742950">
              <a:lnSpc>
                <a:spcPct val="150000"/>
              </a:lnSpc>
              <a:buFont typeface="+mj-lt"/>
              <a:buAutoNum type="arabicPeriod"/>
            </a:pPr>
            <a:r>
              <a:rPr lang="en-US" sz="4400" dirty="0">
                <a:solidFill>
                  <a:schemeClr val="tx1">
                    <a:lumMod val="20000"/>
                    <a:lumOff val="80000"/>
                  </a:schemeClr>
                </a:solidFill>
              </a:rPr>
              <a:t>Remove </a:t>
            </a:r>
          </a:p>
        </p:txBody>
      </p:sp>
    </p:spTree>
    <p:extLst>
      <p:ext uri="{BB962C8B-B14F-4D97-AF65-F5344CB8AC3E}">
        <p14:creationId xmlns:p14="http://schemas.microsoft.com/office/powerpoint/2010/main" val="198780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B857-B7D3-AF4D-82F8-DF9C856BB6A8}"/>
              </a:ext>
            </a:extLst>
          </p:cNvPr>
          <p:cNvSpPr>
            <a:spLocks noGrp="1"/>
          </p:cNvSpPr>
          <p:nvPr>
            <p:ph type="title"/>
          </p:nvPr>
        </p:nvSpPr>
        <p:spPr/>
        <p:txBody>
          <a:bodyPr/>
          <a:lstStyle/>
          <a:p>
            <a:r>
              <a:rPr lang="en-US" dirty="0"/>
              <a:t>Sunset Clause Options</a:t>
            </a:r>
          </a:p>
        </p:txBody>
      </p:sp>
      <p:sp>
        <p:nvSpPr>
          <p:cNvPr id="3" name="Content Placeholder 2">
            <a:extLst>
              <a:ext uri="{FF2B5EF4-FFF2-40B4-BE49-F238E27FC236}">
                <a16:creationId xmlns:a16="http://schemas.microsoft.com/office/drawing/2014/main" id="{D59AA39C-07FD-1145-AEAB-7A7A4920E623}"/>
              </a:ext>
            </a:extLst>
          </p:cNvPr>
          <p:cNvSpPr>
            <a:spLocks noGrp="1"/>
          </p:cNvSpPr>
          <p:nvPr>
            <p:ph idx="1"/>
          </p:nvPr>
        </p:nvSpPr>
        <p:spPr>
          <a:xfrm>
            <a:off x="3628417" y="1864536"/>
            <a:ext cx="6332706" cy="4351338"/>
          </a:xfrm>
        </p:spPr>
        <p:txBody>
          <a:bodyPr>
            <a:normAutofit/>
          </a:bodyPr>
          <a:lstStyle/>
          <a:p>
            <a:pPr marL="742950" indent="-742950">
              <a:lnSpc>
                <a:spcPct val="150000"/>
              </a:lnSpc>
              <a:buFont typeface="+mj-lt"/>
              <a:buAutoNum type="arabicPeriod"/>
            </a:pPr>
            <a:r>
              <a:rPr lang="en-US" sz="4400" dirty="0">
                <a:solidFill>
                  <a:schemeClr val="tx1">
                    <a:lumMod val="20000"/>
                    <a:lumOff val="80000"/>
                  </a:schemeClr>
                </a:solidFill>
              </a:rPr>
              <a:t>Trigger</a:t>
            </a:r>
          </a:p>
          <a:p>
            <a:pPr marL="742950" indent="-742950">
              <a:lnSpc>
                <a:spcPct val="150000"/>
              </a:lnSpc>
              <a:buFont typeface="+mj-lt"/>
              <a:buAutoNum type="arabicPeriod"/>
            </a:pPr>
            <a:r>
              <a:rPr lang="en-US" sz="4400" dirty="0">
                <a:solidFill>
                  <a:schemeClr val="tx1">
                    <a:lumMod val="20000"/>
                    <a:lumOff val="80000"/>
                  </a:schemeClr>
                </a:solidFill>
              </a:rPr>
              <a:t>Postpone </a:t>
            </a:r>
          </a:p>
          <a:p>
            <a:pPr marL="742950" indent="-742950">
              <a:lnSpc>
                <a:spcPct val="150000"/>
              </a:lnSpc>
              <a:buFont typeface="+mj-lt"/>
              <a:buAutoNum type="arabicPeriod"/>
            </a:pPr>
            <a:r>
              <a:rPr lang="en-US" sz="4400" dirty="0">
                <a:solidFill>
                  <a:schemeClr val="bg2">
                    <a:lumMod val="10000"/>
                  </a:schemeClr>
                </a:solidFill>
              </a:rPr>
              <a:t>Remove </a:t>
            </a:r>
          </a:p>
        </p:txBody>
      </p:sp>
    </p:spTree>
    <p:extLst>
      <p:ext uri="{BB962C8B-B14F-4D97-AF65-F5344CB8AC3E}">
        <p14:creationId xmlns:p14="http://schemas.microsoft.com/office/powerpoint/2010/main" val="126365275"/>
      </p:ext>
    </p:extLst>
  </p:cSld>
  <p:clrMapOvr>
    <a:masterClrMapping/>
  </p:clrMapOvr>
</p:sld>
</file>

<file path=ppt/theme/theme1.xml><?xml version="1.0" encoding="utf-8"?>
<a:theme xmlns:a="http://schemas.openxmlformats.org/drawingml/2006/main" name="Office Theme">
  <a:themeElements>
    <a:clrScheme name="CIF 1">
      <a:dk1>
        <a:srgbClr val="505050"/>
      </a:dk1>
      <a:lt1>
        <a:srgbClr val="FFFFFF"/>
      </a:lt1>
      <a:dk2>
        <a:srgbClr val="2B5C6D"/>
      </a:dk2>
      <a:lt2>
        <a:srgbClr val="E6E6E6"/>
      </a:lt2>
      <a:accent1>
        <a:srgbClr val="FFAC31"/>
      </a:accent1>
      <a:accent2>
        <a:srgbClr val="50B0BB"/>
      </a:accent2>
      <a:accent3>
        <a:srgbClr val="85BB48"/>
      </a:accent3>
      <a:accent4>
        <a:srgbClr val="3D7CC9"/>
      </a:accent4>
      <a:accent5>
        <a:srgbClr val="E3772E"/>
      </a:accent5>
      <a:accent6>
        <a:srgbClr val="446B71"/>
      </a:accent6>
      <a:hlink>
        <a:srgbClr val="2F818E"/>
      </a:hlink>
      <a:folHlink>
        <a:srgbClr val="3972A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F Nico ppt template" id="{AE202082-88FA-CC4F-A57F-0FE9B1DC77DF}" vid="{B6E499CA-B72B-0E48-9D12-2205896B9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3087</Words>
  <Application>Microsoft Office PowerPoint</Application>
  <PresentationFormat>Widescreen</PresentationFormat>
  <Paragraphs>210</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PGothic</vt:lpstr>
      <vt:lpstr>Arial</vt:lpstr>
      <vt:lpstr>Arial Black</vt:lpstr>
      <vt:lpstr>Calibri</vt:lpstr>
      <vt:lpstr>Trebuchet MS</vt:lpstr>
      <vt:lpstr>Wingdings</vt:lpstr>
      <vt:lpstr>Office Theme</vt:lpstr>
      <vt:lpstr>Future Directions of the  Clean Technology Fund</vt:lpstr>
      <vt:lpstr>Background</vt:lpstr>
      <vt:lpstr>Sunset Clause</vt:lpstr>
      <vt:lpstr>Sunset Clause</vt:lpstr>
      <vt:lpstr>Which options?</vt:lpstr>
      <vt:lpstr>Sunset Clause Options</vt:lpstr>
      <vt:lpstr>Sunset Clause Options</vt:lpstr>
      <vt:lpstr>Sunset Clause Options</vt:lpstr>
      <vt:lpstr>Sunset Clause Options</vt:lpstr>
      <vt:lpstr>Urgency of Climate Action in the Near-Term </vt:lpstr>
      <vt:lpstr>CIF’s business model has proven to help accelerate investments for rapid and systemic climate action</vt:lpstr>
      <vt:lpstr>Recipient countries recognize the vital role CIF has played, and are urging for continued CIF support </vt:lpstr>
      <vt:lpstr>Short-Term Options to maximize the use of CTF | REFLOWS</vt:lpstr>
      <vt:lpstr>Short-Term Options to maximize the use of CTF | REFLOWS</vt:lpstr>
      <vt:lpstr>Short-Term Options to maximize the use of CTF | REFLOWS</vt:lpstr>
      <vt:lpstr>Short-Term Options to maximize the use of CTF | NEW CONTRIBUTIONS</vt:lpstr>
      <vt:lpstr>Short-Term Options to maximize the use of CTF | NEW CONTRIBUTIONS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Nicoletta Forlano</dc:creator>
  <cp:lastModifiedBy>Hema Badrinarayanan</cp:lastModifiedBy>
  <cp:revision>15</cp:revision>
  <dcterms:created xsi:type="dcterms:W3CDTF">2019-05-31T13:42:55Z</dcterms:created>
  <dcterms:modified xsi:type="dcterms:W3CDTF">2019-06-18T16:22:50Z</dcterms:modified>
</cp:coreProperties>
</file>