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452" r:id="rId2"/>
    <p:sldId id="468" r:id="rId3"/>
    <p:sldId id="473" r:id="rId4"/>
    <p:sldId id="474" r:id="rId5"/>
    <p:sldId id="475" r:id="rId6"/>
    <p:sldId id="472" r:id="rId7"/>
    <p:sldId id="485" r:id="rId8"/>
    <p:sldId id="476" r:id="rId9"/>
    <p:sldId id="478" r:id="rId10"/>
    <p:sldId id="479" r:id="rId11"/>
    <p:sldId id="484" r:id="rId12"/>
    <p:sldId id="480" r:id="rId13"/>
    <p:sldId id="482" r:id="rId14"/>
    <p:sldId id="443" r:id="rId15"/>
    <p:sldId id="444" r:id="rId16"/>
    <p:sldId id="442" r:id="rId17"/>
    <p:sldId id="467" r:id="rId18"/>
    <p:sldId id="497" r:id="rId19"/>
    <p:sldId id="486" r:id="rId20"/>
    <p:sldId id="498" r:id="rId21"/>
    <p:sldId id="499" r:id="rId22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  <a:srgbClr val="0099CC"/>
    <a:srgbClr val="006699"/>
    <a:srgbClr val="3366CC"/>
    <a:srgbClr val="FF9900"/>
    <a:srgbClr val="0099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69" autoAdjust="0"/>
    <p:restoredTop sz="95307" autoAdjust="0"/>
  </p:normalViewPr>
  <p:slideViewPr>
    <p:cSldViewPr>
      <p:cViewPr varScale="1">
        <p:scale>
          <a:sx n="68" d="100"/>
          <a:sy n="68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5EE90D30-16AB-49B6-8920-48A41BA3D2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AC3D2E22-9A70-4C74-992A-BD3B8450FB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CB222-9579-4A18-995F-38D246B94906}" type="slidenum">
              <a:rPr lang="en-US"/>
              <a:pPr/>
              <a:t>1</a:t>
            </a:fld>
            <a:endParaRPr lang="en-US"/>
          </a:p>
        </p:txBody>
      </p:sp>
      <p:sp>
        <p:nvSpPr>
          <p:cNvPr id="472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C3AEB-B6B5-4F7A-AB48-5C7D57872485}" type="slidenum">
              <a:rPr lang="en-US"/>
              <a:pPr/>
              <a:t>9</a:t>
            </a:fld>
            <a:endParaRPr lang="en-US"/>
          </a:p>
        </p:txBody>
      </p:sp>
      <p:sp>
        <p:nvSpPr>
          <p:cNvPr id="510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Private sector interventions most effective when real risks (technological, financial, environmental…..) are different than perceived risks – demonstration projects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3471F-E829-478D-8561-2F7464C40837}" type="slidenum">
              <a:rPr lang="en-US"/>
              <a:pPr/>
              <a:t>12</a:t>
            </a:fld>
            <a:endParaRPr lang="en-US"/>
          </a:p>
        </p:txBody>
      </p:sp>
      <p:sp>
        <p:nvSpPr>
          <p:cNvPr id="5140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</a:t>
            </a:r>
          </a:p>
          <a:p>
            <a:r>
              <a:rPr lang="en-US"/>
              <a:t>Strategically relevant: companies that can i) influence other companies – market leaders or ii) are committed &amp; capable of project implementation</a:t>
            </a:r>
          </a:p>
          <a:p>
            <a:pPr>
              <a:buFontTx/>
              <a:buChar char="•"/>
            </a:pPr>
            <a:r>
              <a:rPr lang="en-US"/>
              <a:t>stage 3 takes a LOT of management time; a company will not move from 2 to 3 if the risk of approval is high, - the project dies here – no private sector uptake (or IOs won’t even offer it)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MDB internal approvals are between 3. &amp; 4. above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DB668-69A3-49CE-BE95-27CD1A41C232}" type="slidenum">
              <a:rPr lang="en-US"/>
              <a:pPr/>
              <a:t>17</a:t>
            </a:fld>
            <a:endParaRPr lang="en-US"/>
          </a:p>
        </p:txBody>
      </p:sp>
      <p:sp>
        <p:nvSpPr>
          <p:cNvPr id="496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1066800" y="4568825"/>
            <a:ext cx="5046663" cy="4183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3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>
              <a:spcBef>
                <a:spcPct val="30000"/>
              </a:spcBef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30000"/>
              </a:spcBef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05B5F4-18BF-4471-925E-190D22045EDA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E9C2524A-EC9A-43C3-92C5-BCC1CE15B7E2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951C3-1E6A-4AD8-8D0A-B0FDAD90C14E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29F937D2-76A2-4012-92BA-912E3A96AA0A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2F61E-0BF1-48E2-AC50-6487784569BA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469E4726-183C-4339-8E92-0FDAB4248FA6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3C9-5EFB-43CA-B5B3-FFDBFB9269F0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253EA9CB-3216-44AA-94A3-CDAD4FB1EB41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F907C-ACCD-442B-866B-9A675D873C29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D1813645-22B2-401E-AE94-F01AD238829F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7812-9528-4823-B321-8AB7628054DE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742842E5-C955-4CCC-96B5-607A719C057B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13A9E-C915-4BB4-B577-ED2C437C2E4D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75344E23-2615-436F-8221-FA17F8A2B65F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79082-BB05-4286-A960-084F971DB107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F08DAB75-FECF-4919-B2C7-BE74D06C1C2C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D5F8-7E35-44BD-B058-2FDAB28C3266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FADCB9EC-E3DB-401C-AD34-6F665174E80E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F1443-7D3F-4198-B381-700B2CF59587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85328ADB-E660-4A09-82CE-C3E2DB4C833E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B8E55-C97A-489C-8B25-6FFD549E26E5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A42EBAA6-1842-4125-87F8-32D602A41408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3B552BB-DA4B-41DE-BB23-EAA1C61A53F2}" type="datetime1">
              <a:rPr lang="en-US"/>
              <a:pPr/>
              <a:t>7/27/2009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57950"/>
            <a:ext cx="838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- </a:t>
            </a:r>
            <a:fld id="{3A912321-14DA-4511-BAB7-2D1CF7642BE5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6324600" cy="2362200"/>
          </a:xfrm>
        </p:spPr>
        <p:txBody>
          <a:bodyPr/>
          <a:lstStyle/>
          <a:p>
            <a:pPr marL="228600" indent="-228600">
              <a:spcBef>
                <a:spcPct val="10000"/>
              </a:spcBef>
            </a:pPr>
            <a:r>
              <a:rPr lang="en-US" sz="3200" b="1"/>
              <a:t/>
            </a:r>
            <a:br>
              <a:rPr lang="en-US" sz="3200" b="1"/>
            </a:br>
            <a:r>
              <a:rPr lang="en-US" sz="3200"/>
              <a:t>Engaging the Private Sector</a:t>
            </a:r>
            <a:br>
              <a:rPr lang="en-US" sz="3200"/>
            </a:br>
            <a:r>
              <a:rPr lang="en-US" sz="3200"/>
              <a:t>in Addressing Climate Change</a:t>
            </a:r>
            <a:br>
              <a:rPr lang="en-US" sz="3200"/>
            </a:br>
            <a:r>
              <a:rPr lang="en-US" sz="3200"/>
              <a:t> - why, how, what….</a:t>
            </a:r>
            <a:br>
              <a:rPr lang="en-US" sz="3200"/>
            </a:br>
            <a:r>
              <a:rPr lang="en-US" sz="3200" b="1"/>
              <a:t>	</a:t>
            </a:r>
            <a:br>
              <a:rPr lang="en-US" sz="3200" b="1"/>
            </a:br>
            <a:endParaRPr lang="en-US" sz="2800" b="1"/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1050925" y="483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105400"/>
            <a:ext cx="3657600" cy="533400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/>
              <a:t>Consultation</a:t>
            </a:r>
          </a:p>
          <a:p>
            <a:pPr algn="l">
              <a:lnSpc>
                <a:spcPct val="90000"/>
              </a:lnSpc>
            </a:pPr>
            <a:r>
              <a:rPr lang="en-US" sz="2400"/>
              <a:t>Washington, April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0B52CAD1-1DB4-4C2B-8E79-8F1368255C21}" type="slidenum">
              <a:rPr lang="en-US"/>
              <a:pPr/>
              <a:t>10</a:t>
            </a:fld>
            <a:r>
              <a:rPr lang="en-US"/>
              <a:t> -</a:t>
            </a:r>
          </a:p>
        </p:txBody>
      </p:sp>
      <p:sp>
        <p:nvSpPr>
          <p:cNvPr id="512011" name="Rectangle 11"/>
          <p:cNvSpPr>
            <a:spLocks noChangeArrowheads="1"/>
          </p:cNvSpPr>
          <p:nvPr/>
        </p:nvSpPr>
        <p:spPr bwMode="auto">
          <a:xfrm>
            <a:off x="304800" y="1295400"/>
            <a:ext cx="46482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Engaging the Private Sector in Financing</a:t>
            </a:r>
            <a:br>
              <a:rPr lang="en-US" sz="3200"/>
            </a:br>
            <a:r>
              <a:rPr lang="en-US" sz="3200"/>
              <a:t>Climate Sensitive Investments</a:t>
            </a: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5257800" y="1295400"/>
            <a:ext cx="37338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5562600" y="1447800"/>
            <a:ext cx="23622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 b="1"/>
              <a:t>Focus on leverage points</a:t>
            </a:r>
            <a:endParaRPr lang="en-US" sz="1200" b="1"/>
          </a:p>
        </p:txBody>
      </p:sp>
      <p:sp>
        <p:nvSpPr>
          <p:cNvPr id="512007" name="Line 7"/>
          <p:cNvSpPr>
            <a:spLocks noChangeShapeType="1"/>
          </p:cNvSpPr>
          <p:nvPr/>
        </p:nvSpPr>
        <p:spPr bwMode="auto">
          <a:xfrm>
            <a:off x="5562600" y="2057400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08" name="Rectangle 8"/>
          <p:cNvSpPr>
            <a:spLocks noChangeArrowheads="1"/>
          </p:cNvSpPr>
          <p:nvPr/>
        </p:nvSpPr>
        <p:spPr bwMode="auto">
          <a:xfrm>
            <a:off x="5410200" y="2312988"/>
            <a:ext cx="350520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latin typeface="Arial Narrow" pitchFamily="34" charset="0"/>
              </a:rPr>
              <a:t>Identification of Market Barriers</a:t>
            </a:r>
          </a:p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en-US" sz="2000">
              <a:latin typeface="Arial Narrow" pitchFamily="34" charset="0"/>
            </a:endParaRPr>
          </a:p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latin typeface="Arial Narrow" pitchFamily="34" charset="0"/>
              </a:rPr>
              <a:t>Interventions designed to (only) address barriers </a:t>
            </a:r>
            <a:r>
              <a:rPr lang="en-US" sz="2000">
                <a:latin typeface="Arial Narrow" pitchFamily="34" charset="0"/>
              </a:rPr>
              <a:t>(risk, knowledge gaps, capacity gaps )</a:t>
            </a:r>
          </a:p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en-US" sz="2000" b="1">
              <a:latin typeface="Arial Narrow" pitchFamily="34" charset="0"/>
            </a:endParaRPr>
          </a:p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latin typeface="Arial Narrow" pitchFamily="34" charset="0"/>
              </a:rPr>
              <a:t>Smart phasing of interventions </a:t>
            </a:r>
            <a:r>
              <a:rPr lang="en-US" sz="2000">
                <a:latin typeface="Arial Narrow" pitchFamily="34" charset="0"/>
              </a:rPr>
              <a:t>to ‘fit’ with work that addresses regulatory barriers</a:t>
            </a:r>
          </a:p>
        </p:txBody>
      </p:sp>
      <p:pic>
        <p:nvPicPr>
          <p:cNvPr id="512010" name="Picture 10" descr="wdc03e%2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03425"/>
            <a:ext cx="4495800" cy="333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1" grpId="0" animBg="1"/>
      <p:bldP spid="512005" grpId="0" animBg="1"/>
      <p:bldP spid="512006" grpId="0" animBg="1"/>
      <p:bldP spid="512007" grpId="0" animBg="1"/>
      <p:bldP spid="5120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67241C01-5482-4778-BE88-1CB13AD63646}" type="slidenum">
              <a:rPr lang="en-US"/>
              <a:pPr/>
              <a:t>11</a:t>
            </a:fld>
            <a:r>
              <a:rPr lang="en-US"/>
              <a:t> -</a:t>
            </a:r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304800" y="2971800"/>
            <a:ext cx="8305800" cy="609600"/>
          </a:xfrm>
          <a:prstGeom prst="rect">
            <a:avLst/>
          </a:prstGeom>
          <a:solidFill>
            <a:srgbClr val="00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Transformation towards climate sensitive / climate resilient economies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Private Sector Financing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Examples: Using Concessional Finance to engage the Private Sector in the Climate Change Agenda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5ECDAF33-93AE-4968-B017-7892A006DA69}" type="slidenum">
              <a:rPr lang="en-US"/>
              <a:pPr/>
              <a:t>12</a:t>
            </a:fld>
            <a:r>
              <a:rPr lang="en-US"/>
              <a:t> -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997450"/>
          </a:xfrm>
          <a:noFill/>
          <a:ln/>
        </p:spPr>
        <p:txBody>
          <a:bodyPr/>
          <a:lstStyle/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r>
              <a:rPr lang="en-US" sz="2400"/>
              <a:t>Outline program objectives &amp; parameters (internal)</a:t>
            </a:r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endParaRPr lang="en-US" sz="2400"/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r>
              <a:rPr lang="en-US" sz="2400"/>
              <a:t>Identify strategically relevant companies – existing &amp; new clients </a:t>
            </a:r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endParaRPr lang="en-US" sz="2400"/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r>
              <a:rPr lang="en-US" sz="2400"/>
              <a:t>Present project concept to clients to elicit interest:</a:t>
            </a:r>
          </a:p>
          <a:p>
            <a:pPr marL="914400" lvl="1" indent="-457200">
              <a:lnSpc>
                <a:spcPct val="80000"/>
              </a:lnSpc>
              <a:buClr>
                <a:srgbClr val="FFFF66"/>
              </a:buClr>
            </a:pPr>
            <a:r>
              <a:rPr lang="en-US" sz="2000"/>
              <a:t>Outline the benefits for the client </a:t>
            </a:r>
          </a:p>
          <a:p>
            <a:pPr marL="914400" lvl="1" indent="-457200">
              <a:lnSpc>
                <a:spcPct val="80000"/>
              </a:lnSpc>
              <a:buClr>
                <a:srgbClr val="FFFF66"/>
              </a:buClr>
            </a:pPr>
            <a:r>
              <a:rPr lang="en-US" sz="2000"/>
              <a:t>Describe what support the MDB can offer (financing, TA, linkages, concessional funds)</a:t>
            </a:r>
          </a:p>
          <a:p>
            <a:pPr marL="914400" lvl="1" indent="-457200">
              <a:lnSpc>
                <a:spcPct val="80000"/>
              </a:lnSpc>
              <a:buClr>
                <a:srgbClr val="FFFF66"/>
              </a:buClr>
            </a:pPr>
            <a:r>
              <a:rPr lang="en-US" sz="2000"/>
              <a:t>Set expectations: role of each party, timing, risks (within the project &amp; for approval)</a:t>
            </a:r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endParaRPr lang="en-US" sz="2000"/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r>
              <a:rPr lang="en-US" sz="2400"/>
              <a:t>Due diligence, structuring, negotiation, legal documentation</a:t>
            </a:r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endParaRPr lang="en-US" sz="2400"/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r>
              <a:rPr lang="en-US" sz="2400"/>
              <a:t>Project implementation &amp; disbursement of funds</a:t>
            </a:r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endParaRPr lang="en-US" sz="2400"/>
          </a:p>
          <a:p>
            <a:pPr marL="533400" indent="-533400">
              <a:lnSpc>
                <a:spcPct val="80000"/>
              </a:lnSpc>
              <a:buClr>
                <a:srgbClr val="FFFF66"/>
              </a:buClr>
              <a:buSzTx/>
              <a:buFontTx/>
              <a:buAutoNum type="arabicPeriod"/>
            </a:pPr>
            <a:r>
              <a:rPr lang="en-US" sz="2400"/>
              <a:t>Project supervision, monitoring &amp; evaluation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Private Sector Investments:</a:t>
            </a:r>
            <a:br>
              <a:rPr lang="en-US" sz="3200"/>
            </a:br>
            <a:r>
              <a:rPr lang="en-US" sz="3200"/>
              <a:t>A typical project cycle for an MDB…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CC591CE7-7205-4CB2-A768-57B99D2B6202}" type="slidenum">
              <a:rPr lang="en-US"/>
              <a:pPr/>
              <a:t>13</a:t>
            </a:fld>
            <a:r>
              <a:rPr lang="en-US"/>
              <a:t> -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/>
              <a:t>Financial Institutions </a:t>
            </a:r>
            <a:r>
              <a:rPr lang="en-US" sz="2400"/>
              <a:t>(consultation in February)</a:t>
            </a:r>
            <a:r>
              <a:rPr lang="en-US" sz="3600"/>
              <a:t>:</a:t>
            </a:r>
          </a:p>
          <a:p>
            <a:pPr>
              <a:lnSpc>
                <a:spcPct val="80000"/>
              </a:lnSpc>
            </a:pPr>
            <a:r>
              <a:rPr lang="en-US" sz="2000"/>
              <a:t>Cover risks market is not willing to bear (guarantees &amp; other risk mitigants)</a:t>
            </a:r>
          </a:p>
          <a:p>
            <a:pPr>
              <a:lnSpc>
                <a:spcPct val="80000"/>
              </a:lnSpc>
            </a:pPr>
            <a:r>
              <a:rPr lang="en-US" sz="2000"/>
              <a:t>Regulations, legal &amp; contractual laws essential</a:t>
            </a:r>
          </a:p>
          <a:p>
            <a:pPr>
              <a:lnSpc>
                <a:spcPct val="80000"/>
              </a:lnSpc>
            </a:pPr>
            <a:r>
              <a:rPr lang="en-US" sz="2000"/>
              <a:t>Aggregation of smaller projects – need to develop scale </a:t>
            </a:r>
          </a:p>
          <a:p>
            <a:pPr>
              <a:lnSpc>
                <a:spcPct val="80000"/>
              </a:lnSpc>
            </a:pPr>
            <a:r>
              <a:rPr lang="en-US" sz="2000"/>
              <a:t>Do not exclude energy efficiency – it’s not happening despite cost benefits</a:t>
            </a:r>
          </a:p>
          <a:p>
            <a:pPr>
              <a:lnSpc>
                <a:spcPct val="80000"/>
              </a:lnSpc>
            </a:pPr>
            <a:r>
              <a:rPr lang="en-US" sz="2000"/>
              <a:t>Use project finance tools to avoid market distortions – no end user subsidies; do not bail-out bad technologies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Power Sector Companies </a:t>
            </a:r>
            <a:r>
              <a:rPr lang="en-US" sz="2400"/>
              <a:t>(consultation in March)</a:t>
            </a:r>
            <a:r>
              <a:rPr lang="en-US"/>
              <a:t>:</a:t>
            </a:r>
          </a:p>
          <a:p>
            <a:pPr>
              <a:lnSpc>
                <a:spcPct val="80000"/>
              </a:lnSpc>
            </a:pPr>
            <a:r>
              <a:rPr lang="en-US" sz="2000"/>
              <a:t>Replication of smaller projects</a:t>
            </a:r>
          </a:p>
          <a:p>
            <a:pPr>
              <a:lnSpc>
                <a:spcPct val="80000"/>
              </a:lnSpc>
            </a:pPr>
            <a:r>
              <a:rPr lang="en-US" sz="2000"/>
              <a:t>Leverage private investment</a:t>
            </a:r>
          </a:p>
          <a:p>
            <a:pPr>
              <a:lnSpc>
                <a:spcPct val="80000"/>
              </a:lnSpc>
            </a:pPr>
            <a:r>
              <a:rPr lang="en-US" sz="2000"/>
              <a:t>Focus on parts of large projects</a:t>
            </a:r>
          </a:p>
          <a:p>
            <a:pPr>
              <a:lnSpc>
                <a:spcPct val="80000"/>
              </a:lnSpc>
            </a:pPr>
            <a:r>
              <a:rPr lang="en-US" sz="2000"/>
              <a:t>Focus on the power sector value chain</a:t>
            </a:r>
          </a:p>
          <a:p>
            <a:pPr>
              <a:lnSpc>
                <a:spcPct val="80000"/>
              </a:lnSpc>
            </a:pPr>
            <a:r>
              <a:rPr lang="en-US" sz="2000"/>
              <a:t>Technology neutrality </a:t>
            </a:r>
          </a:p>
          <a:p>
            <a:pPr>
              <a:lnSpc>
                <a:spcPct val="80000"/>
              </a:lnSpc>
            </a:pPr>
            <a:r>
              <a:rPr lang="en-US" sz="2000"/>
              <a:t>Leave scope for identifying leap-frog / revolutionary technologies</a:t>
            </a: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Consultation with the Private Sector: </a:t>
            </a:r>
            <a:br>
              <a:rPr lang="en-US" sz="3200"/>
            </a:br>
            <a:r>
              <a:rPr lang="en-US" sz="3200"/>
              <a:t>Where would concessional finance be useful?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6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6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6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6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6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6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16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ADFA12B2-E676-4900-8A13-CAEF4014B56E}" type="slidenum">
              <a:rPr lang="en-US"/>
              <a:pPr/>
              <a:t>14</a:t>
            </a:fld>
            <a:r>
              <a:rPr lang="en-US"/>
              <a:t> -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Concessional Finance Instruments:</a:t>
            </a:r>
            <a:br>
              <a:rPr lang="en-US" sz="3200"/>
            </a:br>
            <a:r>
              <a:rPr lang="en-US" sz="3200"/>
              <a:t>A tool to carefully allocate the “subsidy element”?</a:t>
            </a:r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685800" y="1676400"/>
            <a:ext cx="4038600" cy="609600"/>
          </a:xfrm>
          <a:prstGeom prst="rect">
            <a:avLst/>
          </a:prstGeom>
          <a:solidFill>
            <a:srgbClr val="C3DB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Concessional Finance as </a:t>
            </a:r>
          </a:p>
          <a:p>
            <a:r>
              <a:rPr lang="en-US" sz="1600" b="1"/>
              <a:t>Risk Sharing/First Loss</a:t>
            </a:r>
          </a:p>
        </p:txBody>
      </p:sp>
      <p:sp>
        <p:nvSpPr>
          <p:cNvPr id="459789" name="Rectangle 13"/>
          <p:cNvSpPr>
            <a:spLocks noChangeArrowheads="1"/>
          </p:cNvSpPr>
          <p:nvPr/>
        </p:nvSpPr>
        <p:spPr bwMode="auto">
          <a:xfrm>
            <a:off x="5638800" y="18288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Used to support FIs entering a new &amp; untested market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Examples of good experience around the world (Eastern Europe, Asia)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Important to mitigate risk for in-country Banks / Financial Institutions (FI) and establish a track record for the underlying portfolio projects</a:t>
            </a:r>
          </a:p>
        </p:txBody>
      </p:sp>
      <p:grpSp>
        <p:nvGrpSpPr>
          <p:cNvPr id="459804" name="Group 28"/>
          <p:cNvGrpSpPr>
            <a:grpSpLocks/>
          </p:cNvGrpSpPr>
          <p:nvPr/>
        </p:nvGrpSpPr>
        <p:grpSpPr bwMode="auto">
          <a:xfrm>
            <a:off x="704850" y="2689225"/>
            <a:ext cx="2952750" cy="3787775"/>
            <a:chOff x="444" y="1694"/>
            <a:chExt cx="1860" cy="2386"/>
          </a:xfrm>
        </p:grpSpPr>
        <p:sp>
          <p:nvSpPr>
            <p:cNvPr id="459791" name="Rectangle 15"/>
            <p:cNvSpPr>
              <a:spLocks noChangeArrowheads="1"/>
            </p:cNvSpPr>
            <p:nvPr/>
          </p:nvSpPr>
          <p:spPr bwMode="auto">
            <a:xfrm>
              <a:off x="444" y="3852"/>
              <a:ext cx="1860" cy="228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latin typeface="Century Gothic" pitchFamily="34" charset="0"/>
                </a:rPr>
                <a:t>Donors</a:t>
              </a:r>
              <a:r>
                <a:rPr lang="fr-CA" sz="2000" b="1">
                  <a:latin typeface="Century Gothic" pitchFamily="34" charset="0"/>
                </a:rPr>
                <a:t> &amp; Bank</a:t>
              </a:r>
              <a:endParaRPr lang="en-US" sz="2000" b="1">
                <a:latin typeface="Century Gothic" pitchFamily="34" charset="0"/>
              </a:endParaRPr>
            </a:p>
          </p:txBody>
        </p:sp>
        <p:sp>
          <p:nvSpPr>
            <p:cNvPr id="459792" name="Rectangle 16"/>
            <p:cNvSpPr>
              <a:spLocks noChangeArrowheads="1"/>
            </p:cNvSpPr>
            <p:nvPr/>
          </p:nvSpPr>
          <p:spPr bwMode="auto">
            <a:xfrm>
              <a:off x="444" y="1694"/>
              <a:ext cx="930" cy="215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 b="1">
                <a:latin typeface="Century Gothic" pitchFamily="34" charset="0"/>
              </a:endParaRPr>
            </a:p>
            <a:p>
              <a:endParaRPr lang="en-US" sz="900" b="1">
                <a:latin typeface="Century Gothic" pitchFamily="34" charset="0"/>
              </a:endParaRPr>
            </a:p>
            <a:p>
              <a:endParaRPr lang="en-US" sz="900" b="1">
                <a:latin typeface="Century Gothic" pitchFamily="34" charset="0"/>
              </a:endParaRPr>
            </a:p>
            <a:p>
              <a:endParaRPr lang="en-US" sz="900" b="1">
                <a:latin typeface="Century Gothic" pitchFamily="34" charset="0"/>
              </a:endParaRPr>
            </a:p>
            <a:p>
              <a:endParaRPr lang="en-US" sz="900" b="1">
                <a:latin typeface="Century Gothic" pitchFamily="34" charset="0"/>
              </a:endParaRPr>
            </a:p>
            <a:p>
              <a:r>
                <a:rPr lang="en-US" sz="2400" b="1">
                  <a:latin typeface="Century Gothic" pitchFamily="34" charset="0"/>
                </a:rPr>
                <a:t>MDB</a:t>
              </a:r>
              <a:r>
                <a:rPr lang="fr-CA" sz="2400" b="1">
                  <a:latin typeface="Century Gothic" pitchFamily="34" charset="0"/>
                </a:rPr>
                <a:t> </a:t>
              </a:r>
            </a:p>
            <a:p>
              <a:r>
                <a:rPr lang="fr-CA" sz="2400" b="1">
                  <a:latin typeface="Century Gothic" pitchFamily="34" charset="0"/>
                </a:rPr>
                <a:t>50%</a:t>
              </a:r>
              <a:endParaRPr lang="en-US" sz="2400"/>
            </a:p>
          </p:txBody>
        </p:sp>
        <p:sp>
          <p:nvSpPr>
            <p:cNvPr id="459793" name="Rectangle 17"/>
            <p:cNvSpPr>
              <a:spLocks noChangeArrowheads="1"/>
            </p:cNvSpPr>
            <p:nvPr/>
          </p:nvSpPr>
          <p:spPr bwMode="auto">
            <a:xfrm>
              <a:off x="1374" y="1694"/>
              <a:ext cx="930" cy="215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 b="1">
                <a:latin typeface="Century Gothic" pitchFamily="34" charset="0"/>
              </a:endParaRPr>
            </a:p>
            <a:p>
              <a:endParaRPr lang="en-US" sz="2000" b="1">
                <a:latin typeface="Century Gothic" pitchFamily="34" charset="0"/>
              </a:endParaRPr>
            </a:p>
            <a:p>
              <a:r>
                <a:rPr lang="en-US" sz="2400" b="1">
                  <a:latin typeface="Century Gothic" pitchFamily="34" charset="0"/>
                </a:rPr>
                <a:t>In-country Bank</a:t>
              </a:r>
              <a:r>
                <a:rPr lang="fr-CA" sz="2400" b="1">
                  <a:latin typeface="Century Gothic" pitchFamily="34" charset="0"/>
                </a:rPr>
                <a:t> 50%</a:t>
              </a:r>
              <a:endParaRPr lang="en-US" sz="2400"/>
            </a:p>
          </p:txBody>
        </p:sp>
      </p:grpSp>
      <p:sp>
        <p:nvSpPr>
          <p:cNvPr id="459795" name="Line 19"/>
          <p:cNvSpPr>
            <a:spLocks noChangeShapeType="1"/>
          </p:cNvSpPr>
          <p:nvPr/>
        </p:nvSpPr>
        <p:spPr bwMode="auto">
          <a:xfrm>
            <a:off x="4159250" y="2743200"/>
            <a:ext cx="2476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796" name="Line 20"/>
          <p:cNvSpPr>
            <a:spLocks noChangeShapeType="1"/>
          </p:cNvSpPr>
          <p:nvPr/>
        </p:nvSpPr>
        <p:spPr bwMode="auto">
          <a:xfrm>
            <a:off x="4124325" y="6475413"/>
            <a:ext cx="2476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797" name="Line 21"/>
          <p:cNvSpPr>
            <a:spLocks noChangeShapeType="1"/>
          </p:cNvSpPr>
          <p:nvPr/>
        </p:nvSpPr>
        <p:spPr bwMode="auto">
          <a:xfrm>
            <a:off x="4117975" y="6070600"/>
            <a:ext cx="246063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798" name="Text Box 22"/>
          <p:cNvSpPr txBox="1">
            <a:spLocks noChangeArrowheads="1"/>
          </p:cNvSpPr>
          <p:nvPr/>
        </p:nvSpPr>
        <p:spPr bwMode="auto">
          <a:xfrm>
            <a:off x="3962400" y="2489200"/>
            <a:ext cx="6604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9144"/>
          <a:lstStyle/>
          <a:p>
            <a:r>
              <a:rPr lang="fr-CA" sz="1400">
                <a:solidFill>
                  <a:schemeClr val="bg1"/>
                </a:solidFill>
              </a:rPr>
              <a:t>Portfolio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59799" name="Line 23"/>
          <p:cNvSpPr>
            <a:spLocks noChangeShapeType="1"/>
          </p:cNvSpPr>
          <p:nvPr/>
        </p:nvSpPr>
        <p:spPr bwMode="auto">
          <a:xfrm>
            <a:off x="3886200" y="27432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9800" name="Text Box 24"/>
          <p:cNvSpPr txBox="1">
            <a:spLocks noChangeArrowheads="1"/>
          </p:cNvSpPr>
          <p:nvPr/>
        </p:nvSpPr>
        <p:spPr bwMode="auto">
          <a:xfrm>
            <a:off x="3965575" y="3810000"/>
            <a:ext cx="530225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9144"/>
          <a:lstStyle/>
          <a:p>
            <a:r>
              <a:rPr lang="fr-CA" sz="1400"/>
              <a:t>95%</a:t>
            </a:r>
            <a:endParaRPr lang="en-US" sz="1400"/>
          </a:p>
        </p:txBody>
      </p:sp>
      <p:sp>
        <p:nvSpPr>
          <p:cNvPr id="459801" name="Text Box 25"/>
          <p:cNvSpPr txBox="1">
            <a:spLocks noChangeArrowheads="1"/>
          </p:cNvSpPr>
          <p:nvPr/>
        </p:nvSpPr>
        <p:spPr bwMode="auto">
          <a:xfrm>
            <a:off x="3962400" y="6183313"/>
            <a:ext cx="609600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9144"/>
          <a:lstStyle/>
          <a:p>
            <a:r>
              <a:rPr lang="fr-CA" sz="1400"/>
              <a:t>5%</a:t>
            </a:r>
            <a:endParaRPr lang="en-US" sz="1400"/>
          </a:p>
        </p:txBody>
      </p:sp>
      <p:sp>
        <p:nvSpPr>
          <p:cNvPr id="459802" name="Line 26"/>
          <p:cNvSpPr>
            <a:spLocks noChangeShapeType="1"/>
          </p:cNvSpPr>
          <p:nvPr/>
        </p:nvSpPr>
        <p:spPr bwMode="auto">
          <a:xfrm>
            <a:off x="3962400" y="2743200"/>
            <a:ext cx="246063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152400" y="12192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Concessional finance used to pilot energy efficiency risk-sharing tools: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5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5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8" grpId="0" animBg="1"/>
      <p:bldP spid="459789" grpId="1"/>
      <p:bldP spid="459795" grpId="0" animBg="1"/>
      <p:bldP spid="459796" grpId="0" animBg="1"/>
      <p:bldP spid="459797" grpId="0" animBg="1"/>
      <p:bldP spid="459798" grpId="0"/>
      <p:bldP spid="459799" grpId="0" animBg="1"/>
      <p:bldP spid="459800" grpId="0" animBg="1"/>
      <p:bldP spid="459801" grpId="0" animBg="1"/>
      <p:bldP spid="459802" grpId="0" animBg="1"/>
      <p:bldP spid="4598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E8338D76-FF24-4D5A-9A4E-19BF3CEC354D}" type="slidenum">
              <a:rPr lang="en-US"/>
              <a:pPr/>
              <a:t>15</a:t>
            </a:fld>
            <a:r>
              <a:rPr lang="en-US"/>
              <a:t> -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Credit enhancement can</a:t>
            </a:r>
            <a:br>
              <a:rPr lang="en-US" sz="3200"/>
            </a:br>
            <a:r>
              <a:rPr lang="en-US" sz="3200"/>
              <a:t>support clean energy investments</a:t>
            </a: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4572000" cy="609600"/>
          </a:xfrm>
          <a:prstGeom prst="rect">
            <a:avLst/>
          </a:prstGeom>
          <a:solidFill>
            <a:srgbClr val="C3DB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Credit Enhancement Facility</a:t>
            </a:r>
          </a:p>
          <a:p>
            <a:r>
              <a:rPr lang="en-US" sz="1600" b="1"/>
              <a:t>for a Wind Power Plant (or other RE facility)</a:t>
            </a: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5638800" y="18288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Used to guarantee the cash flows from a distribution company to a wind plant (or other RE producer)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Important to give comfort to RE sponsors that future revenues will be secure (without this security, RE sponsors may hesitate to invest)</a:t>
            </a:r>
          </a:p>
        </p:txBody>
      </p:sp>
      <p:sp>
        <p:nvSpPr>
          <p:cNvPr id="460841" name="AutoShape 41"/>
          <p:cNvSpPr>
            <a:spLocks noChangeAspect="1" noChangeArrowheads="1"/>
          </p:cNvSpPr>
          <p:nvPr/>
        </p:nvSpPr>
        <p:spPr bwMode="auto">
          <a:xfrm>
            <a:off x="76200" y="2590800"/>
            <a:ext cx="5372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2" name="Text Box 42"/>
          <p:cNvSpPr txBox="1">
            <a:spLocks noChangeArrowheads="1"/>
          </p:cNvSpPr>
          <p:nvPr/>
        </p:nvSpPr>
        <p:spPr bwMode="auto">
          <a:xfrm>
            <a:off x="1104900" y="3733800"/>
            <a:ext cx="800100" cy="5715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200"/>
          </a:p>
          <a:p>
            <a:r>
              <a:rPr lang="en-US" sz="1200"/>
              <a:t>SPV</a:t>
            </a:r>
            <a:endParaRPr lang="en-US"/>
          </a:p>
        </p:txBody>
      </p:sp>
      <p:grpSp>
        <p:nvGrpSpPr>
          <p:cNvPr id="460843" name="Group 43"/>
          <p:cNvGrpSpPr>
            <a:grpSpLocks/>
          </p:cNvGrpSpPr>
          <p:nvPr/>
        </p:nvGrpSpPr>
        <p:grpSpPr bwMode="auto">
          <a:xfrm>
            <a:off x="76200" y="4876800"/>
            <a:ext cx="1143000" cy="800100"/>
            <a:chOff x="1632" y="1248"/>
            <a:chExt cx="2682" cy="2286"/>
          </a:xfrm>
        </p:grpSpPr>
        <p:sp>
          <p:nvSpPr>
            <p:cNvPr id="460844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60845" name="AutoShape 4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60846" name="AutoShape 4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460847" name="Text Box 47"/>
          <p:cNvSpPr txBox="1">
            <a:spLocks noChangeArrowheads="1"/>
          </p:cNvSpPr>
          <p:nvPr/>
        </p:nvSpPr>
        <p:spPr bwMode="auto">
          <a:xfrm>
            <a:off x="2819400" y="3733800"/>
            <a:ext cx="800100" cy="5715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200"/>
          </a:p>
          <a:p>
            <a:r>
              <a:rPr lang="en-US" sz="1200"/>
              <a:t>DistCo</a:t>
            </a:r>
            <a:endParaRPr lang="en-US"/>
          </a:p>
        </p:txBody>
      </p:sp>
      <p:sp>
        <p:nvSpPr>
          <p:cNvPr id="460848" name="Line 48"/>
          <p:cNvSpPr>
            <a:spLocks noChangeShapeType="1"/>
          </p:cNvSpPr>
          <p:nvPr/>
        </p:nvSpPr>
        <p:spPr bwMode="auto">
          <a:xfrm>
            <a:off x="1905000" y="3848100"/>
            <a:ext cx="9144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49" name="Line 49"/>
          <p:cNvSpPr>
            <a:spLocks noChangeShapeType="1"/>
          </p:cNvSpPr>
          <p:nvPr/>
        </p:nvSpPr>
        <p:spPr bwMode="auto">
          <a:xfrm flipH="1">
            <a:off x="1905000" y="4191000"/>
            <a:ext cx="9144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50" name="Text Box 50"/>
          <p:cNvSpPr txBox="1">
            <a:spLocks noChangeArrowheads="1"/>
          </p:cNvSpPr>
          <p:nvPr/>
        </p:nvSpPr>
        <p:spPr bwMode="auto">
          <a:xfrm>
            <a:off x="2019300" y="361950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/>
              <a:t>Electricity</a:t>
            </a:r>
            <a:endParaRPr lang="en-US"/>
          </a:p>
        </p:txBody>
      </p:sp>
      <p:sp>
        <p:nvSpPr>
          <p:cNvPr id="460851" name="Text Box 51"/>
          <p:cNvSpPr txBox="1">
            <a:spLocks noChangeArrowheads="1"/>
          </p:cNvSpPr>
          <p:nvPr/>
        </p:nvSpPr>
        <p:spPr bwMode="auto">
          <a:xfrm>
            <a:off x="2019300" y="419100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Funds ($)</a:t>
            </a:r>
            <a:endParaRPr lang="en-US"/>
          </a:p>
        </p:txBody>
      </p:sp>
      <p:sp>
        <p:nvSpPr>
          <p:cNvPr id="460852" name="Text Box 52"/>
          <p:cNvSpPr txBox="1">
            <a:spLocks noChangeArrowheads="1"/>
          </p:cNvSpPr>
          <p:nvPr/>
        </p:nvSpPr>
        <p:spPr bwMode="auto">
          <a:xfrm>
            <a:off x="2019300" y="4991100"/>
            <a:ext cx="800100" cy="2286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200"/>
              </a:spcBef>
            </a:pPr>
            <a:r>
              <a:rPr lang="en-US" sz="1200"/>
              <a:t>Donor</a:t>
            </a:r>
            <a:endParaRPr lang="en-US"/>
          </a:p>
        </p:txBody>
      </p:sp>
      <p:sp>
        <p:nvSpPr>
          <p:cNvPr id="460853" name="Text Box 53"/>
          <p:cNvSpPr txBox="1">
            <a:spLocks noChangeArrowheads="1"/>
          </p:cNvSpPr>
          <p:nvPr/>
        </p:nvSpPr>
        <p:spPr bwMode="auto">
          <a:xfrm>
            <a:off x="4337050" y="3881438"/>
            <a:ext cx="6858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/>
              <a:t>Off-takers</a:t>
            </a:r>
            <a:endParaRPr lang="en-US"/>
          </a:p>
        </p:txBody>
      </p:sp>
      <p:sp>
        <p:nvSpPr>
          <p:cNvPr id="460854" name="Text Box 54"/>
          <p:cNvSpPr txBox="1">
            <a:spLocks noChangeArrowheads="1"/>
          </p:cNvSpPr>
          <p:nvPr/>
        </p:nvSpPr>
        <p:spPr bwMode="auto">
          <a:xfrm>
            <a:off x="1905000" y="5334000"/>
            <a:ext cx="13716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/>
              <a:t>Credit Enhancement</a:t>
            </a:r>
            <a:endParaRPr lang="en-US"/>
          </a:p>
        </p:txBody>
      </p:sp>
      <p:sp>
        <p:nvSpPr>
          <p:cNvPr id="460855" name="Text Box 55"/>
          <p:cNvSpPr txBox="1">
            <a:spLocks noChangeArrowheads="1"/>
          </p:cNvSpPr>
          <p:nvPr/>
        </p:nvSpPr>
        <p:spPr bwMode="auto">
          <a:xfrm>
            <a:off x="2133600" y="281940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200"/>
              <a:t>  LTPPA</a:t>
            </a:r>
            <a:endParaRPr lang="en-US"/>
          </a:p>
        </p:txBody>
      </p:sp>
      <p:cxnSp>
        <p:nvCxnSpPr>
          <p:cNvPr id="460856" name="AutoShape 56"/>
          <p:cNvCxnSpPr>
            <a:cxnSpLocks noChangeShapeType="1"/>
            <a:stCxn id="460842" idx="0"/>
            <a:endCxn id="460855" idx="1"/>
          </p:cNvCxnSpPr>
          <p:nvPr/>
        </p:nvCxnSpPr>
        <p:spPr bwMode="auto">
          <a:xfrm rot="16200000">
            <a:off x="1419225" y="3019425"/>
            <a:ext cx="800100" cy="628650"/>
          </a:xfrm>
          <a:prstGeom prst="bentConnector2">
            <a:avLst/>
          </a:prstGeom>
          <a:noFill/>
          <a:ln w="9525">
            <a:solidFill>
              <a:srgbClr val="99CC00"/>
            </a:solidFill>
            <a:miter lim="800000"/>
            <a:headEnd type="triangle" w="med" len="med"/>
            <a:tailEnd/>
          </a:ln>
        </p:spPr>
      </p:cxnSp>
      <p:cxnSp>
        <p:nvCxnSpPr>
          <p:cNvPr id="460857" name="AutoShape 57"/>
          <p:cNvCxnSpPr>
            <a:cxnSpLocks noChangeShapeType="1"/>
            <a:stCxn id="460855" idx="3"/>
            <a:endCxn id="460847" idx="0"/>
          </p:cNvCxnSpPr>
          <p:nvPr/>
        </p:nvCxnSpPr>
        <p:spPr bwMode="auto">
          <a:xfrm>
            <a:off x="2819400" y="2933700"/>
            <a:ext cx="400050" cy="800100"/>
          </a:xfrm>
          <a:prstGeom prst="bentConnector2">
            <a:avLst/>
          </a:prstGeom>
          <a:noFill/>
          <a:ln w="9525">
            <a:solidFill>
              <a:srgbClr val="99CC00"/>
            </a:solidFill>
            <a:miter lim="800000"/>
            <a:headEnd/>
            <a:tailEnd type="triangle" w="med" len="med"/>
          </a:ln>
        </p:spPr>
      </p:cxnSp>
      <p:cxnSp>
        <p:nvCxnSpPr>
          <p:cNvPr id="460858" name="AutoShape 58"/>
          <p:cNvCxnSpPr>
            <a:cxnSpLocks noChangeShapeType="1"/>
            <a:endCxn id="460842" idx="1"/>
          </p:cNvCxnSpPr>
          <p:nvPr/>
        </p:nvCxnSpPr>
        <p:spPr bwMode="auto">
          <a:xfrm rot="16200000">
            <a:off x="333375" y="4219575"/>
            <a:ext cx="971550" cy="5715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460859" name="Text Box 59"/>
          <p:cNvSpPr txBox="1">
            <a:spLocks noChangeArrowheads="1"/>
          </p:cNvSpPr>
          <p:nvPr/>
        </p:nvSpPr>
        <p:spPr bwMode="auto">
          <a:xfrm>
            <a:off x="304800" y="5219700"/>
            <a:ext cx="800100" cy="228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200"/>
              </a:spcBef>
            </a:pPr>
            <a:r>
              <a:rPr lang="en-US" sz="1200"/>
              <a:t>Wind Plant</a:t>
            </a:r>
            <a:endParaRPr lang="en-US"/>
          </a:p>
        </p:txBody>
      </p:sp>
      <p:sp>
        <p:nvSpPr>
          <p:cNvPr id="460860" name="Line 60"/>
          <p:cNvSpPr>
            <a:spLocks noChangeShapeType="1"/>
          </p:cNvSpPr>
          <p:nvPr/>
        </p:nvSpPr>
        <p:spPr bwMode="auto">
          <a:xfrm>
            <a:off x="3619500" y="3962400"/>
            <a:ext cx="685800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61" name="Text Box 61"/>
          <p:cNvSpPr txBox="1">
            <a:spLocks noChangeArrowheads="1"/>
          </p:cNvSpPr>
          <p:nvPr/>
        </p:nvSpPr>
        <p:spPr bwMode="auto">
          <a:xfrm>
            <a:off x="647700" y="2590800"/>
            <a:ext cx="400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2" name="Line 62"/>
          <p:cNvSpPr>
            <a:spLocks noChangeShapeType="1"/>
          </p:cNvSpPr>
          <p:nvPr/>
        </p:nvSpPr>
        <p:spPr bwMode="auto">
          <a:xfrm flipV="1">
            <a:off x="2362200" y="43053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6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6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6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6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6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6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6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animBg="1"/>
      <p:bldP spid="460804" grpId="0"/>
      <p:bldP spid="460842" grpId="0" animBg="1"/>
      <p:bldP spid="460847" grpId="0" animBg="1"/>
      <p:bldP spid="460848" grpId="0" animBg="1"/>
      <p:bldP spid="460849" grpId="0" animBg="1"/>
      <p:bldP spid="460850" grpId="0" animBg="1"/>
      <p:bldP spid="460851" grpId="0" animBg="1"/>
      <p:bldP spid="460852" grpId="0" animBg="1"/>
      <p:bldP spid="460853" grpId="0" animBg="1"/>
      <p:bldP spid="460854" grpId="0" animBg="1"/>
      <p:bldP spid="460855" grpId="0" animBg="1"/>
      <p:bldP spid="460859" grpId="0" animBg="1"/>
      <p:bldP spid="460860" grpId="0" animBg="1"/>
      <p:bldP spid="460861" grpId="0"/>
      <p:bldP spid="4608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ECE18863-2FD4-4B3C-830A-1C2C1ECF8823}" type="slidenum">
              <a:rPr lang="en-US"/>
              <a:pPr/>
              <a:t>16</a:t>
            </a:fld>
            <a:r>
              <a:rPr lang="en-US"/>
              <a:t> -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Special financial structures can fill the equity gap</a:t>
            </a:r>
            <a:br>
              <a:rPr lang="en-US" sz="3200"/>
            </a:br>
            <a:r>
              <a:rPr lang="en-US" sz="3200"/>
              <a:t>for certain investment types</a:t>
            </a: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1066800" y="3009900"/>
            <a:ext cx="1485900" cy="6858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200"/>
          </a:p>
          <a:p>
            <a:r>
              <a:rPr lang="en-US" sz="1200" b="1"/>
              <a:t>Equity</a:t>
            </a:r>
          </a:p>
          <a:p>
            <a:r>
              <a:rPr lang="en-US" sz="1200"/>
              <a:t>$2 million</a:t>
            </a:r>
          </a:p>
        </p:txBody>
      </p:sp>
      <p:sp>
        <p:nvSpPr>
          <p:cNvPr id="458765" name="Text Box 13"/>
          <p:cNvSpPr txBox="1">
            <a:spLocks noChangeArrowheads="1"/>
          </p:cNvSpPr>
          <p:nvPr/>
        </p:nvSpPr>
        <p:spPr bwMode="auto">
          <a:xfrm>
            <a:off x="1066800" y="3695700"/>
            <a:ext cx="1485900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/>
              <a:t>Subordinate Debt</a:t>
            </a:r>
          </a:p>
          <a:p>
            <a:r>
              <a:rPr lang="en-US" sz="1200"/>
              <a:t> $1 million First Loss</a:t>
            </a:r>
          </a:p>
        </p:txBody>
      </p:sp>
      <p:sp>
        <p:nvSpPr>
          <p:cNvPr id="458766" name="Text Box 14"/>
          <p:cNvSpPr txBox="1">
            <a:spLocks noChangeArrowheads="1"/>
          </p:cNvSpPr>
          <p:nvPr/>
        </p:nvSpPr>
        <p:spPr bwMode="auto">
          <a:xfrm>
            <a:off x="1066800" y="4038600"/>
            <a:ext cx="1485900" cy="16002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200"/>
          </a:p>
          <a:p>
            <a:pPr algn="l"/>
            <a:endParaRPr lang="en-US" sz="1200"/>
          </a:p>
          <a:p>
            <a:pPr algn="l"/>
            <a:endParaRPr lang="en-US" sz="1200"/>
          </a:p>
          <a:p>
            <a:pPr algn="l"/>
            <a:endParaRPr lang="en-US" sz="1200"/>
          </a:p>
          <a:p>
            <a:r>
              <a:rPr lang="en-US" sz="1200" b="1"/>
              <a:t>Debt</a:t>
            </a:r>
          </a:p>
          <a:p>
            <a:r>
              <a:rPr lang="en-US" sz="1200"/>
              <a:t>$7 million</a:t>
            </a:r>
          </a:p>
        </p:txBody>
      </p:sp>
      <p:sp>
        <p:nvSpPr>
          <p:cNvPr id="458767" name="Text Box 15"/>
          <p:cNvSpPr txBox="1">
            <a:spLocks noChangeArrowheads="1"/>
          </p:cNvSpPr>
          <p:nvPr/>
        </p:nvSpPr>
        <p:spPr bwMode="auto">
          <a:xfrm>
            <a:off x="3581400" y="4114800"/>
            <a:ext cx="148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600" b="1">
              <a:solidFill>
                <a:srgbClr val="FFFF00"/>
              </a:solidFill>
            </a:endParaRPr>
          </a:p>
          <a:p>
            <a:pPr algn="l"/>
            <a:r>
              <a:rPr lang="en-US" sz="1600" b="1">
                <a:solidFill>
                  <a:srgbClr val="FFFF00"/>
                </a:solidFill>
              </a:rPr>
              <a:t>MDBs</a:t>
            </a:r>
          </a:p>
          <a:p>
            <a:pPr algn="l"/>
            <a:endParaRPr lang="en-US" sz="1600" b="1">
              <a:solidFill>
                <a:srgbClr val="FFFF00"/>
              </a:solidFill>
            </a:endParaRPr>
          </a:p>
          <a:p>
            <a:pPr algn="l"/>
            <a:r>
              <a:rPr lang="en-US" sz="1600" b="1">
                <a:solidFill>
                  <a:srgbClr val="FFFF00"/>
                </a:solidFill>
              </a:rPr>
              <a:t>Other private sector lenders</a:t>
            </a:r>
          </a:p>
        </p:txBody>
      </p:sp>
      <p:sp>
        <p:nvSpPr>
          <p:cNvPr id="458768" name="Text Box 16"/>
          <p:cNvSpPr txBox="1">
            <a:spLocks noChangeArrowheads="1"/>
          </p:cNvSpPr>
          <p:nvPr/>
        </p:nvSpPr>
        <p:spPr bwMode="auto">
          <a:xfrm>
            <a:off x="3581400" y="3040063"/>
            <a:ext cx="11430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600" b="1">
                <a:solidFill>
                  <a:srgbClr val="FFFF00"/>
                </a:solidFill>
              </a:rPr>
              <a:t>Sponsor</a:t>
            </a:r>
          </a:p>
          <a:p>
            <a:pPr algn="l"/>
            <a:endParaRPr lang="en-US" sz="1600" b="1">
              <a:solidFill>
                <a:srgbClr val="FFFF00"/>
              </a:solidFill>
            </a:endParaRPr>
          </a:p>
          <a:p>
            <a:pPr algn="l"/>
            <a:endParaRPr lang="en-US" sz="1600" b="1">
              <a:solidFill>
                <a:srgbClr val="FFFF00"/>
              </a:solidFill>
            </a:endParaRPr>
          </a:p>
          <a:p>
            <a:pPr algn="l"/>
            <a:r>
              <a:rPr lang="en-US" sz="1600" b="1">
                <a:solidFill>
                  <a:srgbClr val="FFFF00"/>
                </a:solidFill>
              </a:rPr>
              <a:t>Donor</a:t>
            </a:r>
          </a:p>
        </p:txBody>
      </p:sp>
      <p:sp>
        <p:nvSpPr>
          <p:cNvPr id="458769" name="Line 17"/>
          <p:cNvSpPr>
            <a:spLocks noChangeShapeType="1"/>
          </p:cNvSpPr>
          <p:nvPr/>
        </p:nvSpPr>
        <p:spPr bwMode="auto">
          <a:xfrm flipH="1">
            <a:off x="2552700" y="3144838"/>
            <a:ext cx="914400" cy="1587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8770" name="Line 18"/>
          <p:cNvSpPr>
            <a:spLocks noChangeShapeType="1"/>
          </p:cNvSpPr>
          <p:nvPr/>
        </p:nvSpPr>
        <p:spPr bwMode="auto">
          <a:xfrm flipH="1">
            <a:off x="2549525" y="3860800"/>
            <a:ext cx="9144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8771" name="Line 19"/>
          <p:cNvSpPr>
            <a:spLocks noChangeShapeType="1"/>
          </p:cNvSpPr>
          <p:nvPr/>
        </p:nvSpPr>
        <p:spPr bwMode="auto">
          <a:xfrm flipH="1">
            <a:off x="2552700" y="4525963"/>
            <a:ext cx="914400" cy="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8772" name="Line 20"/>
          <p:cNvSpPr>
            <a:spLocks noChangeShapeType="1"/>
          </p:cNvSpPr>
          <p:nvPr/>
        </p:nvSpPr>
        <p:spPr bwMode="auto">
          <a:xfrm flipH="1">
            <a:off x="2546350" y="4953000"/>
            <a:ext cx="914400" cy="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8773" name="Text Box 21"/>
          <p:cNvSpPr txBox="1">
            <a:spLocks noChangeArrowheads="1"/>
          </p:cNvSpPr>
          <p:nvPr/>
        </p:nvSpPr>
        <p:spPr bwMode="auto">
          <a:xfrm>
            <a:off x="228600" y="1828800"/>
            <a:ext cx="4800600" cy="609600"/>
          </a:xfrm>
          <a:prstGeom prst="rect">
            <a:avLst/>
          </a:prstGeom>
          <a:solidFill>
            <a:srgbClr val="C3DB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Concessional Finance as </a:t>
            </a:r>
          </a:p>
          <a:p>
            <a:r>
              <a:rPr lang="en-US" sz="1600" b="1"/>
              <a:t>subordinated debt for a $10 million RE project </a:t>
            </a:r>
          </a:p>
        </p:txBody>
      </p:sp>
      <p:sp>
        <p:nvSpPr>
          <p:cNvPr id="458774" name="Rectangle 22"/>
          <p:cNvSpPr>
            <a:spLocks noChangeArrowheads="1"/>
          </p:cNvSpPr>
          <p:nvPr/>
        </p:nvSpPr>
        <p:spPr bwMode="auto">
          <a:xfrm>
            <a:off x="5638800" y="18288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Used to encourage the development of small scale renewable energy projects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Important to fill the equity gap for small scale RE projects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Financial structure relevant for individual projects and joint MDB / FI financing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4" grpId="0" animBg="1"/>
      <p:bldP spid="458765" grpId="0" animBg="1"/>
      <p:bldP spid="458766" grpId="0" animBg="1"/>
      <p:bldP spid="458767" grpId="0"/>
      <p:bldP spid="458768" grpId="0"/>
      <p:bldP spid="458769" grpId="0" animBg="1"/>
      <p:bldP spid="458770" grpId="0" animBg="1"/>
      <p:bldP spid="458771" grpId="0" animBg="1"/>
      <p:bldP spid="458772" grpId="0" animBg="1"/>
      <p:bldP spid="458773" grpId="0" animBg="1"/>
      <p:bldP spid="458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AAEDB3AD-77CF-4F18-8257-9FD13E57434A}" type="slidenum">
              <a:rPr lang="en-US"/>
              <a:pPr/>
              <a:t>17</a:t>
            </a:fld>
            <a:r>
              <a:rPr lang="en-US"/>
              <a:t> -</a:t>
            </a:r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This is how it may work…</a:t>
            </a:r>
            <a:br>
              <a:rPr lang="en-US" sz="3200"/>
            </a:br>
            <a:r>
              <a:rPr lang="en-US" sz="3200"/>
              <a:t>Financing Private Sector Projects through MDBs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638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Within the CTF’s overall context of eligibility &amp; strategy:</a:t>
            </a:r>
          </a:p>
          <a:p>
            <a:pPr>
              <a:lnSpc>
                <a:spcPct val="80000"/>
              </a:lnSpc>
            </a:pPr>
            <a:endParaRPr lang="en-US" sz="1200" u="sng"/>
          </a:p>
          <a:p>
            <a:pPr>
              <a:lnSpc>
                <a:spcPct val="80000"/>
              </a:lnSpc>
            </a:pPr>
            <a:r>
              <a:rPr lang="en-US" sz="2400" u="sng"/>
              <a:t>MDBs propose (programs/projects) : </a:t>
            </a:r>
            <a:r>
              <a:rPr lang="en-US" sz="2000"/>
              <a:t>strategy, approach, expected impact etc. – explain pipeline of likely large-scale projects and ‘envelope’ for small projects </a:t>
            </a:r>
            <a:r>
              <a:rPr lang="en-US" sz="2000" u="sng"/>
              <a:t> </a:t>
            </a:r>
          </a:p>
          <a:p>
            <a:pPr>
              <a:lnSpc>
                <a:spcPct val="80000"/>
              </a:lnSpc>
            </a:pPr>
            <a:endParaRPr lang="en-US" sz="2000" u="sng"/>
          </a:p>
          <a:p>
            <a:pPr>
              <a:lnSpc>
                <a:spcPct val="80000"/>
              </a:lnSpc>
            </a:pPr>
            <a:r>
              <a:rPr lang="en-US" sz="2400" u="sng"/>
              <a:t>Proposal approvals: </a:t>
            </a:r>
            <a:r>
              <a:rPr lang="en-US" sz="2000"/>
              <a:t>based on fit of strategy and on series of investment criteria set out initially (e.g. transformational impact, development impact, financial leverage, additionality, financial sustainability).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2400" u="sng"/>
              <a:t>Project approvals: </a:t>
            </a:r>
            <a:r>
              <a:rPr lang="en-US" sz="2000"/>
              <a:t>Using MDB’s existing processes –all /most projects would involve MDB’s own resources.  MDB Board approvals for larger projects, possibly approval of ‘envelopes’ for aggregating smaller projects.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 u="sng"/>
              <a:t>Eligibility – instead of conditionality: </a:t>
            </a:r>
            <a:r>
              <a:rPr lang="en-US" sz="2000"/>
              <a:t>e.g. countries – but not making allocations dependent on progress made by countries in regulatory framework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F34FBC45-E6F4-4874-953B-A6DA6E37F9A3}" type="slidenum">
              <a:rPr lang="en-US"/>
              <a:pPr/>
              <a:t>18</a:t>
            </a:fld>
            <a:r>
              <a:rPr lang="en-US"/>
              <a:t> -</a:t>
            </a:r>
          </a:p>
        </p:txBody>
      </p:sp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304800" y="3962400"/>
            <a:ext cx="8305800" cy="762000"/>
          </a:xfrm>
          <a:prstGeom prst="rect">
            <a:avLst/>
          </a:prstGeom>
          <a:solidFill>
            <a:srgbClr val="00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Transformation towards climate sensitive / climate resilient economies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Private Sector Financing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Examples: Using Concessional Finance to engage the Private Sector in the Climate Change Agenda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D523E6AF-D84F-4348-A7BF-CE518F7D92EA}" type="slidenum">
              <a:rPr lang="en-US"/>
              <a:pPr/>
              <a:t>19</a:t>
            </a:fld>
            <a:r>
              <a:rPr lang="en-US"/>
              <a:t> -</a:t>
            </a:r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 do private sector projects look like?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endParaRPr lang="en-US" sz="2800"/>
          </a:p>
          <a:p>
            <a:pPr marL="533400" indent="-533400">
              <a:buFont typeface="Wingdings" pitchFamily="2" charset="2"/>
              <a:buNone/>
            </a:pPr>
            <a:r>
              <a:rPr lang="en-US" sz="2800"/>
              <a:t>The following examples describe projects that:</a:t>
            </a:r>
          </a:p>
          <a:p>
            <a:pPr marL="533400" indent="-533400"/>
            <a:endParaRPr lang="en-US" sz="2800"/>
          </a:p>
          <a:p>
            <a:pPr marL="533400" indent="-533400">
              <a:buFontTx/>
              <a:buAutoNum type="arabicPeriod"/>
            </a:pPr>
            <a:r>
              <a:rPr lang="en-US" sz="2800"/>
              <a:t>Test new technologies</a:t>
            </a:r>
          </a:p>
          <a:p>
            <a:pPr marL="533400" indent="-533400">
              <a:buFontTx/>
              <a:buAutoNum type="arabicPeriod"/>
            </a:pPr>
            <a:r>
              <a:rPr lang="en-US" sz="2800"/>
              <a:t>Apply existing technologies in new countries </a:t>
            </a:r>
          </a:p>
          <a:p>
            <a:pPr marL="533400" indent="-533400">
              <a:buFontTx/>
              <a:buAutoNum type="arabicPeriod"/>
            </a:pPr>
            <a:r>
              <a:rPr lang="en-US" sz="2800"/>
              <a:t>Use financial institutions to achieve impact</a:t>
            </a:r>
          </a:p>
          <a:p>
            <a:pPr marL="533400" indent="-533400">
              <a:buFontTx/>
              <a:buAutoNum type="arabicPeriod"/>
            </a:pPr>
            <a:r>
              <a:rPr lang="en-US" sz="2800"/>
              <a:t>Address efficiency in the power sector</a:t>
            </a:r>
          </a:p>
          <a:p>
            <a:pPr marL="533400" indent="-533400">
              <a:buFontTx/>
              <a:buAutoNum type="arabicPeriod"/>
            </a:pPr>
            <a:r>
              <a:rPr lang="en-US" sz="2800"/>
              <a:t>Address efficiency in manufacturing sectors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9DB77214-42E9-4D6D-8744-577D7AAAE671}" type="slidenum">
              <a:rPr lang="en-US"/>
              <a:pPr/>
              <a:t>2</a:t>
            </a:fld>
            <a:r>
              <a:rPr lang="en-US"/>
              <a:t> -</a:t>
            </a: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304800" y="1828800"/>
            <a:ext cx="8305800" cy="762000"/>
          </a:xfrm>
          <a:prstGeom prst="rect">
            <a:avLst/>
          </a:prstGeom>
          <a:solidFill>
            <a:srgbClr val="00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Transformation towards climate sensitive / climate resilient economies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Private Sector Financing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Examples: Using Concessional Finance to engage the Private Sector in the Climate Change Agenda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D2599A3F-DF2C-4496-99E0-D922618DC42F}" type="slidenum">
              <a:rPr lang="en-US"/>
              <a:pPr/>
              <a:t>20</a:t>
            </a:fld>
            <a:r>
              <a:rPr lang="en-US"/>
              <a:t> -</a:t>
            </a:r>
          </a:p>
        </p:txBody>
      </p:sp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304800" y="4953000"/>
            <a:ext cx="8305800" cy="762000"/>
          </a:xfrm>
          <a:prstGeom prst="rect">
            <a:avLst/>
          </a:prstGeom>
          <a:solidFill>
            <a:srgbClr val="00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Transformation towards climate sensitive / climate resilient economies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Private Sector Financing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Examples: Using Concessional Finance to engage the Private Sector in the Climate Change Agenda</a:t>
            </a:r>
          </a:p>
          <a:p>
            <a:pPr>
              <a:lnSpc>
                <a:spcPct val="80000"/>
              </a:lnSpc>
            </a:pPr>
            <a:endParaRPr lang="en-US" sz="2900" b="1"/>
          </a:p>
          <a:p>
            <a:pPr>
              <a:lnSpc>
                <a:spcPct val="80000"/>
              </a:lnSpc>
            </a:pPr>
            <a:r>
              <a:rPr lang="en-US" sz="2900" b="1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C76061AC-0777-49E9-A7DD-76396FBCD0A1}" type="slidenum">
              <a:rPr lang="en-US"/>
              <a:pPr/>
              <a:t>21</a:t>
            </a:fld>
            <a:r>
              <a:rPr lang="en-US"/>
              <a:t> -</a:t>
            </a:r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How to get it right….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257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Little margin for error – the first demonstration project </a:t>
            </a:r>
            <a:r>
              <a:rPr lang="en-US" sz="2800" b="1"/>
              <a:t>must</a:t>
            </a:r>
            <a:r>
              <a:rPr lang="en-US" sz="2800"/>
              <a:t> succeed for uptake - profitability critical (‘pick the winners’)</a:t>
            </a:r>
          </a:p>
          <a:p>
            <a:pPr>
              <a:lnSpc>
                <a:spcPct val="90000"/>
              </a:lnSpc>
            </a:pPr>
            <a:r>
              <a:rPr lang="en-US" sz="2800"/>
              <a:t>Large vs. small projects</a:t>
            </a:r>
          </a:p>
          <a:p>
            <a:pPr>
              <a:lnSpc>
                <a:spcPct val="90000"/>
              </a:lnSpc>
            </a:pPr>
            <a:r>
              <a:rPr lang="en-US" sz="2800"/>
              <a:t>Portfolio approach to address uncertainty</a:t>
            </a:r>
          </a:p>
          <a:p>
            <a:pPr>
              <a:lnSpc>
                <a:spcPct val="90000"/>
              </a:lnSpc>
            </a:pPr>
            <a:r>
              <a:rPr lang="en-US" sz="2800"/>
              <a:t>Clear limitations for concessional finance</a:t>
            </a:r>
          </a:p>
          <a:p>
            <a:pPr>
              <a:lnSpc>
                <a:spcPct val="90000"/>
              </a:lnSpc>
            </a:pPr>
            <a:r>
              <a:rPr lang="en-US" sz="2800"/>
              <a:t>Decision making fast, flexible, opportunistic, criteria driven</a:t>
            </a:r>
          </a:p>
          <a:p>
            <a:pPr>
              <a:lnSpc>
                <a:spcPct val="90000"/>
              </a:lnSpc>
            </a:pPr>
            <a:r>
              <a:rPr lang="en-US" sz="2800"/>
              <a:t>Investment principles key: profitability, financial sustainability, development impact (transformative, additional, leveraging, GHG impact, poverty alleviating)</a:t>
            </a:r>
          </a:p>
          <a:p>
            <a:pPr>
              <a:lnSpc>
                <a:spcPct val="90000"/>
              </a:lnSpc>
            </a:pPr>
            <a:r>
              <a:rPr lang="en-US" sz="2800"/>
              <a:t>Leverage existing agencies, processes, policies</a:t>
            </a:r>
          </a:p>
          <a:p>
            <a:pPr>
              <a:lnSpc>
                <a:spcPct val="90000"/>
              </a:lnSpc>
            </a:pPr>
            <a:r>
              <a:rPr lang="en-US" sz="2800"/>
              <a:t>Learning!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7D380F3F-3073-4514-A0AD-F9AFBBC16F9A}" type="slidenum">
              <a:rPr lang="en-US"/>
              <a:pPr/>
              <a:t>3</a:t>
            </a:fld>
            <a:r>
              <a:rPr lang="en-US"/>
              <a:t> -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Transformation…</a:t>
            </a:r>
          </a:p>
        </p:txBody>
      </p:sp>
      <p:pic>
        <p:nvPicPr>
          <p:cNvPr id="504837" name="Picture 5" descr="~5127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2895600" cy="1933575"/>
          </a:xfrm>
          <a:prstGeom prst="rect">
            <a:avLst/>
          </a:prstGeom>
          <a:noFill/>
        </p:spPr>
      </p:pic>
      <p:pic>
        <p:nvPicPr>
          <p:cNvPr id="504838" name="Picture 6" descr="800px-Monarch_In_M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3124200" cy="2078038"/>
          </a:xfrm>
          <a:prstGeom prst="rect">
            <a:avLst/>
          </a:prstGeom>
          <a:noFill/>
        </p:spPr>
      </p:pic>
      <p:sp>
        <p:nvSpPr>
          <p:cNvPr id="504839" name="Rectangle 7"/>
          <p:cNvSpPr>
            <a:spLocks noChangeArrowheads="1"/>
          </p:cNvSpPr>
          <p:nvPr/>
        </p:nvSpPr>
        <p:spPr bwMode="auto">
          <a:xfrm>
            <a:off x="5105400" y="1295400"/>
            <a:ext cx="37338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505200" cy="4221163"/>
          </a:xfrm>
          <a:noFill/>
          <a:ln/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en-US" sz="3600">
              <a:solidFill>
                <a:schemeClr val="tx1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en-US" sz="3000">
                <a:solidFill>
                  <a:schemeClr val="tx1"/>
                </a:solidFill>
              </a:rPr>
              <a:t>Transformation is the wide scale uptake of a – different - technology, process, or way of doing business in a country / sector / sub-sector</a:t>
            </a:r>
          </a:p>
        </p:txBody>
      </p:sp>
      <p:sp>
        <p:nvSpPr>
          <p:cNvPr id="504840" name="AutoShape 8"/>
          <p:cNvSpPr>
            <a:spLocks noChangeArrowheads="1"/>
          </p:cNvSpPr>
          <p:nvPr/>
        </p:nvSpPr>
        <p:spPr bwMode="auto">
          <a:xfrm>
            <a:off x="457200" y="2743200"/>
            <a:ext cx="1143000" cy="1066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9" grpId="0" animBg="1"/>
      <p:bldP spid="504835" grpId="0" build="p"/>
      <p:bldP spid="5048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3DAEDB9E-26AB-4322-8414-E78ED80DDBEC}" type="slidenum">
              <a:rPr lang="en-US"/>
              <a:pPr/>
              <a:t>4</a:t>
            </a:fld>
            <a:r>
              <a:rPr lang="en-US"/>
              <a:t> -</a:t>
            </a:r>
          </a:p>
        </p:txBody>
      </p:sp>
      <p:pic>
        <p:nvPicPr>
          <p:cNvPr id="5058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0001" t="21094" r="10625" b="20537"/>
          <a:stretch>
            <a:fillRect/>
          </a:stretch>
        </p:blipFill>
        <p:spPr>
          <a:xfrm>
            <a:off x="1589088" y="1371600"/>
            <a:ext cx="5659437" cy="4525963"/>
          </a:xfrm>
          <a:noFill/>
          <a:ln/>
        </p:spPr>
      </p:pic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395288" y="6453188"/>
            <a:ext cx="2514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rgbClr val="FFFF66"/>
                </a:solidFill>
              </a:rPr>
              <a:t>Source:  McKinsey Global Institute (2008)</a:t>
            </a:r>
          </a:p>
        </p:txBody>
      </p:sp>
      <p:sp>
        <p:nvSpPr>
          <p:cNvPr id="505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Transformational potential….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F749E050-A0ED-4E6D-98C2-931389D813A5}" type="slidenum">
              <a:rPr lang="en-US"/>
              <a:pPr/>
              <a:t>5</a:t>
            </a:fld>
            <a:r>
              <a:rPr lang="en-US"/>
              <a:t> -</a:t>
            </a: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..comes at different cost…</a:t>
            </a:r>
          </a:p>
        </p:txBody>
      </p:sp>
      <p:pic>
        <p:nvPicPr>
          <p:cNvPr id="5068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153400" cy="4343400"/>
          </a:xfrm>
          <a:prstGeom prst="rect">
            <a:avLst/>
          </a:prstGeom>
          <a:noFill/>
        </p:spPr>
      </p:pic>
      <p:sp>
        <p:nvSpPr>
          <p:cNvPr id="506884" name="AutoShape 4"/>
          <p:cNvSpPr>
            <a:spLocks noChangeArrowheads="1"/>
          </p:cNvSpPr>
          <p:nvPr/>
        </p:nvSpPr>
        <p:spPr bwMode="auto">
          <a:xfrm>
            <a:off x="6400800" y="1219200"/>
            <a:ext cx="2362200" cy="685800"/>
          </a:xfrm>
          <a:prstGeom prst="wedgeRoundRectCallout">
            <a:avLst>
              <a:gd name="adj1" fmla="val -20431"/>
              <a:gd name="adj2" fmla="val 160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/>
              <a:t>High impact high cost: coal retrofit…</a:t>
            </a:r>
          </a:p>
        </p:txBody>
      </p:sp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301625" y="6324600"/>
            <a:ext cx="2514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Source:  McKinsey Global Institute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C79FB4A9-A29B-4B84-95C0-C86AC5B4336E}" type="slidenum">
              <a:rPr lang="en-US"/>
              <a:pPr/>
              <a:t>6</a:t>
            </a:fld>
            <a:r>
              <a:rPr lang="en-US"/>
              <a:t> -</a:t>
            </a: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– why is this not happening?</a:t>
            </a:r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304800" y="1295400"/>
            <a:ext cx="46482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5257800" y="1295400"/>
            <a:ext cx="37338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5562600" y="1447800"/>
            <a:ext cx="23622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 b="1"/>
              <a:t>Market Barriers</a:t>
            </a:r>
            <a:endParaRPr lang="en-US" sz="1200" b="1"/>
          </a:p>
        </p:txBody>
      </p:sp>
      <p:sp>
        <p:nvSpPr>
          <p:cNvPr id="503818" name="Line 10"/>
          <p:cNvSpPr>
            <a:spLocks noChangeShapeType="1"/>
          </p:cNvSpPr>
          <p:nvPr/>
        </p:nvSpPr>
        <p:spPr bwMode="auto">
          <a:xfrm>
            <a:off x="5562600" y="2057400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819" name="Rectangle 11"/>
          <p:cNvSpPr>
            <a:spLocks noChangeArrowheads="1"/>
          </p:cNvSpPr>
          <p:nvPr/>
        </p:nvSpPr>
        <p:spPr bwMode="auto">
          <a:xfrm>
            <a:off x="5410200" y="2057400"/>
            <a:ext cx="34290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Arial Narrow" pitchFamily="34" charset="0"/>
              </a:rPr>
              <a:t>Financial </a:t>
            </a:r>
            <a:r>
              <a:rPr lang="en-US">
                <a:latin typeface="Arial Narrow" pitchFamily="34" charset="0"/>
              </a:rPr>
              <a:t>– additional cost or risk not – or only slowly - rewarded by markets (limitations of carbon finance); economies of scale need time; little venture capital </a:t>
            </a:r>
          </a:p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Arial Narrow" pitchFamily="34" charset="0"/>
              </a:rPr>
              <a:t>Behavioral</a:t>
            </a:r>
            <a:r>
              <a:rPr lang="en-US">
                <a:latin typeface="Arial Narrow" pitchFamily="34" charset="0"/>
              </a:rPr>
              <a:t> (priorities, habits)</a:t>
            </a:r>
          </a:p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Arial Narrow" pitchFamily="34" charset="0"/>
              </a:rPr>
              <a:t>Regulatory</a:t>
            </a:r>
            <a:r>
              <a:rPr lang="en-US">
                <a:latin typeface="Arial Narrow" pitchFamily="34" charset="0"/>
              </a:rPr>
              <a:t> (emission standards, energy subsidies, IPRs for new technology)</a:t>
            </a:r>
          </a:p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Arial Narrow" pitchFamily="34" charset="0"/>
              </a:rPr>
              <a:t>Perceptional </a:t>
            </a:r>
            <a:r>
              <a:rPr lang="en-US">
                <a:latin typeface="Arial Narrow" pitchFamily="34" charset="0"/>
              </a:rPr>
              <a:t>(of high risk with new technologies, new providers, new processes..)</a:t>
            </a:r>
          </a:p>
          <a:p>
            <a:pPr marL="228600" indent="-2286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Arial Narrow" pitchFamily="34" charset="0"/>
              </a:rPr>
              <a:t>Technological</a:t>
            </a:r>
            <a:r>
              <a:rPr lang="en-US">
                <a:latin typeface="Arial Narrow" pitchFamily="34" charset="0"/>
              </a:rPr>
              <a:t> (new technologies not yet available, slow to transfer)</a:t>
            </a:r>
          </a:p>
        </p:txBody>
      </p:sp>
      <p:pic>
        <p:nvPicPr>
          <p:cNvPr id="50382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74850"/>
            <a:ext cx="44196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animBg="1"/>
      <p:bldP spid="503814" grpId="0" animBg="1"/>
      <p:bldP spid="503817" grpId="0" animBg="1"/>
      <p:bldP spid="503818" grpId="0" animBg="1"/>
      <p:bldP spid="5038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D6339BDB-753E-4ABC-9D49-414454772A74}" type="slidenum">
              <a:rPr lang="en-US"/>
              <a:pPr/>
              <a:t>7</a:t>
            </a:fld>
            <a:r>
              <a:rPr lang="en-US"/>
              <a:t> -</a:t>
            </a: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Should at least energy efficiency investments</a:t>
            </a:r>
            <a:br>
              <a:rPr lang="en-US" sz="3200"/>
            </a:br>
            <a:r>
              <a:rPr lang="en-US" sz="3200"/>
              <a:t>not happen everywhere?</a:t>
            </a:r>
          </a:p>
        </p:txBody>
      </p:sp>
      <p:sp>
        <p:nvSpPr>
          <p:cNvPr id="520195" name="AutoShape 3"/>
          <p:cNvSpPr>
            <a:spLocks noChangeArrowheads="1"/>
          </p:cNvSpPr>
          <p:nvPr/>
        </p:nvSpPr>
        <p:spPr bwMode="auto">
          <a:xfrm>
            <a:off x="609600" y="2362200"/>
            <a:ext cx="3810000" cy="36576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/>
              <a:t>Expansion</a:t>
            </a:r>
          </a:p>
          <a:p>
            <a:pPr algn="l"/>
            <a:endParaRPr lang="en-US" sz="2400" b="1"/>
          </a:p>
          <a:p>
            <a:pPr algn="l">
              <a:buFontTx/>
              <a:buChar char="•"/>
            </a:pPr>
            <a:r>
              <a:rPr lang="en-US" sz="2000"/>
              <a:t> Know how to do</a:t>
            </a:r>
          </a:p>
          <a:p>
            <a:pPr algn="l">
              <a:buFontTx/>
              <a:buChar char="•"/>
            </a:pPr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Confidence in returns</a:t>
            </a:r>
            <a:br>
              <a:rPr lang="en-US" sz="2000"/>
            </a:br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$$$$</a:t>
            </a:r>
          </a:p>
          <a:p>
            <a:pPr algn="l">
              <a:buFontTx/>
              <a:buChar char="•"/>
            </a:pPr>
            <a:endParaRPr lang="en-US" sz="2000"/>
          </a:p>
          <a:p>
            <a:pPr algn="l">
              <a:buFontTx/>
              <a:buChar char="•"/>
            </a:pPr>
            <a:endParaRPr lang="en-US" sz="2000"/>
          </a:p>
        </p:txBody>
      </p:sp>
      <p:sp>
        <p:nvSpPr>
          <p:cNvPr id="520196" name="AutoShape 4"/>
          <p:cNvSpPr>
            <a:spLocks noChangeArrowheads="1"/>
          </p:cNvSpPr>
          <p:nvPr/>
        </p:nvSpPr>
        <p:spPr bwMode="auto">
          <a:xfrm>
            <a:off x="5105400" y="2438400"/>
            <a:ext cx="3810000" cy="3657600"/>
          </a:xfrm>
          <a:prstGeom prst="verticalScroll">
            <a:avLst>
              <a:gd name="adj" fmla="val 12500"/>
            </a:avLst>
          </a:prstGeom>
          <a:solidFill>
            <a:srgbClr val="C9D3D5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/>
              <a:t>Cost Savings (EE)</a:t>
            </a:r>
          </a:p>
          <a:p>
            <a:pPr algn="l"/>
            <a:endParaRPr lang="en-US" sz="2400" b="1"/>
          </a:p>
          <a:p>
            <a:pPr algn="l">
              <a:buFontTx/>
              <a:buChar char="•"/>
            </a:pPr>
            <a:r>
              <a:rPr lang="en-US" sz="2000"/>
              <a:t> Not done before</a:t>
            </a:r>
          </a:p>
          <a:p>
            <a:pPr algn="l">
              <a:buFontTx/>
              <a:buChar char="•"/>
            </a:pPr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Uncertainty about</a:t>
            </a:r>
          </a:p>
          <a:p>
            <a:pPr lvl="1" algn="l">
              <a:buFontTx/>
              <a:buChar char="•"/>
            </a:pPr>
            <a:r>
              <a:rPr lang="en-US" sz="2000"/>
              <a:t> </a:t>
            </a:r>
            <a:r>
              <a:rPr lang="en-US" sz="1600"/>
              <a:t>actual savings</a:t>
            </a:r>
            <a:br>
              <a:rPr lang="en-US" sz="1600"/>
            </a:br>
            <a:r>
              <a:rPr lang="en-US" sz="1600"/>
              <a:t>   (even after audit)</a:t>
            </a:r>
          </a:p>
          <a:p>
            <a:pPr lvl="1" algn="l">
              <a:buFontTx/>
              <a:buChar char="•"/>
            </a:pPr>
            <a:r>
              <a:rPr lang="en-US" sz="1600"/>
              <a:t> Technology</a:t>
            </a:r>
          </a:p>
          <a:p>
            <a:pPr lvl="1" algn="l">
              <a:buFontTx/>
              <a:buChar char="•"/>
            </a:pPr>
            <a:r>
              <a:rPr lang="en-US" sz="1600"/>
              <a:t> Business disruption</a:t>
            </a:r>
            <a:r>
              <a:rPr lang="en-US" sz="2000"/>
              <a:t>..</a:t>
            </a:r>
          </a:p>
          <a:p>
            <a:pPr algn="l"/>
            <a:r>
              <a:rPr lang="en-US" sz="2000"/>
              <a:t>…not ‘sexy’</a:t>
            </a:r>
          </a:p>
        </p:txBody>
      </p:sp>
      <p:pic>
        <p:nvPicPr>
          <p:cNvPr id="520197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0"/>
            <a:ext cx="1814513" cy="1528763"/>
          </a:xfrm>
          <a:prstGeom prst="rect">
            <a:avLst/>
          </a:prstGeom>
          <a:noFill/>
        </p:spPr>
      </p:pic>
      <p:sp>
        <p:nvSpPr>
          <p:cNvPr id="520198" name="Text Box 6"/>
          <p:cNvSpPr txBox="1">
            <a:spLocks noChangeArrowheads="1"/>
          </p:cNvSpPr>
          <p:nvPr/>
        </p:nvSpPr>
        <p:spPr bwMode="auto">
          <a:xfrm>
            <a:off x="304800" y="1374775"/>
            <a:ext cx="37798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Companies  have a choice</a:t>
            </a:r>
          </a:p>
          <a:p>
            <a:pPr algn="l"/>
            <a:r>
              <a:rPr lang="en-US" sz="2400">
                <a:solidFill>
                  <a:schemeClr val="bg1"/>
                </a:solidFill>
              </a:rPr>
              <a:t>when investing…..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animBg="1"/>
      <p:bldP spid="520196" grpId="0" animBg="1"/>
      <p:bldP spid="520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3C34A5B3-D7FE-4FCB-96AB-9845E7F64F87}" type="slidenum">
              <a:rPr lang="en-US"/>
              <a:pPr/>
              <a:t>8</a:t>
            </a:fld>
            <a:r>
              <a:rPr lang="en-US"/>
              <a:t> -</a:t>
            </a:r>
          </a:p>
        </p:txBody>
      </p:sp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4114800" y="15240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ct val="30000"/>
              </a:spcBef>
              <a:spcAft>
                <a:spcPct val="5000"/>
              </a:spcAft>
              <a:buClr>
                <a:srgbClr val="FFFF66"/>
              </a:buClr>
              <a:buFont typeface="Wingdings" pitchFamily="2" charset="2"/>
              <a:buChar char="§"/>
            </a:pPr>
            <a:endParaRPr lang="en-US" sz="2000" b="1">
              <a:solidFill>
                <a:srgbClr val="FFFF66"/>
              </a:solidFill>
            </a:endParaRPr>
          </a:p>
          <a:p>
            <a:pPr marL="341313" indent="-341313" algn="l">
              <a:spcBef>
                <a:spcPct val="30000"/>
              </a:spcBef>
              <a:buClr>
                <a:srgbClr val="FFFF66"/>
              </a:buClr>
              <a:buFont typeface="Wingdings" pitchFamily="2" charset="2"/>
              <a:buNone/>
            </a:pPr>
            <a:r>
              <a:rPr lang="en-US" b="1">
                <a:solidFill>
                  <a:srgbClr val="FFFF66"/>
                </a:solidFill>
              </a:rPr>
              <a:t>“Mountain of Death” </a:t>
            </a:r>
          </a:p>
          <a:p>
            <a:pPr marL="455613" lvl="1" algn="l">
              <a:spcBef>
                <a:spcPct val="30000"/>
              </a:spcBef>
              <a:buClr>
                <a:srgbClr val="FFFF66"/>
              </a:buClr>
              <a:buFont typeface="Wingdings" pitchFamily="2" charset="2"/>
              <a:buNone/>
            </a:pPr>
            <a:r>
              <a:rPr lang="en-US">
                <a:solidFill>
                  <a:srgbClr val="FFFF66"/>
                </a:solidFill>
              </a:rPr>
              <a:t>High costs of first commercial projects before economies of scale</a:t>
            </a:r>
            <a:endParaRPr lang="en-US" sz="1600" b="1">
              <a:solidFill>
                <a:srgbClr val="FFFF66"/>
              </a:solidFill>
            </a:endParaRPr>
          </a:p>
          <a:p>
            <a:pPr marL="455613" lvl="1" algn="l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rgbClr val="FFFF66"/>
              </a:buClr>
              <a:buFont typeface="Wingdings" pitchFamily="2" charset="2"/>
              <a:buChar char="§"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07909" name="Freeform 5"/>
          <p:cNvSpPr>
            <a:spLocks/>
          </p:cNvSpPr>
          <p:nvPr/>
        </p:nvSpPr>
        <p:spPr bwMode="auto">
          <a:xfrm>
            <a:off x="4191000" y="3276600"/>
            <a:ext cx="1895475" cy="977900"/>
          </a:xfrm>
          <a:custGeom>
            <a:avLst/>
            <a:gdLst/>
            <a:ahLst/>
            <a:cxnLst>
              <a:cxn ang="0">
                <a:pos x="881" y="265"/>
              </a:cxn>
              <a:cxn ang="0">
                <a:pos x="872" y="146"/>
              </a:cxn>
              <a:cxn ang="0">
                <a:pos x="799" y="55"/>
              </a:cxn>
              <a:cxn ang="0">
                <a:pos x="771" y="46"/>
              </a:cxn>
              <a:cxn ang="0">
                <a:pos x="707" y="18"/>
              </a:cxn>
              <a:cxn ang="0">
                <a:pos x="652" y="0"/>
              </a:cxn>
              <a:cxn ang="0">
                <a:pos x="360" y="28"/>
              </a:cxn>
              <a:cxn ang="0">
                <a:pos x="314" y="46"/>
              </a:cxn>
              <a:cxn ang="0">
                <a:pos x="278" y="64"/>
              </a:cxn>
              <a:cxn ang="0">
                <a:pos x="223" y="82"/>
              </a:cxn>
              <a:cxn ang="0">
                <a:pos x="131" y="137"/>
              </a:cxn>
              <a:cxn ang="0">
                <a:pos x="58" y="220"/>
              </a:cxn>
              <a:cxn ang="0">
                <a:pos x="3" y="357"/>
              </a:cxn>
              <a:cxn ang="0">
                <a:pos x="31" y="604"/>
              </a:cxn>
              <a:cxn ang="0">
                <a:pos x="204" y="796"/>
              </a:cxn>
              <a:cxn ang="0">
                <a:pos x="278" y="823"/>
              </a:cxn>
              <a:cxn ang="0">
                <a:pos x="369" y="860"/>
              </a:cxn>
              <a:cxn ang="0">
                <a:pos x="552" y="914"/>
              </a:cxn>
              <a:cxn ang="0">
                <a:pos x="936" y="878"/>
              </a:cxn>
              <a:cxn ang="0">
                <a:pos x="972" y="850"/>
              </a:cxn>
              <a:cxn ang="0">
                <a:pos x="1046" y="814"/>
              </a:cxn>
              <a:cxn ang="0">
                <a:pos x="1137" y="713"/>
              </a:cxn>
              <a:cxn ang="0">
                <a:pos x="1164" y="658"/>
              </a:cxn>
              <a:cxn ang="0">
                <a:pos x="1046" y="119"/>
              </a:cxn>
              <a:cxn ang="0">
                <a:pos x="982" y="73"/>
              </a:cxn>
              <a:cxn ang="0">
                <a:pos x="726" y="28"/>
              </a:cxn>
              <a:cxn ang="0">
                <a:pos x="544" y="71"/>
              </a:cxn>
            </a:cxnLst>
            <a:rect l="0" t="0" r="r" b="b"/>
            <a:pathLst>
              <a:path w="1194" h="914">
                <a:moveTo>
                  <a:pt x="881" y="265"/>
                </a:moveTo>
                <a:cubicBezTo>
                  <a:pt x="878" y="225"/>
                  <a:pt x="879" y="185"/>
                  <a:pt x="872" y="146"/>
                </a:cubicBezTo>
                <a:cubicBezTo>
                  <a:pt x="871" y="141"/>
                  <a:pt x="804" y="59"/>
                  <a:pt x="799" y="55"/>
                </a:cubicBezTo>
                <a:cubicBezTo>
                  <a:pt x="791" y="49"/>
                  <a:pt x="780" y="49"/>
                  <a:pt x="771" y="46"/>
                </a:cubicBezTo>
                <a:cubicBezTo>
                  <a:pt x="730" y="18"/>
                  <a:pt x="759" y="34"/>
                  <a:pt x="707" y="18"/>
                </a:cubicBezTo>
                <a:cubicBezTo>
                  <a:pt x="689" y="12"/>
                  <a:pt x="652" y="0"/>
                  <a:pt x="652" y="0"/>
                </a:cubicBezTo>
                <a:cubicBezTo>
                  <a:pt x="494" y="7"/>
                  <a:pt x="476" y="7"/>
                  <a:pt x="360" y="28"/>
                </a:cubicBezTo>
                <a:cubicBezTo>
                  <a:pt x="345" y="34"/>
                  <a:pt x="329" y="39"/>
                  <a:pt x="314" y="46"/>
                </a:cubicBezTo>
                <a:cubicBezTo>
                  <a:pt x="302" y="51"/>
                  <a:pt x="290" y="59"/>
                  <a:pt x="278" y="64"/>
                </a:cubicBezTo>
                <a:cubicBezTo>
                  <a:pt x="260" y="71"/>
                  <a:pt x="223" y="82"/>
                  <a:pt x="223" y="82"/>
                </a:cubicBezTo>
                <a:cubicBezTo>
                  <a:pt x="157" y="127"/>
                  <a:pt x="188" y="109"/>
                  <a:pt x="131" y="137"/>
                </a:cubicBezTo>
                <a:cubicBezTo>
                  <a:pt x="68" y="200"/>
                  <a:pt x="90" y="170"/>
                  <a:pt x="58" y="220"/>
                </a:cubicBezTo>
                <a:cubicBezTo>
                  <a:pt x="45" y="270"/>
                  <a:pt x="16" y="305"/>
                  <a:pt x="3" y="357"/>
                </a:cubicBezTo>
                <a:cubicBezTo>
                  <a:pt x="7" y="430"/>
                  <a:pt x="0" y="530"/>
                  <a:pt x="31" y="604"/>
                </a:cubicBezTo>
                <a:cubicBezTo>
                  <a:pt x="63" y="679"/>
                  <a:pt x="135" y="754"/>
                  <a:pt x="204" y="796"/>
                </a:cubicBezTo>
                <a:cubicBezTo>
                  <a:pt x="226" y="810"/>
                  <a:pt x="255" y="810"/>
                  <a:pt x="278" y="823"/>
                </a:cubicBezTo>
                <a:cubicBezTo>
                  <a:pt x="357" y="866"/>
                  <a:pt x="265" y="841"/>
                  <a:pt x="369" y="860"/>
                </a:cubicBezTo>
                <a:cubicBezTo>
                  <a:pt x="427" y="888"/>
                  <a:pt x="491" y="894"/>
                  <a:pt x="552" y="914"/>
                </a:cubicBezTo>
                <a:cubicBezTo>
                  <a:pt x="726" y="908"/>
                  <a:pt x="797" y="912"/>
                  <a:pt x="936" y="878"/>
                </a:cubicBezTo>
                <a:cubicBezTo>
                  <a:pt x="948" y="869"/>
                  <a:pt x="959" y="858"/>
                  <a:pt x="972" y="850"/>
                </a:cubicBezTo>
                <a:cubicBezTo>
                  <a:pt x="996" y="836"/>
                  <a:pt x="1046" y="814"/>
                  <a:pt x="1046" y="814"/>
                </a:cubicBezTo>
                <a:cubicBezTo>
                  <a:pt x="1079" y="780"/>
                  <a:pt x="1105" y="747"/>
                  <a:pt x="1137" y="713"/>
                </a:cubicBezTo>
                <a:cubicBezTo>
                  <a:pt x="1143" y="694"/>
                  <a:pt x="1163" y="678"/>
                  <a:pt x="1164" y="658"/>
                </a:cubicBezTo>
                <a:cubicBezTo>
                  <a:pt x="1168" y="497"/>
                  <a:pt x="1194" y="240"/>
                  <a:pt x="1046" y="119"/>
                </a:cubicBezTo>
                <a:cubicBezTo>
                  <a:pt x="1021" y="98"/>
                  <a:pt x="1014" y="84"/>
                  <a:pt x="982" y="73"/>
                </a:cubicBezTo>
                <a:cubicBezTo>
                  <a:pt x="920" y="14"/>
                  <a:pt x="805" y="28"/>
                  <a:pt x="726" y="28"/>
                </a:cubicBezTo>
                <a:lnTo>
                  <a:pt x="544" y="71"/>
                </a:lnTo>
              </a:path>
            </a:pathLst>
          </a:custGeom>
          <a:noFill/>
          <a:ln w="952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4419600" y="3429000"/>
            <a:ext cx="1800225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38200" indent="-838200" algn="l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en-US" sz="1400">
                <a:solidFill>
                  <a:srgbClr val="FF9900"/>
                </a:solidFill>
                <a:latin typeface="Comic Sans MS" pitchFamily="66" charset="0"/>
              </a:rPr>
              <a:t>Role for</a:t>
            </a:r>
          </a:p>
          <a:p>
            <a:pPr marL="838200" indent="-838200" algn="l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en-US" sz="1400">
                <a:solidFill>
                  <a:srgbClr val="FF9900"/>
                </a:solidFill>
                <a:latin typeface="Comic Sans MS" pitchFamily="66" charset="0"/>
              </a:rPr>
              <a:t>Concessional Funds</a:t>
            </a:r>
          </a:p>
        </p:txBody>
      </p:sp>
      <p:sp>
        <p:nvSpPr>
          <p:cNvPr id="507912" name="Line 8"/>
          <p:cNvSpPr>
            <a:spLocks noChangeShapeType="1"/>
          </p:cNvSpPr>
          <p:nvPr/>
        </p:nvSpPr>
        <p:spPr bwMode="auto">
          <a:xfrm>
            <a:off x="1066800" y="1905000"/>
            <a:ext cx="0" cy="3657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7913" name="Line 9"/>
          <p:cNvSpPr>
            <a:spLocks noChangeShapeType="1"/>
          </p:cNvSpPr>
          <p:nvPr/>
        </p:nvSpPr>
        <p:spPr bwMode="auto">
          <a:xfrm flipV="1">
            <a:off x="1143000" y="5486400"/>
            <a:ext cx="7010400" cy="76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1295400" y="5715000"/>
            <a:ext cx="2209800" cy="457200"/>
          </a:xfrm>
          <a:prstGeom prst="rect">
            <a:avLst/>
          </a:prstGeom>
          <a:solidFill>
            <a:srgbClr val="C9D3D5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Proof of concept</a:t>
            </a:r>
          </a:p>
        </p:txBody>
      </p:sp>
      <p:sp>
        <p:nvSpPr>
          <p:cNvPr id="507915" name="Rectangle 11"/>
          <p:cNvSpPr>
            <a:spLocks noChangeArrowheads="1"/>
          </p:cNvSpPr>
          <p:nvPr/>
        </p:nvSpPr>
        <p:spPr bwMode="auto">
          <a:xfrm>
            <a:off x="3581400" y="5715000"/>
            <a:ext cx="2590800" cy="457200"/>
          </a:xfrm>
          <a:prstGeom prst="rect">
            <a:avLst/>
          </a:prstGeom>
          <a:solidFill>
            <a:srgbClr val="C9D3D5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First commercial projects</a:t>
            </a:r>
          </a:p>
        </p:txBody>
      </p:sp>
      <p:sp>
        <p:nvSpPr>
          <p:cNvPr id="507916" name="Rectangle 12"/>
          <p:cNvSpPr>
            <a:spLocks noChangeArrowheads="1"/>
          </p:cNvSpPr>
          <p:nvPr/>
        </p:nvSpPr>
        <p:spPr bwMode="auto">
          <a:xfrm>
            <a:off x="6248400" y="5715000"/>
            <a:ext cx="2590800" cy="457200"/>
          </a:xfrm>
          <a:prstGeom prst="rect">
            <a:avLst/>
          </a:prstGeom>
          <a:solidFill>
            <a:srgbClr val="C9D3D5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Economies of Scale</a:t>
            </a:r>
          </a:p>
        </p:txBody>
      </p:sp>
      <p:sp>
        <p:nvSpPr>
          <p:cNvPr id="507917" name="Freeform 13"/>
          <p:cNvSpPr>
            <a:spLocks/>
          </p:cNvSpPr>
          <p:nvPr/>
        </p:nvSpPr>
        <p:spPr bwMode="auto">
          <a:xfrm>
            <a:off x="1600200" y="2806700"/>
            <a:ext cx="6477000" cy="1955800"/>
          </a:xfrm>
          <a:custGeom>
            <a:avLst/>
            <a:gdLst/>
            <a:ahLst/>
            <a:cxnLst>
              <a:cxn ang="0">
                <a:pos x="0" y="1160"/>
              </a:cxn>
              <a:cxn ang="0">
                <a:pos x="624" y="872"/>
              </a:cxn>
              <a:cxn ang="0">
                <a:pos x="1392" y="152"/>
              </a:cxn>
              <a:cxn ang="0">
                <a:pos x="2112" y="152"/>
              </a:cxn>
              <a:cxn ang="0">
                <a:pos x="3504" y="1064"/>
              </a:cxn>
              <a:cxn ang="0">
                <a:pos x="4080" y="1160"/>
              </a:cxn>
            </a:cxnLst>
            <a:rect l="0" t="0" r="r" b="b"/>
            <a:pathLst>
              <a:path w="4080" h="1232">
                <a:moveTo>
                  <a:pt x="0" y="1160"/>
                </a:moveTo>
                <a:cubicBezTo>
                  <a:pt x="196" y="1100"/>
                  <a:pt x="392" y="1040"/>
                  <a:pt x="624" y="872"/>
                </a:cubicBezTo>
                <a:cubicBezTo>
                  <a:pt x="856" y="704"/>
                  <a:pt x="1144" y="272"/>
                  <a:pt x="1392" y="152"/>
                </a:cubicBezTo>
                <a:cubicBezTo>
                  <a:pt x="1640" y="32"/>
                  <a:pt x="1760" y="0"/>
                  <a:pt x="2112" y="152"/>
                </a:cubicBezTo>
                <a:cubicBezTo>
                  <a:pt x="2464" y="304"/>
                  <a:pt x="3176" y="896"/>
                  <a:pt x="3504" y="1064"/>
                </a:cubicBezTo>
                <a:cubicBezTo>
                  <a:pt x="3832" y="1232"/>
                  <a:pt x="3984" y="1144"/>
                  <a:pt x="4080" y="116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990600" y="3352800"/>
            <a:ext cx="3025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ct val="30000"/>
              </a:spcBef>
              <a:spcAft>
                <a:spcPct val="50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en-US" b="1">
                <a:solidFill>
                  <a:srgbClr val="FFFF66"/>
                </a:solidFill>
              </a:rPr>
              <a:t>“Valley of Death” </a:t>
            </a:r>
          </a:p>
          <a:p>
            <a:pPr lvl="1" indent="-1588" algn="l">
              <a:spcBef>
                <a:spcPct val="30000"/>
              </a:spcBef>
              <a:spcAft>
                <a:spcPct val="50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en-US">
                <a:solidFill>
                  <a:srgbClr val="FFFF66"/>
                </a:solidFill>
              </a:rPr>
              <a:t>No uptake by</a:t>
            </a:r>
            <a:br>
              <a:rPr lang="en-US">
                <a:solidFill>
                  <a:srgbClr val="FFFF66"/>
                </a:solidFill>
              </a:rPr>
            </a:br>
            <a:r>
              <a:rPr lang="en-US">
                <a:solidFill>
                  <a:srgbClr val="FFFF66"/>
                </a:solidFill>
              </a:rPr>
              <a:t>private sector</a:t>
            </a:r>
            <a:r>
              <a:rPr lang="en-US" b="1">
                <a:solidFill>
                  <a:srgbClr val="FFFF66"/>
                </a:solidFill>
              </a:rPr>
              <a:t> </a:t>
            </a:r>
            <a:endParaRPr lang="en-US" sz="1600" b="1">
              <a:solidFill>
                <a:srgbClr val="FFFF66"/>
              </a:solidFill>
            </a:endParaRPr>
          </a:p>
          <a:p>
            <a:pPr lvl="1" indent="-1588" algn="l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Clr>
                <a:srgbClr val="FFFF66"/>
              </a:buClr>
              <a:buFont typeface="Wingdings" pitchFamily="2" charset="2"/>
              <a:buChar char="§"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07919" name="Rectangle 1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Technology Transfer: </a:t>
            </a:r>
            <a:br>
              <a:rPr lang="en-US" sz="3200"/>
            </a:br>
            <a:r>
              <a:rPr lang="en-US" sz="3200"/>
              <a:t>Should be everywhere?</a:t>
            </a:r>
          </a:p>
        </p:txBody>
      </p:sp>
      <p:sp>
        <p:nvSpPr>
          <p:cNvPr id="507920" name="Text Box 16"/>
          <p:cNvSpPr txBox="1">
            <a:spLocks noChangeArrowheads="1"/>
          </p:cNvSpPr>
          <p:nvPr/>
        </p:nvSpPr>
        <p:spPr bwMode="auto">
          <a:xfrm>
            <a:off x="263525" y="2322513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/>
      <p:bldP spid="507909" grpId="0" animBg="1"/>
      <p:bldP spid="507909" grpId="1" animBg="1"/>
      <p:bldP spid="507910" grpId="0"/>
      <p:bldP spid="507912" grpId="0" animBg="1"/>
      <p:bldP spid="507913" grpId="0" animBg="1"/>
      <p:bldP spid="507914" grpId="0" animBg="1"/>
      <p:bldP spid="507915" grpId="0" animBg="1"/>
      <p:bldP spid="507916" grpId="0" animBg="1"/>
      <p:bldP spid="507917" grpId="0" animBg="1"/>
      <p:bldP spid="507918" grpId="0"/>
      <p:bldP spid="507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2B4A6F0-3617-4053-AEC6-22D43995207F}" type="slidenum">
              <a:rPr lang="en-US"/>
              <a:pPr/>
              <a:t>9</a:t>
            </a:fld>
            <a:r>
              <a:rPr lang="en-US"/>
              <a:t> -</a:t>
            </a:r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2843213" y="1628775"/>
            <a:ext cx="548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Government programs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Regulation - selective subsidies– public enterprise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Public private partnerships/infrastructure</a:t>
            </a:r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533400" y="1676400"/>
            <a:ext cx="14478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57" name="AutoShape 5"/>
          <p:cNvSpPr>
            <a:spLocks noChangeArrowheads="1"/>
          </p:cNvSpPr>
          <p:nvPr/>
        </p:nvSpPr>
        <p:spPr bwMode="auto">
          <a:xfrm>
            <a:off x="1371600" y="2286000"/>
            <a:ext cx="1447800" cy="609600"/>
          </a:xfrm>
          <a:prstGeom prst="right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609600" y="35052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3000"/>
              <a:t>Fund(s)</a:t>
            </a:r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2895600" y="4267200"/>
            <a:ext cx="624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Private Sector projects – 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with concessional finance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Demonstration projects</a:t>
            </a:r>
          </a:p>
          <a:p>
            <a:pPr marL="342900" indent="-342900" algn="l">
              <a:spcBef>
                <a:spcPct val="10000"/>
              </a:spcBef>
              <a:spcAft>
                <a:spcPct val="100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Risk mitigation (technological, financial, regulatory…)</a:t>
            </a:r>
          </a:p>
          <a:p>
            <a:pPr marL="342900" indent="-342900" algn="l">
              <a:spcBef>
                <a:spcPct val="10000"/>
              </a:spcBef>
              <a:spcAft>
                <a:spcPct val="100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Innovative financing schemes</a:t>
            </a:r>
          </a:p>
          <a:p>
            <a:pPr marL="342900" indent="-342900" algn="l">
              <a:spcBef>
                <a:spcPct val="10000"/>
              </a:spcBef>
              <a:spcAft>
                <a:spcPct val="100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Cost alleviation for first movers </a:t>
            </a:r>
          </a:p>
          <a:p>
            <a:pPr marL="742950" lvl="1" indent="-285750" algn="l"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FontTx/>
              <a:buChar char="•"/>
            </a:pPr>
            <a:endParaRPr lang="en-US" sz="2000">
              <a:solidFill>
                <a:schemeClr val="bg1"/>
              </a:solidFill>
              <a:latin typeface="Book Antiqua" pitchFamily="18" charset="0"/>
            </a:endParaRPr>
          </a:p>
          <a:p>
            <a:pPr marL="742950" lvl="1" indent="-285750" algn="l"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FontTx/>
              <a:buChar char="•"/>
            </a:pPr>
            <a:endParaRPr lang="en-US" sz="20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9960" name="AutoShape 8"/>
          <p:cNvSpPr>
            <a:spLocks noChangeArrowheads="1"/>
          </p:cNvSpPr>
          <p:nvPr/>
        </p:nvSpPr>
        <p:spPr bwMode="auto">
          <a:xfrm>
            <a:off x="1371600" y="4495800"/>
            <a:ext cx="1447800" cy="609600"/>
          </a:xfrm>
          <a:prstGeom prst="right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1" name="Freeform 9"/>
          <p:cNvSpPr>
            <a:spLocks/>
          </p:cNvSpPr>
          <p:nvPr/>
        </p:nvSpPr>
        <p:spPr bwMode="auto">
          <a:xfrm>
            <a:off x="2514600" y="3962400"/>
            <a:ext cx="6781800" cy="2667000"/>
          </a:xfrm>
          <a:custGeom>
            <a:avLst/>
            <a:gdLst/>
            <a:ahLst/>
            <a:cxnLst>
              <a:cxn ang="0">
                <a:pos x="1560" y="128"/>
              </a:cxn>
              <a:cxn ang="0">
                <a:pos x="264" y="224"/>
              </a:cxn>
              <a:cxn ang="0">
                <a:pos x="408" y="1376"/>
              </a:cxn>
              <a:cxn ang="0">
                <a:pos x="2712" y="1424"/>
              </a:cxn>
              <a:cxn ang="0">
                <a:pos x="4056" y="656"/>
              </a:cxn>
              <a:cxn ang="0">
                <a:pos x="3432" y="80"/>
              </a:cxn>
              <a:cxn ang="0">
                <a:pos x="1416" y="176"/>
              </a:cxn>
            </a:cxnLst>
            <a:rect l="0" t="0" r="r" b="b"/>
            <a:pathLst>
              <a:path w="4176" h="1576">
                <a:moveTo>
                  <a:pt x="1560" y="128"/>
                </a:moveTo>
                <a:cubicBezTo>
                  <a:pt x="1008" y="72"/>
                  <a:pt x="456" y="16"/>
                  <a:pt x="264" y="224"/>
                </a:cubicBezTo>
                <a:cubicBezTo>
                  <a:pt x="72" y="432"/>
                  <a:pt x="0" y="1176"/>
                  <a:pt x="408" y="1376"/>
                </a:cubicBezTo>
                <a:cubicBezTo>
                  <a:pt x="816" y="1576"/>
                  <a:pt x="2104" y="1544"/>
                  <a:pt x="2712" y="1424"/>
                </a:cubicBezTo>
                <a:cubicBezTo>
                  <a:pt x="3320" y="1304"/>
                  <a:pt x="3936" y="880"/>
                  <a:pt x="4056" y="656"/>
                </a:cubicBezTo>
                <a:cubicBezTo>
                  <a:pt x="4176" y="432"/>
                  <a:pt x="3872" y="160"/>
                  <a:pt x="3432" y="80"/>
                </a:cubicBezTo>
                <a:cubicBezTo>
                  <a:pt x="2992" y="0"/>
                  <a:pt x="1752" y="160"/>
                  <a:pt x="1416" y="17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99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Engaging the private sector:</a:t>
            </a:r>
            <a:br>
              <a:rPr lang="en-US" sz="3200"/>
            </a:br>
            <a:r>
              <a:rPr lang="en-US" sz="3200"/>
              <a:t>Different roles at different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/>
      <p:bldP spid="509957" grpId="0" animBg="1"/>
      <p:bldP spid="509959" grpId="0"/>
      <p:bldP spid="509960" grpId="0" animBg="1"/>
      <p:bldP spid="50996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66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66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7242</TotalTime>
  <Words>1306</Words>
  <Application>Microsoft Office PowerPoint</Application>
  <PresentationFormat>On-screen Show (4:3)</PresentationFormat>
  <Paragraphs>257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Wingdings</vt:lpstr>
      <vt:lpstr>Comic Sans MS</vt:lpstr>
      <vt:lpstr>Book Antiqua</vt:lpstr>
      <vt:lpstr>Century Gothic</vt:lpstr>
      <vt:lpstr>Times New Roman</vt:lpstr>
      <vt:lpstr>Custom Design</vt:lpstr>
      <vt:lpstr> Engaging the Private Sector in Addressing Climate Change  - why, how, what….   </vt:lpstr>
      <vt:lpstr>Agenda</vt:lpstr>
      <vt:lpstr>Transformation…</vt:lpstr>
      <vt:lpstr>Transformational potential….</vt:lpstr>
      <vt:lpstr>..comes at different cost…</vt:lpstr>
      <vt:lpstr>So – why is this not happening?</vt:lpstr>
      <vt:lpstr>Should at least energy efficiency investments not happen everywhere?</vt:lpstr>
      <vt:lpstr>Technology Transfer:  Should be everywhere?</vt:lpstr>
      <vt:lpstr>Engaging the private sector: Different roles at different stages</vt:lpstr>
      <vt:lpstr>Engaging the Private Sector in Financing Climate Sensitive Investments</vt:lpstr>
      <vt:lpstr>Agenda</vt:lpstr>
      <vt:lpstr>Private Sector Investments: A typical project cycle for an MDB…</vt:lpstr>
      <vt:lpstr>Consultation with the Private Sector:  Where would concessional finance be useful?</vt:lpstr>
      <vt:lpstr>Concessional Finance Instruments: A tool to carefully allocate the “subsidy element”?</vt:lpstr>
      <vt:lpstr>Credit enhancement can support clean energy investments</vt:lpstr>
      <vt:lpstr>Special financial structures can fill the equity gap for certain investment types</vt:lpstr>
      <vt:lpstr>This is how it may work… Financing Private Sector Projects through MDBs</vt:lpstr>
      <vt:lpstr>Agenda</vt:lpstr>
      <vt:lpstr>What do private sector projects look like?</vt:lpstr>
      <vt:lpstr>Agenda</vt:lpstr>
      <vt:lpstr>How to get it right….</vt:lpstr>
    </vt:vector>
  </TitlesOfParts>
  <Company>World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IFC User</dc:creator>
  <cp:lastModifiedBy>Jamison Donovan</cp:lastModifiedBy>
  <cp:revision>178</cp:revision>
  <dcterms:created xsi:type="dcterms:W3CDTF">2005-11-14T21:40:41Z</dcterms:created>
  <dcterms:modified xsi:type="dcterms:W3CDTF">2009-07-27T14:16:23Z</dcterms:modified>
</cp:coreProperties>
</file>