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66" r:id="rId2"/>
    <p:sldId id="373" r:id="rId3"/>
    <p:sldId id="352" r:id="rId4"/>
    <p:sldId id="363" r:id="rId5"/>
    <p:sldId id="367" r:id="rId6"/>
    <p:sldId id="309" r:id="rId7"/>
    <p:sldId id="368" r:id="rId8"/>
    <p:sldId id="369" r:id="rId9"/>
    <p:sldId id="370" r:id="rId10"/>
    <p:sldId id="371" r:id="rId11"/>
    <p:sldId id="365" r:id="rId12"/>
    <p:sldId id="364" r:id="rId13"/>
    <p:sldId id="372" r:id="rId14"/>
    <p:sldId id="320" r:id="rId15"/>
    <p:sldId id="340" r:id="rId16"/>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026CB6"/>
    <a:srgbClr val="7FB539"/>
    <a:srgbClr val="50B2BD"/>
    <a:srgbClr val="57928B"/>
    <a:srgbClr val="4AA4AF"/>
    <a:srgbClr val="50C398"/>
    <a:srgbClr val="FFFFCC"/>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86784" autoAdjust="0"/>
  </p:normalViewPr>
  <p:slideViewPr>
    <p:cSldViewPr snapToGrid="0">
      <p:cViewPr varScale="1">
        <p:scale>
          <a:sx n="101" d="100"/>
          <a:sy n="101" d="100"/>
        </p:scale>
        <p:origin x="1128" y="102"/>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292648\Box%20Sync\CIF\CTF\TFC%20June%202016\Co-financing_03012016%20(CTF).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b292648\Box%20Sync\CIF\CTF\TFC%20June%202016\201601-CTF%20PIPELINE%20REPORT-ver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b292648\AppData\Local\Microsoft\Windows\Temporary%20Internet%20Files\Content.Outlook\1FESRT76\Disbursement_02292016-ver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56511510248099"/>
          <c:y val="4.9566250953538303E-2"/>
          <c:w val="0.65766550364005905"/>
          <c:h val="0.73939576717699396"/>
        </c:manualLayout>
      </c:layout>
      <c:barChart>
        <c:barDir val="col"/>
        <c:grouping val="stacked"/>
        <c:varyColors val="0"/>
        <c:ser>
          <c:idx val="0"/>
          <c:order val="0"/>
          <c:tx>
            <c:strRef>
              <c:f>'CTF (charts)'!$E$36</c:f>
              <c:strCache>
                <c:ptCount val="1"/>
                <c:pt idx="0">
                  <c:v>Government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'CTF (charts)'!$F$35:$G$35</c:f>
              <c:strCache>
                <c:ptCount val="1"/>
                <c:pt idx="0">
                  <c:v>Leverage ratio</c:v>
                </c:pt>
              </c:strCache>
            </c:strRef>
          </c:cat>
          <c:val>
            <c:numRef>
              <c:f>'CTF (charts)'!$F$36:$G$36</c:f>
              <c:numCache>
                <c:formatCode>General</c:formatCode>
                <c:ptCount val="2"/>
                <c:pt idx="0" formatCode="_(* #,##0.0_);_(* \(#,##0.0\);_(* &quot;-&quot;??_);_(@_)">
                  <c:v>0.94029377901740596</c:v>
                </c:pt>
              </c:numCache>
            </c:numRef>
          </c:val>
          <c:extLst xmlns:c16r2="http://schemas.microsoft.com/office/drawing/2015/06/chart">
            <c:ext xmlns:c16="http://schemas.microsoft.com/office/drawing/2014/chart" uri="{C3380CC4-5D6E-409C-BE32-E72D297353CC}">
              <c16:uniqueId val="{00000000-EE79-4462-ADC5-C339C1CFDB25}"/>
            </c:ext>
          </c:extLst>
        </c:ser>
        <c:ser>
          <c:idx val="1"/>
          <c:order val="1"/>
          <c:tx>
            <c:strRef>
              <c:f>'CTF (charts)'!$E$37</c:f>
              <c:strCache>
                <c:ptCount val="1"/>
                <c:pt idx="0">
                  <c:v>Private sector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'CTF (charts)'!$F$35:$G$35</c:f>
              <c:strCache>
                <c:ptCount val="1"/>
                <c:pt idx="0">
                  <c:v>Leverage ratio</c:v>
                </c:pt>
              </c:strCache>
            </c:strRef>
          </c:cat>
          <c:val>
            <c:numRef>
              <c:f>'CTF (charts)'!$F$37:$G$37</c:f>
              <c:numCache>
                <c:formatCode>General</c:formatCode>
                <c:ptCount val="2"/>
                <c:pt idx="0" formatCode="_(* #,##0.0_);_(* \(#,##0.0\);_(* &quot;-&quot;??_);_(@_)">
                  <c:v>3.3641777477331072</c:v>
                </c:pt>
              </c:numCache>
            </c:numRef>
          </c:val>
          <c:extLst xmlns:c16r2="http://schemas.microsoft.com/office/drawing/2015/06/chart">
            <c:ext xmlns:c16="http://schemas.microsoft.com/office/drawing/2014/chart" uri="{C3380CC4-5D6E-409C-BE32-E72D297353CC}">
              <c16:uniqueId val="{00000001-EE79-4462-ADC5-C339C1CFDB25}"/>
            </c:ext>
          </c:extLst>
        </c:ser>
        <c:ser>
          <c:idx val="2"/>
          <c:order val="2"/>
          <c:tx>
            <c:strRef>
              <c:f>'CTF (charts)'!$E$38</c:f>
              <c:strCache>
                <c:ptCount val="1"/>
                <c:pt idx="0">
                  <c:v>MDB</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'CTF (charts)'!$F$35:$G$35</c:f>
              <c:strCache>
                <c:ptCount val="1"/>
                <c:pt idx="0">
                  <c:v>Leverage ratio</c:v>
                </c:pt>
              </c:strCache>
            </c:strRef>
          </c:cat>
          <c:val>
            <c:numRef>
              <c:f>'CTF (charts)'!$F$38:$G$38</c:f>
              <c:numCache>
                <c:formatCode>General</c:formatCode>
                <c:ptCount val="2"/>
                <c:pt idx="0" formatCode="_(* #,##0.0_);_(* \(#,##0.0\);_(* &quot;-&quot;??_);_(@_)">
                  <c:v>2.520939196546895</c:v>
                </c:pt>
              </c:numCache>
            </c:numRef>
          </c:val>
          <c:extLst xmlns:c16r2="http://schemas.microsoft.com/office/drawing/2015/06/chart">
            <c:ext xmlns:c16="http://schemas.microsoft.com/office/drawing/2014/chart" uri="{C3380CC4-5D6E-409C-BE32-E72D297353CC}">
              <c16:uniqueId val="{00000002-EE79-4462-ADC5-C339C1CFDB25}"/>
            </c:ext>
          </c:extLst>
        </c:ser>
        <c:ser>
          <c:idx val="3"/>
          <c:order val="3"/>
          <c:tx>
            <c:strRef>
              <c:f>'CTF (charts)'!$E$39</c:f>
              <c:strCache>
                <c:ptCount val="1"/>
                <c:pt idx="0">
                  <c:v>Bilateral/Others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'CTF (charts)'!$F$35:$G$35</c:f>
              <c:strCache>
                <c:ptCount val="1"/>
                <c:pt idx="0">
                  <c:v>Leverage ratio</c:v>
                </c:pt>
              </c:strCache>
            </c:strRef>
          </c:cat>
          <c:val>
            <c:numRef>
              <c:f>'CTF (charts)'!$F$39:$G$39</c:f>
              <c:numCache>
                <c:formatCode>General</c:formatCode>
                <c:ptCount val="2"/>
                <c:pt idx="0" formatCode="_(* #,##0.0_);_(* \(#,##0.0\);_(* &quot;-&quot;??_);_(@_)">
                  <c:v>2.0313177981489972</c:v>
                </c:pt>
              </c:numCache>
            </c:numRef>
          </c:val>
          <c:extLst xmlns:c16r2="http://schemas.microsoft.com/office/drawing/2015/06/chart">
            <c:ext xmlns:c16="http://schemas.microsoft.com/office/drawing/2014/chart" uri="{C3380CC4-5D6E-409C-BE32-E72D297353CC}">
              <c16:uniqueId val="{00000003-EE79-4462-ADC5-C339C1CFDB25}"/>
            </c:ext>
          </c:extLst>
        </c:ser>
        <c:ser>
          <c:idx val="4"/>
          <c:order val="4"/>
          <c:tx>
            <c:strRef>
              <c:f>'CTF (charts)'!$E$40</c:f>
              <c:strCache>
                <c:ptCount val="1"/>
                <c:pt idx="0">
                  <c:v>Total leverage</c:v>
                </c:pt>
              </c:strCache>
            </c:strRef>
          </c:tx>
          <c:spPr>
            <a:solidFill>
              <a:srgbClr val="00B0F0"/>
            </a:solidFill>
            <a:ln w="38100">
              <a:noFill/>
            </a:ln>
            <a:effectLst/>
          </c:spPr>
          <c:invertIfNegative val="0"/>
          <c:dPt>
            <c:idx val="1"/>
            <c:invertIfNegative val="0"/>
            <c:bubble3D val="0"/>
            <c:spPr>
              <a:solidFill>
                <a:srgbClr val="00B0F0"/>
              </a:solidFill>
              <a:ln w="28575">
                <a:noFill/>
              </a:ln>
              <a:effectLst/>
            </c:spPr>
            <c:extLst xmlns:c16r2="http://schemas.microsoft.com/office/drawing/2015/06/chart">
              <c:ext xmlns:c16="http://schemas.microsoft.com/office/drawing/2014/chart" uri="{C3380CC4-5D6E-409C-BE32-E72D297353CC}">
                <c16:uniqueId val="{00000005-EE79-4462-ADC5-C339C1CFDB2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'CTF (charts)'!$F$35:$G$35</c:f>
              <c:strCache>
                <c:ptCount val="1"/>
                <c:pt idx="0">
                  <c:v>Leverage ratio</c:v>
                </c:pt>
              </c:strCache>
            </c:strRef>
          </c:cat>
          <c:val>
            <c:numRef>
              <c:f>'CTF (charts)'!$F$40:$G$40</c:f>
              <c:numCache>
                <c:formatCode>_(* #,##0.0_);_(* \(#,##0.0\);_(* "-"??_);_(@_)</c:formatCode>
                <c:ptCount val="2"/>
                <c:pt idx="1">
                  <c:v>8.8567285214464047</c:v>
                </c:pt>
              </c:numCache>
            </c:numRef>
          </c:val>
          <c:extLst xmlns:c16r2="http://schemas.microsoft.com/office/drawing/2015/06/chart">
            <c:ext xmlns:c16="http://schemas.microsoft.com/office/drawing/2014/chart" uri="{C3380CC4-5D6E-409C-BE32-E72D297353CC}">
              <c16:uniqueId val="{00000006-EE79-4462-ADC5-C339C1CFDB25}"/>
            </c:ext>
          </c:extLst>
        </c:ser>
        <c:dLbls>
          <c:showLegendKey val="0"/>
          <c:showVal val="0"/>
          <c:showCatName val="0"/>
          <c:showSerName val="0"/>
          <c:showPercent val="0"/>
          <c:showBubbleSize val="0"/>
        </c:dLbls>
        <c:gapWidth val="30"/>
        <c:axId val="234951776"/>
        <c:axId val="235486824"/>
      </c:barChart>
      <c:catAx>
        <c:axId val="234951776"/>
        <c:scaling>
          <c:orientation val="minMax"/>
        </c:scaling>
        <c:delete val="1"/>
        <c:axPos val="b"/>
        <c:numFmt formatCode="General" sourceLinked="1"/>
        <c:majorTickMark val="none"/>
        <c:minorTickMark val="none"/>
        <c:tickLblPos val="nextTo"/>
        <c:crossAx val="235486824"/>
        <c:crosses val="autoZero"/>
        <c:auto val="1"/>
        <c:lblAlgn val="ctr"/>
        <c:lblOffset val="100"/>
        <c:noMultiLvlLbl val="0"/>
      </c:catAx>
      <c:valAx>
        <c:axId val="23548682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Leverage ratio</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951776"/>
        <c:crosses val="autoZero"/>
        <c:crossBetween val="between"/>
      </c:valAx>
      <c:spPr>
        <a:noFill/>
        <a:ln>
          <a:noFill/>
        </a:ln>
        <a:effectLst/>
      </c:spPr>
    </c:plotArea>
    <c:legend>
      <c:legendPos val="b"/>
      <c:layout>
        <c:manualLayout>
          <c:xMode val="edge"/>
          <c:yMode val="edge"/>
          <c:x val="3.6276012840280002E-2"/>
          <c:y val="0.86718667979002595"/>
          <c:w val="0.92310693106308195"/>
          <c:h val="0.111979986876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5375578052743403"/>
          <c:y val="7.5900236088579404E-2"/>
          <c:w val="0.58772689128144695"/>
          <c:h val="0.86830003033540404"/>
        </c:manualLayout>
      </c:layout>
      <c:pieChart>
        <c:varyColors val="1"/>
        <c:ser>
          <c:idx val="0"/>
          <c:order val="0"/>
          <c:tx>
            <c:strRef>
              <c:f>'Approval Share by category'!$D$74</c:f>
              <c:strCache>
                <c:ptCount val="1"/>
                <c:pt idx="0">
                  <c:v>Approved funding</c:v>
                </c:pt>
              </c:strCache>
            </c:strRef>
          </c:tx>
          <c:spPr>
            <a:solidFill>
              <a:schemeClr val="accent1">
                <a:lumMod val="60000"/>
                <a:lumOff val="40000"/>
              </a:schemeClr>
            </a:solidFill>
          </c:spPr>
          <c:dPt>
            <c:idx val="0"/>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112-4C73-A653-A0FA12BA751B}"/>
              </c:ext>
            </c:extLst>
          </c:dPt>
          <c:dPt>
            <c:idx val="1"/>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112-4C73-A653-A0FA12BA751B}"/>
              </c:ext>
            </c:extLst>
          </c:dPt>
          <c:dPt>
            <c:idx val="2"/>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112-4C73-A653-A0FA12BA751B}"/>
              </c:ext>
            </c:extLst>
          </c:dPt>
          <c:dPt>
            <c:idx val="3"/>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112-4C73-A653-A0FA12BA751B}"/>
              </c:ext>
            </c:extLst>
          </c:dPt>
          <c:dPt>
            <c:idx val="4"/>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112-4C73-A653-A0FA12BA751B}"/>
              </c:ext>
            </c:extLst>
          </c:dPt>
          <c:dPt>
            <c:idx val="5"/>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112-4C73-A653-A0FA12BA751B}"/>
              </c:ext>
            </c:extLst>
          </c:dPt>
          <c:dPt>
            <c:idx val="6"/>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112-4C73-A653-A0FA12BA751B}"/>
              </c:ext>
            </c:extLst>
          </c:dPt>
          <c:dLbls>
            <c:dLbl>
              <c:idx val="2"/>
              <c:layout>
                <c:manualLayout>
                  <c:x val="-2.8691682504637214E-2"/>
                  <c:y val="0.15596165180729499"/>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112-4C73-A653-A0FA12BA751B}"/>
                </c:ext>
                <c:ext xmlns:c15="http://schemas.microsoft.com/office/drawing/2012/chart" uri="{CE6537A1-D6FC-4f65-9D91-7224C49458BB}">
                  <c15:layout>
                    <c:manualLayout>
                      <c:w val="0.27026819833379984"/>
                      <c:h val="0.28180917055259164"/>
                    </c:manualLayout>
                  </c15:layout>
                </c:ext>
              </c:extLst>
            </c:dLbl>
            <c:dLbl>
              <c:idx val="3"/>
              <c:layout>
                <c:manualLayout>
                  <c:x val="0.128432729239536"/>
                  <c:y val="2.1946893356761785E-2"/>
                </c:manualLayout>
              </c:layout>
              <c:tx>
                <c:rich>
                  <a:bodyPr/>
                  <a:lstStyle/>
                  <a:p>
                    <a:r>
                      <a:rPr lang="en-US"/>
                      <a:t>Sustainable</a:t>
                    </a:r>
                    <a:r>
                      <a:rPr lang="en-US" baseline="0"/>
                      <a:t> Transport
</a:t>
                    </a:r>
                    <a:fld id="{B733A93F-F342-48BE-BEA1-9FAD0B11B41D}" type="PERCENTAGE">
                      <a:rPr lang="en-US" baseline="0"/>
                      <a:pPr/>
                      <a:t>[PERCENTAGE]</a:t>
                    </a:fld>
                    <a:endParaRPr lang="en-US" baseline="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C112-4C73-A653-A0FA12BA751B}"/>
                </c:ext>
                <c:ext xmlns:c15="http://schemas.microsoft.com/office/drawing/2012/chart" uri="{CE6537A1-D6FC-4f65-9D91-7224C49458BB}">
                  <c15:layout>
                    <c:manualLayout>
                      <c:w val="0.2216500327198444"/>
                      <c:h val="0.2721414776238461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'Approval Share by category'!$C$75:$C$79</c:f>
              <c:strCache>
                <c:ptCount val="4"/>
                <c:pt idx="0">
                  <c:v>Renewable Energy</c:v>
                </c:pt>
                <c:pt idx="1">
                  <c:v>Energy Efficiency</c:v>
                </c:pt>
                <c:pt idx="2">
                  <c:v>Renewable Energy/Energy Efficiency</c:v>
                </c:pt>
                <c:pt idx="3">
                  <c:v>Transportation</c:v>
                </c:pt>
              </c:strCache>
              <c:extLst xmlns:c16r2="http://schemas.microsoft.com/office/drawing/2015/06/chart"/>
            </c:strRef>
          </c:cat>
          <c:val>
            <c:numRef>
              <c:f>'Approval Share by category'!$D$75:$D$79</c:f>
              <c:numCache>
                <c:formatCode>_(* #,##0.00_);_(* \(#,##0.00\);_(* "-"??_);_(@_)</c:formatCode>
                <c:ptCount val="4"/>
                <c:pt idx="0">
                  <c:v>3067.0127849999999</c:v>
                </c:pt>
                <c:pt idx="1">
                  <c:v>698.35857633000012</c:v>
                </c:pt>
                <c:pt idx="2">
                  <c:v>229.91487104000001</c:v>
                </c:pt>
                <c:pt idx="3">
                  <c:v>543.09730288999981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E-C112-4C73-A653-A0FA12BA751B}"/>
            </c:ext>
          </c:extLst>
        </c:ser>
        <c:ser>
          <c:idx val="1"/>
          <c:order val="1"/>
          <c:tx>
            <c:strRef>
              <c:f>'Approval Share by category'!$E$74</c:f>
              <c:strCache>
                <c:ptCount val="1"/>
                <c:pt idx="0">
                  <c:v>Share</c:v>
                </c:pt>
              </c:strCache>
            </c:strRef>
          </c:tx>
          <c:dPt>
            <c:idx val="0"/>
            <c:bubble3D val="0"/>
            <c:spPr>
              <a:solidFill>
                <a:schemeClr val="accent5">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0-C112-4C73-A653-A0FA12BA751B}"/>
              </c:ext>
            </c:extLst>
          </c:dPt>
          <c:dPt>
            <c:idx val="1"/>
            <c:bubble3D val="0"/>
            <c:spPr>
              <a:solidFill>
                <a:schemeClr val="accent5">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2-C112-4C73-A653-A0FA12BA751B}"/>
              </c:ext>
            </c:extLst>
          </c:dPt>
          <c:dPt>
            <c:idx val="2"/>
            <c:bubble3D val="0"/>
            <c:spPr>
              <a:solidFill>
                <a:schemeClr val="accent5">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4-C112-4C73-A653-A0FA12BA751B}"/>
              </c:ext>
            </c:extLst>
          </c:dPt>
          <c:dPt>
            <c:idx val="3"/>
            <c:bubble3D val="0"/>
            <c:spPr>
              <a:solidFill>
                <a:schemeClr val="accent5">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6-C112-4C73-A653-A0FA12BA751B}"/>
              </c:ext>
            </c:extLst>
          </c:dPt>
          <c:dPt>
            <c:idx val="4"/>
            <c:bubble3D val="0"/>
            <c:spPr>
              <a:solidFill>
                <a:schemeClr val="accent5">
                  <a:tint val="3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8-C112-4C73-A653-A0FA12BA751B}"/>
              </c:ext>
            </c:extLst>
          </c:dPt>
          <c:dPt>
            <c:idx val="5"/>
            <c:bubble3D val="0"/>
            <c:spPr>
              <a:solidFill>
                <a:schemeClr val="accent5">
                  <a:tint val="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A-C112-4C73-A653-A0FA12BA751B}"/>
              </c:ext>
            </c:extLst>
          </c:dPt>
          <c:dPt>
            <c:idx val="6"/>
            <c:bubble3D val="0"/>
            <c:spPr>
              <a:solidFill>
                <a:schemeClr val="accent5">
                  <a:tint val="7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C-C112-4C73-A653-A0FA12BA751B}"/>
              </c:ext>
            </c:extLst>
          </c:dPt>
          <c:dLbls>
            <c:dLbl>
              <c:idx val="0"/>
              <c:tx>
                <c:rich>
                  <a:bodyPr/>
                  <a:lstStyle/>
                  <a:p>
                    <a:r>
                      <a:rPr lang="en-US"/>
                      <a:t>Energy Efficiency</a:t>
                    </a:r>
                    <a:br>
                      <a:rPr lang="en-US"/>
                    </a:br>
                    <a:fld id="{B491D23C-DA3F-4AD1-985C-2B9C99758E28}"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112-4C73-A653-A0FA12BA751B}"/>
                </c:ext>
                <c:ext xmlns:c15="http://schemas.microsoft.com/office/drawing/2012/chart" uri="{CE6537A1-D6FC-4f65-9D91-7224C49458BB}">
                  <c15:dlblFieldTable/>
                  <c15:showDataLabelsRange val="0"/>
                </c:ext>
              </c:extLst>
            </c:dLbl>
            <c:dLbl>
              <c:idx val="1"/>
              <c:tx>
                <c:rich>
                  <a:bodyPr/>
                  <a:lstStyle/>
                  <a:p>
                    <a:r>
                      <a:rPr lang="en-US"/>
                      <a:t>Renewable Energy</a:t>
                    </a:r>
                  </a:p>
                  <a:p>
                    <a:fld id="{847043CB-4C8E-4C22-8064-1798AB27ABC9}"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C112-4C73-A653-A0FA12BA751B}"/>
                </c:ext>
                <c:ext xmlns:c15="http://schemas.microsoft.com/office/drawing/2012/chart" uri="{CE6537A1-D6FC-4f65-9D91-7224C49458BB}">
                  <c15:dlblFieldTable/>
                  <c15:showDataLabelsRange val="0"/>
                </c:ext>
              </c:extLst>
            </c:dLbl>
            <c:dLbl>
              <c:idx val="2"/>
              <c:tx>
                <c:rich>
                  <a:bodyPr/>
                  <a:lstStyle/>
                  <a:p>
                    <a:r>
                      <a:rPr lang="en-US"/>
                      <a:t>RE/EE</a:t>
                    </a:r>
                    <a:br>
                      <a:rPr lang="en-US"/>
                    </a:br>
                    <a:fld id="{FEB6EA04-508A-43E0-AD14-1ED0C7615DE1}"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C112-4C73-A653-A0FA12BA751B}"/>
                </c:ext>
                <c:ext xmlns:c15="http://schemas.microsoft.com/office/drawing/2012/chart" uri="{CE6537A1-D6FC-4f65-9D91-7224C49458BB}">
                  <c15:dlblFieldTable/>
                  <c15:showDataLabelsRange val="0"/>
                </c:ext>
              </c:extLst>
            </c:dLbl>
            <c:dLbl>
              <c:idx val="3"/>
              <c:tx>
                <c:rich>
                  <a:bodyPr/>
                  <a:lstStyle/>
                  <a:p>
                    <a:r>
                      <a:rPr lang="en-US"/>
                      <a:t>Smart Grid</a:t>
                    </a:r>
                    <a:br>
                      <a:rPr lang="en-US"/>
                    </a:br>
                    <a:fld id="{C443077E-4A7F-4BA3-BDA7-0EB12C02E8EE}"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C112-4C73-A653-A0FA12BA751B}"/>
                </c:ext>
                <c:ext xmlns:c15="http://schemas.microsoft.com/office/drawing/2012/chart" uri="{CE6537A1-D6FC-4f65-9D91-7224C49458BB}">
                  <c15:dlblFieldTable/>
                  <c15:showDataLabelsRange val="0"/>
                </c:ext>
              </c:extLst>
            </c:dLbl>
            <c:dLbl>
              <c:idx val="4"/>
              <c:tx>
                <c:rich>
                  <a:bodyPr/>
                  <a:lstStyle/>
                  <a:p>
                    <a:r>
                      <a:rPr lang="en-US"/>
                      <a:t>Solar</a:t>
                    </a:r>
                    <a:br>
                      <a:rPr lang="en-US"/>
                    </a:br>
                    <a:fld id="{AC1FE6BF-60C2-4488-8547-F1411809E29F}"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C112-4C73-A653-A0FA12BA751B}"/>
                </c:ext>
                <c:ext xmlns:c15="http://schemas.microsoft.com/office/drawing/2012/chart" uri="{CE6537A1-D6FC-4f65-9D91-7224C49458BB}">
                  <c15:dlblFieldTable/>
                  <c15:showDataLabelsRange val="0"/>
                </c:ext>
              </c:extLst>
            </c:dLbl>
            <c:dLbl>
              <c:idx val="5"/>
              <c:tx>
                <c:rich>
                  <a:bodyPr/>
                  <a:lstStyle/>
                  <a:p>
                    <a:r>
                      <a:rPr lang="en-US"/>
                      <a:t>Transportation</a:t>
                    </a:r>
                    <a:br>
                      <a:rPr lang="en-US"/>
                    </a:br>
                    <a:fld id="{CF0F1F77-54B5-4D96-9066-8FF1FE5CE060}"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C112-4C73-A653-A0FA12BA751B}"/>
                </c:ext>
                <c:ext xmlns:c15="http://schemas.microsoft.com/office/drawing/2012/chart" uri="{CE6537A1-D6FC-4f65-9D91-7224C49458BB}">
                  <c15:dlblFieldTable/>
                  <c15:showDataLabelsRange val="0"/>
                </c:ext>
              </c:extLst>
            </c:dLbl>
            <c:dLbl>
              <c:idx val="6"/>
              <c:tx>
                <c:rich>
                  <a:bodyPr/>
                  <a:lstStyle/>
                  <a:p>
                    <a:r>
                      <a:rPr lang="en-US"/>
                      <a:t>Wind</a:t>
                    </a:r>
                    <a:br>
                      <a:rPr lang="en-US"/>
                    </a:br>
                    <a:fld id="{AB2AC875-D750-485E-904A-0289A02F0CF5}" type="VALUE">
                      <a:rPr lang="en-US"/>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C112-4C73-A653-A0FA12BA751B}"/>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'Approval Share by category'!$C$75:$C$79</c:f>
              <c:strCache>
                <c:ptCount val="4"/>
                <c:pt idx="0">
                  <c:v>Renewable Energy</c:v>
                </c:pt>
                <c:pt idx="1">
                  <c:v>Energy Efficiency</c:v>
                </c:pt>
                <c:pt idx="2">
                  <c:v>Renewable Energy/Energy Efficiency</c:v>
                </c:pt>
                <c:pt idx="3">
                  <c:v>Transportation</c:v>
                </c:pt>
              </c:strCache>
              <c:extLst xmlns:c16r2="http://schemas.microsoft.com/office/drawing/2015/06/chart"/>
            </c:strRef>
          </c:cat>
          <c:val>
            <c:numRef>
              <c:f>'Approval Share by category'!$E$75:$E$79</c:f>
              <c:numCache>
                <c:formatCode>0%</c:formatCode>
                <c:ptCount val="4"/>
                <c:pt idx="0">
                  <c:v>0.67579409302265903</c:v>
                </c:pt>
                <c:pt idx="1">
                  <c:v>0.15387826324158199</c:v>
                </c:pt>
                <c:pt idx="2">
                  <c:v>5.0660079575409502E-2</c:v>
                </c:pt>
                <c:pt idx="3">
                  <c:v>0.11966756416035</c:v>
                </c:pt>
              </c:numCache>
              <c:extLst xmlns:c16r2="http://schemas.microsoft.com/office/drawing/2015/06/chart"/>
            </c:numRef>
          </c:val>
          <c:extLst xmlns:c16r2="http://schemas.microsoft.com/office/drawing/2015/06/chart">
            <c:ext xmlns:c16="http://schemas.microsoft.com/office/drawing/2014/chart" uri="{C3380CC4-5D6E-409C-BE32-E72D297353CC}">
              <c16:uniqueId val="{0000001D-C112-4C73-A653-A0FA12BA751B}"/>
            </c:ext>
          </c:extLst>
        </c:ser>
        <c:dLbls>
          <c:showLegendKey val="0"/>
          <c:showVal val="0"/>
          <c:showCatName val="0"/>
          <c:showSerName val="0"/>
          <c:showPercent val="0"/>
          <c:showBubbleSize val="0"/>
          <c:showLeaderLines val="1"/>
        </c:dLbls>
        <c:firstSliceAng val="0"/>
        <c:extLst xmlns:c16r2="http://schemas.microsoft.com/office/drawing/2015/06/chart"/>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3"/>
          <c:order val="3"/>
          <c:tx>
            <c:strRef>
              <c:f>'CTF (charts)'!$A$6</c:f>
              <c:strCache>
                <c:ptCount val="1"/>
                <c:pt idx="0">
                  <c:v>Cumulative MDB approvals</c:v>
                </c:pt>
              </c:strCache>
            </c:strRef>
          </c:tx>
          <c:spPr>
            <a:solidFill>
              <a:schemeClr val="accent1"/>
            </a:solidFill>
            <a:ln>
              <a:noFill/>
            </a:ln>
            <a:effectLst/>
          </c:spPr>
          <c:invertIfNegative val="0"/>
          <c:cat>
            <c:strRef>
              <c:f>'CTF (charts)'!$B$2:$I$2</c:f>
              <c:strCache>
                <c:ptCount val="6"/>
                <c:pt idx="0">
                  <c:v>FY11</c:v>
                </c:pt>
                <c:pt idx="1">
                  <c:v>FY12</c:v>
                </c:pt>
                <c:pt idx="2">
                  <c:v>FY13</c:v>
                </c:pt>
                <c:pt idx="3">
                  <c:v>FY14</c:v>
                </c:pt>
                <c:pt idx="4">
                  <c:v>FY15</c:v>
                </c:pt>
                <c:pt idx="5">
                  <c:v>FY16
(1st S)</c:v>
                </c:pt>
              </c:strCache>
              <c:extLst xmlns:c16r2="http://schemas.microsoft.com/office/drawing/2015/06/chart"/>
            </c:strRef>
          </c:cat>
          <c:val>
            <c:numRef>
              <c:f>'CTF (charts)'!$B$6:$I$6</c:f>
              <c:numCache>
                <c:formatCode>_(* #,##0.0_);_(* \(#,##0.0\);_(* "-"??_);_(@_)</c:formatCode>
                <c:ptCount val="6"/>
                <c:pt idx="0">
                  <c:v>763.74496299999998</c:v>
                </c:pt>
                <c:pt idx="1">
                  <c:v>1729.360038</c:v>
                </c:pt>
                <c:pt idx="2">
                  <c:v>1939.4436250000001</c:v>
                </c:pt>
                <c:pt idx="3">
                  <c:v>2820.006443329999</c:v>
                </c:pt>
                <c:pt idx="4">
                  <c:v>3430.12026522</c:v>
                </c:pt>
                <c:pt idx="5">
                  <c:v>3543.1468652199978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499A-4F42-ABF4-ED318760CDA1}"/>
            </c:ext>
          </c:extLst>
        </c:ser>
        <c:ser>
          <c:idx val="4"/>
          <c:order val="4"/>
          <c:tx>
            <c:strRef>
              <c:f>'CTF (charts)'!$A$7</c:f>
              <c:strCache>
                <c:ptCount val="1"/>
                <c:pt idx="0">
                  <c:v>Cumulative Disbursements</c:v>
                </c:pt>
              </c:strCache>
            </c:strRef>
          </c:tx>
          <c:spPr>
            <a:solidFill>
              <a:schemeClr val="accent1">
                <a:lumMod val="40000"/>
                <a:lumOff val="60000"/>
              </a:schemeClr>
            </a:solidFill>
            <a:ln>
              <a:noFill/>
            </a:ln>
            <a:effectLst/>
          </c:spPr>
          <c:invertIfNegative val="0"/>
          <c:cat>
            <c:strRef>
              <c:f>'CTF (charts)'!$B$2:$I$2</c:f>
              <c:strCache>
                <c:ptCount val="6"/>
                <c:pt idx="0">
                  <c:v>FY11</c:v>
                </c:pt>
                <c:pt idx="1">
                  <c:v>FY12</c:v>
                </c:pt>
                <c:pt idx="2">
                  <c:v>FY13</c:v>
                </c:pt>
                <c:pt idx="3">
                  <c:v>FY14</c:v>
                </c:pt>
                <c:pt idx="4">
                  <c:v>FY15</c:v>
                </c:pt>
                <c:pt idx="5">
                  <c:v>FY16
(1st S)</c:v>
                </c:pt>
              </c:strCache>
              <c:extLst xmlns:c16r2="http://schemas.microsoft.com/office/drawing/2015/06/chart"/>
            </c:strRef>
          </c:cat>
          <c:val>
            <c:numRef>
              <c:f>'CTF (charts)'!$B$7:$I$7</c:f>
              <c:numCache>
                <c:formatCode>_(* #,##0.0_);_(* \(#,##0.0\);_(* "-"??_);_(@_)</c:formatCode>
                <c:ptCount val="6"/>
                <c:pt idx="0">
                  <c:v>172</c:v>
                </c:pt>
                <c:pt idx="1">
                  <c:v>256.7</c:v>
                </c:pt>
                <c:pt idx="2">
                  <c:v>579.20000000000005</c:v>
                </c:pt>
                <c:pt idx="3">
                  <c:v>835</c:v>
                </c:pt>
                <c:pt idx="4">
                  <c:v>1299.54</c:v>
                </c:pt>
                <c:pt idx="5">
                  <c:v>1581.2834869559181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499A-4F42-ABF4-ED318760CDA1}"/>
            </c:ext>
          </c:extLst>
        </c:ser>
        <c:dLbls>
          <c:showLegendKey val="0"/>
          <c:showVal val="0"/>
          <c:showCatName val="0"/>
          <c:showSerName val="0"/>
          <c:showPercent val="0"/>
          <c:showBubbleSize val="0"/>
        </c:dLbls>
        <c:gapWidth val="150"/>
        <c:axId val="235488000"/>
        <c:axId val="235488392"/>
      </c:barChart>
      <c:lineChart>
        <c:grouping val="standard"/>
        <c:varyColors val="0"/>
        <c:ser>
          <c:idx val="2"/>
          <c:order val="2"/>
          <c:tx>
            <c:strRef>
              <c:f>'CTF (charts)'!$A$5</c:f>
              <c:strCache>
                <c:ptCount val="1"/>
                <c:pt idx="0">
                  <c:v>Disbursement rate (per MDB approval)</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'CTF (charts)'!$B$2:$I$2</c:f>
              <c:strCache>
                <c:ptCount val="6"/>
                <c:pt idx="0">
                  <c:v>FY11</c:v>
                </c:pt>
                <c:pt idx="1">
                  <c:v>FY12</c:v>
                </c:pt>
                <c:pt idx="2">
                  <c:v>FY13</c:v>
                </c:pt>
                <c:pt idx="3">
                  <c:v>FY14</c:v>
                </c:pt>
                <c:pt idx="4">
                  <c:v>FY15</c:v>
                </c:pt>
                <c:pt idx="5">
                  <c:v>FY16
(1st S)</c:v>
                </c:pt>
              </c:strCache>
              <c:extLst xmlns:c16r2="http://schemas.microsoft.com/office/drawing/2015/06/chart"/>
            </c:strRef>
          </c:cat>
          <c:val>
            <c:numRef>
              <c:f>'CTF (charts)'!$B$5:$I$5</c:f>
              <c:numCache>
                <c:formatCode>0%</c:formatCode>
                <c:ptCount val="6"/>
                <c:pt idx="0">
                  <c:v>0.22520606790568101</c:v>
                </c:pt>
                <c:pt idx="1">
                  <c:v>0.14843641252221401</c:v>
                </c:pt>
                <c:pt idx="2">
                  <c:v>0.29864234903966302</c:v>
                </c:pt>
                <c:pt idx="3">
                  <c:v>0.29609861423365802</c:v>
                </c:pt>
                <c:pt idx="4">
                  <c:v>0.378861351649036</c:v>
                </c:pt>
                <c:pt idx="5">
                  <c:v>0.446293520169318</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2-499A-4F42-ABF4-ED318760CDA1}"/>
            </c:ext>
          </c:extLst>
        </c:ser>
        <c:dLbls>
          <c:showLegendKey val="0"/>
          <c:showVal val="0"/>
          <c:showCatName val="0"/>
          <c:showSerName val="0"/>
          <c:showPercent val="0"/>
          <c:showBubbleSize val="0"/>
        </c:dLbls>
        <c:marker val="1"/>
        <c:smooth val="0"/>
        <c:axId val="235489176"/>
        <c:axId val="235488784"/>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'CTF (charts)'!$A$3</c15:sqref>
                        </c15:formulaRef>
                      </c:ext>
                    </c:extLst>
                    <c:strCache>
                      <c:ptCount val="1"/>
                      <c:pt idx="0">
                        <c:v>Cumulative disbursement (beginning of period)</c:v>
                      </c:pt>
                    </c:strCache>
                  </c:strRef>
                </c:tx>
                <c:spPr>
                  <a:ln w="28575" cap="rnd">
                    <a:solidFill>
                      <a:schemeClr val="accent5">
                        <a:shade val="53000"/>
                      </a:schemeClr>
                    </a:solidFill>
                    <a:round/>
                  </a:ln>
                  <a:effectLst/>
                </c:spPr>
                <c:marker>
                  <c:symbol val="circle"/>
                  <c:size val="7"/>
                  <c:spPr>
                    <a:solidFill>
                      <a:schemeClr val="accent5">
                        <a:shade val="53000"/>
                      </a:schemeClr>
                    </a:solidFill>
                    <a:ln w="9525">
                      <a:solidFill>
                        <a:schemeClr val="accent5">
                          <a:shade val="53000"/>
                        </a:schemeClr>
                      </a:solidFill>
                    </a:ln>
                    <a:effectLst/>
                  </c:spPr>
                </c:marker>
                <c:cat>
                  <c:strRef>
                    <c:extLst xmlns:c16r2="http://schemas.microsoft.com/office/drawing/2015/06/chart">
                      <c:ext uri="{02D57815-91ED-43cb-92C2-25804820EDAC}">
                        <c15:formulaRef>
                          <c15:sqref>'CTF (charts)'!$B$2:$I$2</c15:sqref>
                        </c15:formulaRef>
                      </c:ext>
                    </c:extLst>
                    <c:strCache>
                      <c:ptCount val="6"/>
                      <c:pt idx="0">
                        <c:v>FY11</c:v>
                      </c:pt>
                      <c:pt idx="1">
                        <c:v>FY12</c:v>
                      </c:pt>
                      <c:pt idx="2">
                        <c:v>FY13</c:v>
                      </c:pt>
                      <c:pt idx="3">
                        <c:v>FY14</c:v>
                      </c:pt>
                      <c:pt idx="4">
                        <c:v>FY15</c:v>
                      </c:pt>
                      <c:pt idx="5">
                        <c:v>FY16
(1st S)</c:v>
                      </c:pt>
                    </c:strCache>
                  </c:strRef>
                </c:cat>
                <c:val>
                  <c:numRef>
                    <c:extLst xmlns:c16r2="http://schemas.microsoft.com/office/drawing/2015/06/chart">
                      <c:ext uri="{02D57815-91ED-43cb-92C2-25804820EDAC}">
                        <c15:formulaRef>
                          <c15:sqref>'CTF (charts)'!$B$3:$I$3</c15:sqref>
                        </c15:formulaRef>
                      </c:ext>
                    </c:extLst>
                    <c:numCache>
                      <c:formatCode>_(* #,##0.0_);_(* \(#,##0.0\);_(* "-"??_);_(@_)</c:formatCode>
                      <c:ptCount val="6"/>
                      <c:pt idx="0">
                        <c:v>0</c:v>
                      </c:pt>
                      <c:pt idx="1">
                        <c:v>172</c:v>
                      </c:pt>
                      <c:pt idx="2">
                        <c:v>256.7</c:v>
                      </c:pt>
                      <c:pt idx="3">
                        <c:v>579.20000000000005</c:v>
                      </c:pt>
                      <c:pt idx="4">
                        <c:v>835</c:v>
                      </c:pt>
                      <c:pt idx="5">
                        <c:v>1299.54</c:v>
                      </c:pt>
                    </c:numCache>
                  </c:numRef>
                </c:val>
                <c:smooth val="0"/>
                <c:extLst xmlns:c16r2="http://schemas.microsoft.com/office/drawing/2015/06/chart">
                  <c:ext xmlns:c16="http://schemas.microsoft.com/office/drawing/2014/chart" uri="{C3380CC4-5D6E-409C-BE32-E72D297353CC}">
                    <c16:uniqueId val="{00000003-499A-4F42-ABF4-ED318760CDA1}"/>
                  </c:ext>
                </c:extLst>
              </c15:ser>
            </c15:filteredLineSeries>
            <c15:filteredLine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'CTF (charts)'!$A$4</c15:sqref>
                        </c15:formulaRef>
                      </c:ext>
                    </c:extLst>
                    <c:strCache>
                      <c:ptCount val="1"/>
                      <c:pt idx="0">
                        <c:v>Disbursement</c:v>
                      </c:pt>
                    </c:strCache>
                  </c:strRef>
                </c:tx>
                <c:spPr>
                  <a:ln w="28575" cap="rnd">
                    <a:solidFill>
                      <a:schemeClr val="accent5">
                        <a:shade val="76000"/>
                      </a:schemeClr>
                    </a:solidFill>
                    <a:round/>
                  </a:ln>
                  <a:effectLst/>
                </c:spPr>
                <c:marker>
                  <c:symbol val="circle"/>
                  <c:size val="7"/>
                  <c:spPr>
                    <a:solidFill>
                      <a:schemeClr val="accent5">
                        <a:shade val="76000"/>
                      </a:schemeClr>
                    </a:solidFill>
                    <a:ln w="9525">
                      <a:solidFill>
                        <a:schemeClr val="accent5">
                          <a:shade val="76000"/>
                        </a:schemeClr>
                      </a:solidFill>
                    </a:ln>
                    <a:effectLst/>
                  </c:spPr>
                </c:marker>
                <c:cat>
                  <c:strRef>
                    <c:extLst xmlns:c16r2="http://schemas.microsoft.com/office/drawing/2015/06/chart" xmlns:c15="http://schemas.microsoft.com/office/drawing/2012/chart">
                      <c:ext xmlns:c15="http://schemas.microsoft.com/office/drawing/2012/chart" uri="{02D57815-91ED-43cb-92C2-25804820EDAC}">
                        <c15:formulaRef>
                          <c15:sqref>'CTF (charts)'!$B$2:$I$2</c15:sqref>
                        </c15:formulaRef>
                      </c:ext>
                    </c:extLst>
                    <c:strCache>
                      <c:ptCount val="6"/>
                      <c:pt idx="0">
                        <c:v>FY11</c:v>
                      </c:pt>
                      <c:pt idx="1">
                        <c:v>FY12</c:v>
                      </c:pt>
                      <c:pt idx="2">
                        <c:v>FY13</c:v>
                      </c:pt>
                      <c:pt idx="3">
                        <c:v>FY14</c:v>
                      </c:pt>
                      <c:pt idx="4">
                        <c:v>FY15</c:v>
                      </c:pt>
                      <c:pt idx="5">
                        <c:v>FY16
(1st S)</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'CTF (charts)'!$B$4:$I$4</c15:sqref>
                        </c15:formulaRef>
                      </c:ext>
                    </c:extLst>
                    <c:numCache>
                      <c:formatCode>_(* #,##0.0_);_(* \(#,##0.0\);_(* "-"??_);_(@_)</c:formatCode>
                      <c:ptCount val="6"/>
                      <c:pt idx="0">
                        <c:v>172</c:v>
                      </c:pt>
                      <c:pt idx="1">
                        <c:v>84.699999999999989</c:v>
                      </c:pt>
                      <c:pt idx="2">
                        <c:v>322.50000000000006</c:v>
                      </c:pt>
                      <c:pt idx="3">
                        <c:v>255.79999999999995</c:v>
                      </c:pt>
                      <c:pt idx="4">
                        <c:v>464.53999999999996</c:v>
                      </c:pt>
                      <c:pt idx="5">
                        <c:v>281.74348695591789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4-499A-4F42-ABF4-ED318760CDA1}"/>
                  </c:ext>
                </c:extLst>
              </c15:ser>
            </c15:filteredLineSeries>
          </c:ext>
        </c:extLst>
      </c:lineChart>
      <c:catAx>
        <c:axId val="23548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5488392"/>
        <c:crosses val="autoZero"/>
        <c:auto val="1"/>
        <c:lblAlgn val="ctr"/>
        <c:lblOffset val="100"/>
        <c:noMultiLvlLbl val="0"/>
      </c:catAx>
      <c:valAx>
        <c:axId val="235488392"/>
        <c:scaling>
          <c:orientation val="minMax"/>
          <c:max val="4000"/>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a:t>Funding (USD Million)</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5488000"/>
        <c:crosses val="autoZero"/>
        <c:crossBetween val="between"/>
        <c:majorUnit val="500"/>
      </c:valAx>
      <c:valAx>
        <c:axId val="235488784"/>
        <c:scaling>
          <c:orientation val="minMax"/>
          <c:max val="1"/>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a:t>Disbursement rate</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5489176"/>
        <c:crosses val="max"/>
        <c:crossBetween val="between"/>
        <c:majorUnit val="0.2"/>
      </c:valAx>
      <c:catAx>
        <c:axId val="235489176"/>
        <c:scaling>
          <c:orientation val="minMax"/>
        </c:scaling>
        <c:delete val="1"/>
        <c:axPos val="b"/>
        <c:numFmt formatCode="General" sourceLinked="1"/>
        <c:majorTickMark val="out"/>
        <c:minorTickMark val="none"/>
        <c:tickLblPos val="nextTo"/>
        <c:crossAx val="235488784"/>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2.8126135703040549E-2"/>
          <c:y val="0.85621020124102898"/>
          <c:w val="0.88332372241595369"/>
          <c:h val="0.129576122815113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0.45012</cdr:x>
      <cdr:y>0.12995</cdr:y>
    </cdr:from>
    <cdr:to>
      <cdr:x>0.90585</cdr:x>
      <cdr:y>0.12995</cdr:y>
    </cdr:to>
    <cdr:cxnSp macro="">
      <cdr:nvCxnSpPr>
        <cdr:cNvPr id="5" name="Straight Connector 4"/>
        <cdr:cNvCxnSpPr/>
      </cdr:nvCxnSpPr>
      <cdr:spPr>
        <a:xfrm xmlns:a="http://schemas.openxmlformats.org/drawingml/2006/main">
          <a:off x="1564041" y="475321"/>
          <a:ext cx="1583534" cy="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4463" y="0"/>
            <a:ext cx="3024187" cy="457200"/>
          </a:xfrm>
          <a:prstGeom prst="rect">
            <a:avLst/>
          </a:prstGeom>
        </p:spPr>
        <p:txBody>
          <a:bodyPr vert="horz" lIns="91440" tIns="45720" rIns="91440" bIns="45720" rtlCol="0"/>
          <a:lstStyle>
            <a:lvl1pPr algn="r">
              <a:defRPr sz="1200"/>
            </a:lvl1pPr>
          </a:lstStyle>
          <a:p>
            <a:fld id="{65CD79DE-D7B3-2A4C-A576-D883A50A1297}" type="datetimeFigureOut">
              <a:rPr lang="en-US" smtClean="0"/>
              <a:t>6/16/2016</a:t>
            </a:fld>
            <a:endParaRPr lang="en-US"/>
          </a:p>
        </p:txBody>
      </p:sp>
      <p:sp>
        <p:nvSpPr>
          <p:cNvPr id="4" name="Footer Placeholder 3"/>
          <p:cNvSpPr>
            <a:spLocks noGrp="1"/>
          </p:cNvSpPr>
          <p:nvPr>
            <p:ph type="ftr" sz="quarter" idx="2"/>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4463" y="8685213"/>
            <a:ext cx="3024187" cy="457200"/>
          </a:xfrm>
          <a:prstGeom prst="rect">
            <a:avLst/>
          </a:prstGeom>
        </p:spPr>
        <p:txBody>
          <a:bodyPr vert="horz" lIns="91440" tIns="45720" rIns="91440" bIns="45720" rtlCol="0" anchor="b"/>
          <a:lstStyle>
            <a:lvl1pPr algn="r">
              <a:defRPr sz="1200"/>
            </a:lvl1pPr>
          </a:lstStyle>
          <a:p>
            <a:fld id="{7F10249A-BCDD-A04F-8C52-A170644C2886}" type="slidenum">
              <a:rPr lang="en-US" smtClean="0"/>
              <a:t>‹#›</a:t>
            </a:fld>
            <a:endParaRPr lang="en-US"/>
          </a:p>
        </p:txBody>
      </p:sp>
    </p:spTree>
    <p:extLst>
      <p:ext uri="{BB962C8B-B14F-4D97-AF65-F5344CB8AC3E}">
        <p14:creationId xmlns:p14="http://schemas.microsoft.com/office/powerpoint/2010/main" val="323265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6CC923A4-0EDD-480F-8E97-DA0173CF1490}" type="datetimeFigureOut">
              <a:rPr lang="en-US" smtClean="0"/>
              <a:t>6/16/2016</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2B21EEF-AEB9-4380-A015-85082DE7D3EE}" type="slidenum">
              <a:rPr lang="en-US" smtClean="0"/>
              <a:t>‹#›</a:t>
            </a:fld>
            <a:endParaRPr lang="en-US"/>
          </a:p>
        </p:txBody>
      </p:sp>
    </p:spTree>
    <p:extLst>
      <p:ext uri="{BB962C8B-B14F-4D97-AF65-F5344CB8AC3E}">
        <p14:creationId xmlns:p14="http://schemas.microsoft.com/office/powerpoint/2010/main" val="322691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1EEF-AEB9-4380-A015-85082DE7D3EE}" type="slidenum">
              <a:rPr lang="en-US" smtClean="0"/>
              <a:t>3</a:t>
            </a:fld>
            <a:endParaRPr lang="en-US"/>
          </a:p>
        </p:txBody>
      </p:sp>
    </p:spTree>
    <p:extLst>
      <p:ext uri="{BB962C8B-B14F-4D97-AF65-F5344CB8AC3E}">
        <p14:creationId xmlns:p14="http://schemas.microsoft.com/office/powerpoint/2010/main" val="1346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Supplementary text: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CIF is important for MDBs </a:t>
            </a:r>
            <a:r>
              <a:rPr lang="en-US" dirty="0" smtClean="0"/>
              <a:t>as stringent MDB risk management practices prevent the MDBs from taking on certain high risk transactions that CIF resources are able to support. It is precisely these types of transactions that can have catalytic effects on markets. </a:t>
            </a:r>
            <a:endParaRPr lang="en-US" dirty="0" smtClean="0">
              <a:solidFill>
                <a:schemeClr val="tx1"/>
              </a:solidFill>
            </a:endParaRPr>
          </a:p>
          <a:p>
            <a:pPr marL="342900" indent="-342900" algn="just">
              <a:buFont typeface="Arial" panose="020B0604020202020204" pitchFamily="34" charset="0"/>
              <a:buChar char="•"/>
            </a:pPr>
            <a:endParaRPr lang="en-US" dirty="0" smtClean="0">
              <a:solidFill>
                <a:schemeClr val="tx1"/>
              </a:solidFill>
            </a:endParaRPr>
          </a:p>
          <a:p>
            <a:pPr marL="342900" indent="-342900" algn="just">
              <a:buFont typeface="Arial" panose="020B0604020202020204" pitchFamily="34" charset="0"/>
              <a:buChar char="•"/>
            </a:pPr>
            <a:r>
              <a:rPr lang="en-US" dirty="0" smtClean="0">
                <a:solidFill>
                  <a:schemeClr val="tx1"/>
                </a:solidFill>
              </a:rPr>
              <a:t>The creation of </a:t>
            </a:r>
            <a:r>
              <a:rPr lang="en-US" b="1" dirty="0" smtClean="0">
                <a:solidFill>
                  <a:schemeClr val="tx1"/>
                </a:solidFill>
              </a:rPr>
              <a:t>large scale, viable </a:t>
            </a:r>
            <a:r>
              <a:rPr lang="en-US" dirty="0" smtClean="0">
                <a:solidFill>
                  <a:schemeClr val="tx1"/>
                </a:solidFill>
              </a:rPr>
              <a:t>commercially-oriented markets is an essential prerequisite to ensure transformation toward low carbon, climate resilient development </a:t>
            </a:r>
          </a:p>
          <a:p>
            <a:pPr marL="342900" indent="-342900" algn="just">
              <a:buFont typeface="Arial" panose="020B0604020202020204" pitchFamily="34" charset="0"/>
              <a:buChar char="•"/>
            </a:pPr>
            <a:endParaRPr lang="en-US" dirty="0" smtClean="0">
              <a:solidFill>
                <a:schemeClr val="tx1"/>
              </a:solidFill>
            </a:endParaRPr>
          </a:p>
          <a:p>
            <a:pPr marL="342900" indent="-342900" algn="just">
              <a:buFont typeface="Arial" panose="020B0604020202020204" pitchFamily="34" charset="0"/>
              <a:buChar char="•"/>
            </a:pPr>
            <a:r>
              <a:rPr lang="en-US" b="1" dirty="0" smtClean="0">
                <a:solidFill>
                  <a:schemeClr val="tx1"/>
                </a:solidFill>
              </a:rPr>
              <a:t>Wide array of financing instruments and</a:t>
            </a:r>
            <a:r>
              <a:rPr lang="en-US" b="1" baseline="0" dirty="0" smtClean="0">
                <a:solidFill>
                  <a:schemeClr val="tx1"/>
                </a:solidFill>
              </a:rPr>
              <a:t> advisory services </a:t>
            </a:r>
            <a:r>
              <a:rPr lang="en-US" dirty="0" smtClean="0">
                <a:solidFill>
                  <a:schemeClr val="tx1"/>
                </a:solidFill>
              </a:rPr>
              <a:t>helps MDBs overcome</a:t>
            </a:r>
            <a:r>
              <a:rPr lang="en-US" baseline="0" dirty="0" smtClean="0">
                <a:solidFill>
                  <a:schemeClr val="tx1"/>
                </a:solidFill>
              </a:rPr>
              <a:t> </a:t>
            </a:r>
            <a:r>
              <a:rPr lang="en-US" dirty="0" smtClean="0">
                <a:solidFill>
                  <a:schemeClr val="tx1"/>
                </a:solidFill>
              </a:rPr>
              <a:t>barriers inhibiting the development of viable markets such as lack of familiarity among investors with new technologies and the risks they present, lack of access to financing at needed terms (lower rate, longer tenor), and high upfront capital costs. </a:t>
            </a:r>
          </a:p>
          <a:p>
            <a:pPr marL="342900" indent="-342900" algn="just">
              <a:buFont typeface="Arial" panose="020B0604020202020204" pitchFamily="34" charset="0"/>
              <a:buChar char="•"/>
            </a:pPr>
            <a:endParaRPr lang="en-US" dirty="0" smtClean="0">
              <a:solidFill>
                <a:schemeClr val="tx1"/>
              </a:solidFill>
            </a:endParaRPr>
          </a:p>
          <a:p>
            <a:pPr marL="342900" indent="-342900" algn="just">
              <a:buFont typeface="Arial" panose="020B0604020202020204" pitchFamily="34" charset="0"/>
              <a:buChar char="•"/>
            </a:pPr>
            <a:r>
              <a:rPr lang="en-US" dirty="0" smtClean="0">
                <a:solidFill>
                  <a:schemeClr val="tx1"/>
                </a:solidFill>
              </a:rPr>
              <a:t>CTF</a:t>
            </a:r>
            <a:r>
              <a:rPr lang="en-US" baseline="0" dirty="0" smtClean="0">
                <a:solidFill>
                  <a:schemeClr val="tx1"/>
                </a:solidFill>
              </a:rPr>
              <a:t>’s </a:t>
            </a:r>
            <a:r>
              <a:rPr lang="en-US" b="1" baseline="0" dirty="0" smtClean="0">
                <a:solidFill>
                  <a:schemeClr val="tx1"/>
                </a:solidFill>
              </a:rPr>
              <a:t>robust governance structure</a:t>
            </a:r>
            <a:r>
              <a:rPr lang="en-US" baseline="0" dirty="0" smtClean="0">
                <a:solidFill>
                  <a:schemeClr val="tx1"/>
                </a:solidFill>
              </a:rPr>
              <a:t>, while falling outside of the UN/UNFCCC framework, allows for </a:t>
            </a:r>
            <a:r>
              <a:rPr lang="en-US" b="1" baseline="0" dirty="0" smtClean="0">
                <a:solidFill>
                  <a:schemeClr val="tx1"/>
                </a:solidFill>
              </a:rPr>
              <a:t>operational agility </a:t>
            </a:r>
            <a:r>
              <a:rPr lang="en-US" baseline="0" dirty="0" smtClean="0">
                <a:solidFill>
                  <a:schemeClr val="tx1"/>
                </a:solidFill>
              </a:rPr>
              <a:t>to meet market needs while protecting the interests of stakeholders</a:t>
            </a:r>
            <a:endParaRPr lang="en-US" dirty="0" smtClean="0">
              <a:solidFill>
                <a:schemeClr val="tx1"/>
              </a:solidFill>
            </a:endParaRPr>
          </a:p>
          <a:p>
            <a:pPr marL="342900" indent="-342900" algn="just">
              <a:buFont typeface="Arial" panose="020B0604020202020204" pitchFamily="34" charset="0"/>
              <a:buChar char="•"/>
            </a:pPr>
            <a:endParaRPr lang="en-US" dirty="0" smtClean="0">
              <a:solidFill>
                <a:schemeClr val="tx1"/>
              </a:solidFill>
            </a:endParaRPr>
          </a:p>
          <a:p>
            <a:pPr marL="342900" indent="-342900" algn="just">
              <a:buFont typeface="Arial" panose="020B0604020202020204" pitchFamily="34" charset="0"/>
              <a:buChar char="•"/>
            </a:pPr>
            <a:endParaRPr lang="en-US"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2B21EEF-AEB9-4380-A015-85082DE7D3EE}" type="slidenum">
              <a:rPr lang="en-US" smtClean="0"/>
              <a:t>4</a:t>
            </a:fld>
            <a:endParaRPr lang="en-US"/>
          </a:p>
        </p:txBody>
      </p:sp>
    </p:spTree>
    <p:extLst>
      <p:ext uri="{BB962C8B-B14F-4D97-AF65-F5344CB8AC3E}">
        <p14:creationId xmlns:p14="http://schemas.microsoft.com/office/powerpoint/2010/main" val="292125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Supplementary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estimated that in the next 15 years, the world will need to invest around $90 trillion in sustainable infrastructure assets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cities, transport systems, energy systems, water and sanitation, and telecommunications)  As much as 2/3 of this investment (est. $3-4 trillion per year) will be concentrated in low- and middle-income countries.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the CTF business model that has been proven to unlock climate finance at scale and leverage tens of billions in additional finance, we are now investigating how the new CTF will operate in order to have an even larger impact when it is needed most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The new CTF should build on past experiences to capture new opportunities. The key elements of this new proposed CTF entail:</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Moving</a:t>
            </a:r>
            <a:r>
              <a:rPr lang="en-US" sz="1200" kern="1200" baseline="0" dirty="0" smtClean="0">
                <a:solidFill>
                  <a:schemeClr val="tx1"/>
                </a:solidFill>
                <a:effectLst/>
                <a:latin typeface="+mn-lt"/>
                <a:ea typeface="+mn-ea"/>
                <a:cs typeface="+mn-cs"/>
              </a:rPr>
              <a:t> from a reliance on public donor funds (and competing with funds for European refugee crisis, </a:t>
            </a:r>
            <a:r>
              <a:rPr lang="en-US" sz="1200" kern="1200" baseline="0" dirty="0" err="1" smtClean="0">
                <a:solidFill>
                  <a:schemeClr val="tx1"/>
                </a:solidFill>
                <a:effectLst/>
                <a:latin typeface="+mn-lt"/>
                <a:ea typeface="+mn-ea"/>
                <a:cs typeface="+mn-cs"/>
              </a:rPr>
              <a:t>Zika</a:t>
            </a:r>
            <a:r>
              <a:rPr lang="en-US" sz="1200" kern="1200" baseline="0" dirty="0" smtClean="0">
                <a:solidFill>
                  <a:schemeClr val="tx1"/>
                </a:solidFill>
                <a:effectLst/>
                <a:latin typeface="+mn-lt"/>
                <a:ea typeface="+mn-ea"/>
                <a:cs typeface="+mn-cs"/>
              </a:rPr>
              <a:t>, Ebola, IDA, </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 towards financially sustainable operations through tapping into capital markets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Maintaining</a:t>
            </a:r>
            <a:r>
              <a:rPr lang="en-US" sz="1200" kern="1200" baseline="0" dirty="0" smtClean="0">
                <a:solidFill>
                  <a:schemeClr val="tx1"/>
                </a:solidFill>
                <a:effectLst/>
                <a:latin typeface="+mn-lt"/>
                <a:ea typeface="+mn-ea"/>
                <a:cs typeface="+mn-cs"/>
              </a:rPr>
              <a:t> core aspects of the CTF business model while allowing for a flexible operational approach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calling this new model CTF 2.0. This</a:t>
            </a:r>
            <a:r>
              <a:rPr lang="en-US" sz="1200" kern="1200" baseline="0" dirty="0" smtClean="0">
                <a:solidFill>
                  <a:schemeClr val="tx1"/>
                </a:solidFill>
                <a:effectLst/>
                <a:latin typeface="+mn-lt"/>
                <a:ea typeface="+mn-ea"/>
                <a:cs typeface="+mn-cs"/>
              </a:rPr>
              <a:t> model will be based on the </a:t>
            </a:r>
            <a:r>
              <a:rPr lang="en-US" sz="1200" kern="1200" dirty="0" smtClean="0">
                <a:solidFill>
                  <a:schemeClr val="tx1"/>
                </a:solidFill>
                <a:effectLst/>
                <a:latin typeface="+mn-lt"/>
                <a:ea typeface="+mn-ea"/>
                <a:cs typeface="+mn-cs"/>
              </a:rPr>
              <a:t>establishment</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a capital markets-based vehicle (CTF Green Markets) that will issue asset-backed securities on the international capital markets to finance a new generation of CTF projects.</a:t>
            </a: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2B21EEF-AEB9-4380-A015-85082DE7D3EE}" type="slidenum">
              <a:rPr lang="en-US" smtClean="0"/>
              <a:t>6</a:t>
            </a:fld>
            <a:endParaRPr lang="en-US"/>
          </a:p>
        </p:txBody>
      </p:sp>
    </p:spTree>
    <p:extLst>
      <p:ext uri="{BB962C8B-B14F-4D97-AF65-F5344CB8AC3E}">
        <p14:creationId xmlns:p14="http://schemas.microsoft.com/office/powerpoint/2010/main" val="335549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rPr>
              <a:t>Concept</a:t>
            </a:r>
            <a:r>
              <a:rPr lang="en-US" sz="1200" dirty="0" smtClean="0">
                <a:solidFill>
                  <a:schemeClr val="tx1"/>
                </a:solidFill>
              </a:rPr>
              <a:t> • Raise funding through periodic issuances of bonds in the international capital markets using legacy CTF reflows for credit enhancement purposes moving CTF on a self-sustaining path</a:t>
            </a:r>
          </a:p>
          <a:p>
            <a:endParaRPr lang="en-US" sz="1200" dirty="0" smtClean="0">
              <a:solidFill>
                <a:schemeClr val="tx1"/>
              </a:solidFill>
            </a:endParaRPr>
          </a:p>
          <a:p>
            <a:r>
              <a:rPr lang="en-US" sz="1200" b="1" dirty="0" smtClean="0">
                <a:solidFill>
                  <a:schemeClr val="tx1"/>
                </a:solidFill>
              </a:rPr>
              <a:t>Achievable leverage</a:t>
            </a:r>
            <a:r>
              <a:rPr lang="en-US" sz="1200" dirty="0" smtClean="0">
                <a:solidFill>
                  <a:schemeClr val="tx1"/>
                </a:solidFill>
              </a:rPr>
              <a:t> • Potentially raise </a:t>
            </a:r>
            <a:r>
              <a:rPr lang="en-US" sz="1200" b="1" dirty="0" smtClean="0">
                <a:solidFill>
                  <a:schemeClr val="tx1"/>
                </a:solidFill>
              </a:rPr>
              <a:t>USD 4.25 billion</a:t>
            </a:r>
            <a:r>
              <a:rPr lang="en-US" sz="1200" dirty="0" smtClean="0">
                <a:solidFill>
                  <a:schemeClr val="tx1"/>
                </a:solidFill>
              </a:rPr>
              <a:t> through first cycle of bond issuances (i.e. through a $500 - $750 million issuance every nine months), or </a:t>
            </a:r>
            <a:r>
              <a:rPr lang="en-US" sz="1200" b="1" dirty="0" smtClean="0">
                <a:solidFill>
                  <a:schemeClr val="tx1"/>
                </a:solidFill>
              </a:rPr>
              <a:t>USD 1.5 billion</a:t>
            </a:r>
            <a:r>
              <a:rPr lang="en-US" sz="1200" dirty="0" smtClean="0">
                <a:solidFill>
                  <a:schemeClr val="tx1"/>
                </a:solidFill>
              </a:rPr>
              <a:t> through its first cycle of issuances in the absence of a contingent financing facility</a:t>
            </a:r>
          </a:p>
          <a:p>
            <a:endParaRPr lang="en-US" sz="1200" dirty="0" smtClean="0">
              <a:solidFill>
                <a:schemeClr val="tx1"/>
              </a:solidFill>
            </a:endParaRPr>
          </a:p>
          <a:p>
            <a:r>
              <a:rPr lang="en-US" sz="1200" b="1" dirty="0" smtClean="0">
                <a:solidFill>
                  <a:schemeClr val="tx1"/>
                </a:solidFill>
              </a:rPr>
              <a:t>Features</a:t>
            </a:r>
            <a:r>
              <a:rPr lang="en-US" sz="1200" dirty="0" smtClean="0">
                <a:solidFill>
                  <a:schemeClr val="tx1"/>
                </a:solidFill>
              </a:rPr>
              <a:t> • Draw full value from the pool of diversified MDB-originated legacy CTF assets to back the new securities • Keep fundamentals such as MDB-collective model, range of instruments offered currently (e.g. loans, equity, guarantee etc.) • Wider range of sectors supported</a:t>
            </a:r>
          </a:p>
          <a:p>
            <a:endParaRPr lang="en-US" sz="1200" dirty="0" smtClean="0">
              <a:solidFill>
                <a:schemeClr val="tx1"/>
              </a:solidFill>
            </a:endParaRPr>
          </a:p>
          <a:p>
            <a:r>
              <a:rPr lang="en-US" sz="1200" b="1" dirty="0" smtClean="0">
                <a:solidFill>
                  <a:schemeClr val="tx1"/>
                </a:solidFill>
              </a:rPr>
              <a:t>Limitations</a:t>
            </a:r>
            <a:r>
              <a:rPr lang="en-US" sz="1200" dirty="0" smtClean="0">
                <a:solidFill>
                  <a:schemeClr val="tx1"/>
                </a:solidFill>
              </a:rPr>
              <a:t> • Concessionality currently offered might be curtailed </a:t>
            </a:r>
          </a:p>
          <a:p>
            <a:r>
              <a:rPr lang="en-US" sz="1200" dirty="0" smtClean="0">
                <a:solidFill>
                  <a:schemeClr val="tx1"/>
                </a:solidFill>
              </a:rPr>
              <a:t>• A contingent facility will further increase the volume of bonds issued and as a result, projects supported</a:t>
            </a:r>
          </a:p>
          <a:p>
            <a:endParaRPr lang="en-US" dirty="0"/>
          </a:p>
        </p:txBody>
      </p:sp>
      <p:sp>
        <p:nvSpPr>
          <p:cNvPr id="4" name="Slide Number Placeholder 3"/>
          <p:cNvSpPr>
            <a:spLocks noGrp="1"/>
          </p:cNvSpPr>
          <p:nvPr>
            <p:ph type="sldNum" sz="quarter" idx="10"/>
          </p:nvPr>
        </p:nvSpPr>
        <p:spPr/>
        <p:txBody>
          <a:bodyPr/>
          <a:lstStyle/>
          <a:p>
            <a:fld id="{22B21EEF-AEB9-4380-A015-85082DE7D3EE}" type="slidenum">
              <a:rPr lang="en-US" smtClean="0"/>
              <a:t>11</a:t>
            </a:fld>
            <a:endParaRPr lang="en-US"/>
          </a:p>
        </p:txBody>
      </p:sp>
    </p:spTree>
    <p:extLst>
      <p:ext uri="{BB962C8B-B14F-4D97-AF65-F5344CB8AC3E}">
        <p14:creationId xmlns:p14="http://schemas.microsoft.com/office/powerpoint/2010/main" val="118512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rPr>
              <a:t>Concept</a:t>
            </a:r>
            <a:r>
              <a:rPr lang="en-US" sz="1200" dirty="0" smtClean="0">
                <a:solidFill>
                  <a:schemeClr val="tx1"/>
                </a:solidFill>
              </a:rPr>
              <a:t> • Raise funding through periodic issuances of bonds in the international capital markets using legacy CTF reflows for credit enhancement purposes moving CTF on a self-sustaining path</a:t>
            </a:r>
          </a:p>
          <a:p>
            <a:endParaRPr lang="en-US" sz="1200" dirty="0" smtClean="0">
              <a:solidFill>
                <a:schemeClr val="tx1"/>
              </a:solidFill>
            </a:endParaRPr>
          </a:p>
          <a:p>
            <a:r>
              <a:rPr lang="en-US" sz="1200" b="1" dirty="0" smtClean="0">
                <a:solidFill>
                  <a:schemeClr val="tx1"/>
                </a:solidFill>
              </a:rPr>
              <a:t>Achievable leverage</a:t>
            </a:r>
            <a:r>
              <a:rPr lang="en-US" sz="1200" dirty="0" smtClean="0">
                <a:solidFill>
                  <a:schemeClr val="tx1"/>
                </a:solidFill>
              </a:rPr>
              <a:t> • Potentially raise </a:t>
            </a:r>
            <a:r>
              <a:rPr lang="en-US" sz="1200" b="1" dirty="0" smtClean="0">
                <a:solidFill>
                  <a:schemeClr val="tx1"/>
                </a:solidFill>
              </a:rPr>
              <a:t>USD 4.25 billion</a:t>
            </a:r>
            <a:r>
              <a:rPr lang="en-US" sz="1200" dirty="0" smtClean="0">
                <a:solidFill>
                  <a:schemeClr val="tx1"/>
                </a:solidFill>
              </a:rPr>
              <a:t> through first cycle of bond issuances (i.e. through a $500 - $750 million issuance every nine months), or </a:t>
            </a:r>
            <a:r>
              <a:rPr lang="en-US" sz="1200" b="1" dirty="0" smtClean="0">
                <a:solidFill>
                  <a:schemeClr val="tx1"/>
                </a:solidFill>
              </a:rPr>
              <a:t>USD 1.5 billion</a:t>
            </a:r>
            <a:r>
              <a:rPr lang="en-US" sz="1200" dirty="0" smtClean="0">
                <a:solidFill>
                  <a:schemeClr val="tx1"/>
                </a:solidFill>
              </a:rPr>
              <a:t> through its first cycle of issuances in the absence of a contingent financing facility</a:t>
            </a:r>
          </a:p>
          <a:p>
            <a:endParaRPr lang="en-US" sz="1200" dirty="0" smtClean="0">
              <a:solidFill>
                <a:schemeClr val="tx1"/>
              </a:solidFill>
            </a:endParaRPr>
          </a:p>
          <a:p>
            <a:r>
              <a:rPr lang="en-US" sz="1200" b="1" dirty="0" smtClean="0">
                <a:solidFill>
                  <a:schemeClr val="tx1"/>
                </a:solidFill>
              </a:rPr>
              <a:t>Features</a:t>
            </a:r>
            <a:r>
              <a:rPr lang="en-US" sz="1200" dirty="0" smtClean="0">
                <a:solidFill>
                  <a:schemeClr val="tx1"/>
                </a:solidFill>
              </a:rPr>
              <a:t> • Draw full value from the pool of diversified MDB-originated legacy CTF assets to back the new securities • Keep fundamentals such as MDB-collective model, range of instruments offered currently (e.g. loans, equity, guarantee etc.) • Wider range of sectors supported</a:t>
            </a:r>
          </a:p>
          <a:p>
            <a:endParaRPr lang="en-US" sz="1200" dirty="0" smtClean="0">
              <a:solidFill>
                <a:schemeClr val="tx1"/>
              </a:solidFill>
            </a:endParaRPr>
          </a:p>
          <a:p>
            <a:r>
              <a:rPr lang="en-US" sz="1200" b="1" dirty="0" smtClean="0">
                <a:solidFill>
                  <a:schemeClr val="tx1"/>
                </a:solidFill>
              </a:rPr>
              <a:t>Limitations</a:t>
            </a:r>
            <a:r>
              <a:rPr lang="en-US" sz="1200" dirty="0" smtClean="0">
                <a:solidFill>
                  <a:schemeClr val="tx1"/>
                </a:solidFill>
              </a:rPr>
              <a:t> • Concessionality currently offered might be curtailed </a:t>
            </a:r>
          </a:p>
          <a:p>
            <a:r>
              <a:rPr lang="en-US" sz="1200" dirty="0" smtClean="0">
                <a:solidFill>
                  <a:schemeClr val="tx1"/>
                </a:solidFill>
              </a:rPr>
              <a:t>• A contingent facility will further increase the volume of bonds issued and as a result, projects supported</a:t>
            </a:r>
          </a:p>
          <a:p>
            <a:endParaRPr lang="en-US" dirty="0"/>
          </a:p>
        </p:txBody>
      </p:sp>
      <p:sp>
        <p:nvSpPr>
          <p:cNvPr id="4" name="Slide Number Placeholder 3"/>
          <p:cNvSpPr>
            <a:spLocks noGrp="1"/>
          </p:cNvSpPr>
          <p:nvPr>
            <p:ph type="sldNum" sz="quarter" idx="10"/>
          </p:nvPr>
        </p:nvSpPr>
        <p:spPr/>
        <p:txBody>
          <a:bodyPr/>
          <a:lstStyle/>
          <a:p>
            <a:fld id="{22B21EEF-AEB9-4380-A015-85082DE7D3EE}" type="slidenum">
              <a:rPr lang="en-US" smtClean="0"/>
              <a:t>12</a:t>
            </a:fld>
            <a:endParaRPr lang="en-US"/>
          </a:p>
        </p:txBody>
      </p:sp>
    </p:spTree>
    <p:extLst>
      <p:ext uri="{BB962C8B-B14F-4D97-AF65-F5344CB8AC3E}">
        <p14:creationId xmlns:p14="http://schemas.microsoft.com/office/powerpoint/2010/main" val="243759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14</a:t>
            </a:fld>
            <a:endParaRPr lang="en-US" dirty="0"/>
          </a:p>
        </p:txBody>
      </p:sp>
    </p:spTree>
    <p:extLst>
      <p:ext uri="{BB962C8B-B14F-4D97-AF65-F5344CB8AC3E}">
        <p14:creationId xmlns:p14="http://schemas.microsoft.com/office/powerpoint/2010/main" val="154577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AB84D1-9725-4E4D-BF47-FE3BADF0C00E}"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104615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84D1-9725-4E4D-BF47-FE3BADF0C00E}"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295643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84D1-9725-4E4D-BF47-FE3BADF0C00E}"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3876805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Bullets - Logo">
    <p:spTree>
      <p:nvGrpSpPr>
        <p:cNvPr id="1" name=""/>
        <p:cNvGrpSpPr/>
        <p:nvPr/>
      </p:nvGrpSpPr>
      <p:grpSpPr>
        <a:xfrm>
          <a:off x="0" y="0"/>
          <a:ext cx="0" cy="0"/>
          <a:chOff x="0" y="0"/>
          <a:chExt cx="0" cy="0"/>
        </a:xfrm>
      </p:grpSpPr>
      <p:grpSp>
        <p:nvGrpSpPr>
          <p:cNvPr id="16" name="Group 15"/>
          <p:cNvGrpSpPr/>
          <p:nvPr userDrawn="1"/>
        </p:nvGrpSpPr>
        <p:grpSpPr>
          <a:xfrm>
            <a:off x="0" y="-1115"/>
            <a:ext cx="12192000" cy="1443393"/>
            <a:chOff x="0" y="-1114"/>
            <a:chExt cx="9144000" cy="1175438"/>
          </a:xfrm>
        </p:grpSpPr>
        <p:pic>
          <p:nvPicPr>
            <p:cNvPr id="17" name="Picture 16" descr="ctf-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3"/>
                  </a:buBlip>
                </a:pPr>
                <a:endParaRPr lang="en-US" sz="1100" dirty="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3"/>
                  </a:buBlip>
                </a:pPr>
                <a:endParaRPr lang="en-US" sz="1100" dirty="0">
                  <a:solidFill>
                    <a:srgbClr val="4AA4AF"/>
                  </a:solidFill>
                  <a:latin typeface="Arial"/>
                  <a:cs typeface="Arial"/>
                </a:endParaRPr>
              </a:p>
            </p:txBody>
          </p:sp>
        </p:grpSp>
      </p:grpSp>
      <p:sp>
        <p:nvSpPr>
          <p:cNvPr id="3" name="Content Placeholder 2"/>
          <p:cNvSpPr>
            <a:spLocks noGrp="1"/>
          </p:cNvSpPr>
          <p:nvPr>
            <p:ph idx="1"/>
          </p:nvPr>
        </p:nvSpPr>
        <p:spPr>
          <a:xfrm>
            <a:off x="533401" y="1765301"/>
            <a:ext cx="11057467"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4001" y="5894617"/>
            <a:ext cx="1539367" cy="609332"/>
          </a:xfrm>
          <a:prstGeom prst="rect">
            <a:avLst/>
          </a:prstGeom>
        </p:spPr>
      </p:pic>
      <p:sp>
        <p:nvSpPr>
          <p:cNvPr id="14" name="Title 1"/>
          <p:cNvSpPr>
            <a:spLocks noGrp="1"/>
          </p:cNvSpPr>
          <p:nvPr>
            <p:ph type="ctrTitle" hasCustomPrompt="1"/>
          </p:nvPr>
        </p:nvSpPr>
        <p:spPr>
          <a:xfrm>
            <a:off x="2143275" y="-95250"/>
            <a:ext cx="9523795"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a:t>CLICK TO EDIT MASTER TITLE STYLE</a:t>
            </a:r>
          </a:p>
        </p:txBody>
      </p:sp>
      <p:pic>
        <p:nvPicPr>
          <p:cNvPr id="15" name="Billede 11" descr="Toplogo.jpg"/>
          <p:cNvPicPr>
            <a:picLocks noChangeAspect="1"/>
          </p:cNvPicPr>
          <p:nvPr userDrawn="1"/>
        </p:nvPicPr>
        <p:blipFill>
          <a:blip r:embed="rId5"/>
          <a:stretch>
            <a:fillRect/>
          </a:stretch>
        </p:blipFill>
        <p:spPr>
          <a:xfrm>
            <a:off x="10956884" y="181864"/>
            <a:ext cx="710184" cy="1392936"/>
          </a:xfrm>
          <a:prstGeom prst="rect">
            <a:avLst/>
          </a:prstGeom>
        </p:spPr>
      </p:pic>
    </p:spTree>
    <p:extLst>
      <p:ext uri="{BB962C8B-B14F-4D97-AF65-F5344CB8AC3E}">
        <p14:creationId xmlns:p14="http://schemas.microsoft.com/office/powerpoint/2010/main" val="28417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14" name="Pladsholder til tekst 3"/>
          <p:cNvSpPr>
            <a:spLocks noGrp="1"/>
          </p:cNvSpPr>
          <p:nvPr>
            <p:ph type="body" sz="half" idx="10"/>
          </p:nvPr>
        </p:nvSpPr>
        <p:spPr>
          <a:xfrm>
            <a:off x="1678520" y="1916113"/>
            <a:ext cx="5281083" cy="2655888"/>
          </a:xfrm>
          <a:prstGeom prst="rect">
            <a:avLst/>
          </a:prstGeom>
        </p:spPr>
        <p:txBody>
          <a:bodyPr/>
          <a:lstStyle>
            <a:lvl1pPr marL="171450" indent="-171450">
              <a:defRPr sz="1200" b="0" i="0">
                <a:latin typeface="+mn-lt"/>
                <a:cs typeface="ConduitITC TT"/>
              </a:defRPr>
            </a:lvl1pPr>
          </a:lstStyle>
          <a:p>
            <a:endParaRPr lang="da-DK" dirty="0"/>
          </a:p>
        </p:txBody>
      </p:sp>
      <p:sp>
        <p:nvSpPr>
          <p:cNvPr id="15" name="Pladsholder til tekst 3"/>
          <p:cNvSpPr>
            <a:spLocks noGrp="1"/>
          </p:cNvSpPr>
          <p:nvPr>
            <p:ph type="body" sz="half" idx="11"/>
          </p:nvPr>
        </p:nvSpPr>
        <p:spPr>
          <a:xfrm>
            <a:off x="7247468" y="1916115"/>
            <a:ext cx="4334933" cy="2655889"/>
          </a:xfrm>
          <a:prstGeom prst="rect">
            <a:avLst/>
          </a:prstGeom>
        </p:spPr>
        <p:txBody>
          <a:bodyPr/>
          <a:lstStyle>
            <a:lvl1pPr marL="171450" indent="-171450">
              <a:defRPr sz="1200" b="0" i="0">
                <a:latin typeface="+mn-lt"/>
                <a:cs typeface="ConduitITC TT"/>
              </a:defRPr>
            </a:lvl1pPr>
          </a:lstStyle>
          <a:p>
            <a:endParaRPr lang="da-DK" dirty="0"/>
          </a:p>
        </p:txBody>
      </p:sp>
      <p:sp>
        <p:nvSpPr>
          <p:cNvPr id="17" name="Pladsholder til tekst 3"/>
          <p:cNvSpPr>
            <a:spLocks noGrp="1"/>
          </p:cNvSpPr>
          <p:nvPr>
            <p:ph type="body" sz="half" idx="12"/>
          </p:nvPr>
        </p:nvSpPr>
        <p:spPr>
          <a:xfrm>
            <a:off x="1780119" y="249088"/>
            <a:ext cx="9802283" cy="685799"/>
          </a:xfrm>
          <a:prstGeom prst="rect">
            <a:avLst/>
          </a:prstGeom>
        </p:spPr>
        <p:txBody>
          <a:bodyPr/>
          <a:lstStyle>
            <a:lvl1pPr marL="171450" indent="-171450">
              <a:defRPr sz="900" b="0" i="0">
                <a:latin typeface="+mn-lt"/>
                <a:cs typeface="ConduitITC TT"/>
              </a:defRPr>
            </a:lvl1pPr>
          </a:lstStyle>
          <a:p>
            <a:endParaRPr lang="da-DK" dirty="0"/>
          </a:p>
        </p:txBody>
      </p:sp>
      <p:sp>
        <p:nvSpPr>
          <p:cNvPr id="18" name="Pladsholder til tekst 3"/>
          <p:cNvSpPr>
            <a:spLocks noGrp="1"/>
          </p:cNvSpPr>
          <p:nvPr>
            <p:ph type="body" sz="half" idx="13"/>
          </p:nvPr>
        </p:nvSpPr>
        <p:spPr>
          <a:xfrm>
            <a:off x="1678517" y="5676901"/>
            <a:ext cx="9853083" cy="400050"/>
          </a:xfrm>
          <a:prstGeom prst="rect">
            <a:avLst/>
          </a:prstGeom>
        </p:spPr>
        <p:txBody>
          <a:bodyPr/>
          <a:lstStyle>
            <a:lvl1pPr marL="171450" indent="-171450">
              <a:defRPr sz="750" b="0" i="0">
                <a:latin typeface="+mn-lt"/>
                <a:cs typeface="ConduitITC TT"/>
              </a:defRPr>
            </a:lvl1pPr>
          </a:lstStyle>
          <a:p>
            <a:endParaRPr lang="da-DK" dirty="0"/>
          </a:p>
        </p:txBody>
      </p:sp>
      <p:pic>
        <p:nvPicPr>
          <p:cNvPr id="20" name="Billede 19" descr="blåtop.jpg"/>
          <p:cNvPicPr>
            <a:picLocks noChangeAspect="1"/>
          </p:cNvPicPr>
          <p:nvPr userDrawn="1"/>
        </p:nvPicPr>
        <p:blipFill>
          <a:blip r:embed="rId2"/>
          <a:stretch>
            <a:fillRect/>
          </a:stretch>
        </p:blipFill>
        <p:spPr>
          <a:xfrm>
            <a:off x="0" y="-4574"/>
            <a:ext cx="12192000" cy="1213104"/>
          </a:xfrm>
          <a:prstGeom prst="rect">
            <a:avLst/>
          </a:prstGeom>
        </p:spPr>
      </p:pic>
      <p:pic>
        <p:nvPicPr>
          <p:cNvPr id="21" name="Billede 20" descr="Toplogo.jpg"/>
          <p:cNvPicPr>
            <a:picLocks noChangeAspect="1"/>
          </p:cNvPicPr>
          <p:nvPr userDrawn="1"/>
        </p:nvPicPr>
        <p:blipFill>
          <a:blip r:embed="rId3"/>
          <a:stretch>
            <a:fillRect/>
          </a:stretch>
        </p:blipFill>
        <p:spPr>
          <a:xfrm>
            <a:off x="10769600" y="359664"/>
            <a:ext cx="946912" cy="1392936"/>
          </a:xfrm>
          <a:prstGeom prst="rect">
            <a:avLst/>
          </a:prstGeom>
        </p:spPr>
      </p:pic>
    </p:spTree>
    <p:extLst>
      <p:ext uri="{BB962C8B-B14F-4D97-AF65-F5344CB8AC3E}">
        <p14:creationId xmlns:p14="http://schemas.microsoft.com/office/powerpoint/2010/main" val="1614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84D1-9725-4E4D-BF47-FE3BADF0C00E}"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279416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B84D1-9725-4E4D-BF47-FE3BADF0C00E}"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36480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B84D1-9725-4E4D-BF47-FE3BADF0C00E}"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124159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AB84D1-9725-4E4D-BF47-FE3BADF0C00E}" type="datetimeFigureOut">
              <a:rPr lang="en-US" smtClean="0"/>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226541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AB84D1-9725-4E4D-BF47-FE3BADF0C00E}" type="datetimeFigureOut">
              <a:rPr lang="en-US" smtClean="0"/>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112297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B84D1-9725-4E4D-BF47-FE3BADF0C00E}" type="datetimeFigureOut">
              <a:rPr lang="en-US" smtClean="0"/>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322614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AB84D1-9725-4E4D-BF47-FE3BADF0C00E}"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96461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AB84D1-9725-4E4D-BF47-FE3BADF0C00E}"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9A4D-20DF-49CE-830C-898139088876}" type="slidenum">
              <a:rPr lang="en-US" smtClean="0"/>
              <a:t>‹#›</a:t>
            </a:fld>
            <a:endParaRPr lang="en-US"/>
          </a:p>
        </p:txBody>
      </p:sp>
    </p:spTree>
    <p:extLst>
      <p:ext uri="{BB962C8B-B14F-4D97-AF65-F5344CB8AC3E}">
        <p14:creationId xmlns:p14="http://schemas.microsoft.com/office/powerpoint/2010/main" val="269909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B84D1-9725-4E4D-BF47-FE3BADF0C00E}" type="datetimeFigureOut">
              <a:rPr lang="en-US" smtClean="0"/>
              <a:t>6/16/2016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C9A4D-20DF-49CE-830C-898139088876}" type="slidenum">
              <a:rPr lang="en-US" smtClean="0"/>
              <a:t>‹#›</a:t>
            </a:fld>
            <a:endParaRPr lang="en-US"/>
          </a:p>
        </p:txBody>
      </p:sp>
    </p:spTree>
    <p:extLst>
      <p:ext uri="{BB962C8B-B14F-4D97-AF65-F5344CB8AC3E}">
        <p14:creationId xmlns:p14="http://schemas.microsoft.com/office/powerpoint/2010/main" val="2710363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mailto:Mduarte@worldbank.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emf"/><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6272" y="350723"/>
            <a:ext cx="8595360" cy="639762"/>
          </a:xfrm>
          <a:prstGeom prst="rect">
            <a:avLst/>
          </a:prstGeom>
        </p:spPr>
        <p:txBody>
          <a:bodyPr vert="horz" lIns="0" tIns="0" rIns="0" bIns="0" rtlCol="0" anchor="b" anchorCtr="0">
            <a:normAutofit/>
          </a:bodyPr>
          <a:lstStyle>
            <a:lvl1pPr>
              <a:lnSpc>
                <a:spcPts val="2340"/>
              </a:lnSpc>
              <a:spcBef>
                <a:spcPct val="0"/>
              </a:spcBef>
              <a:buNone/>
              <a:defRPr sz="3200" b="1" baseline="0">
                <a:solidFill>
                  <a:schemeClr val="bg1"/>
                </a:solidFill>
                <a:effectLst>
                  <a:outerShdw blurRad="38100" dist="38100" dir="2700000" algn="tl">
                    <a:srgbClr val="000000">
                      <a:alpha val="43137"/>
                    </a:srgbClr>
                  </a:outerShdw>
                </a:effectLst>
                <a:latin typeface="Arial"/>
                <a:ea typeface="+mj-ea"/>
                <a:cs typeface="Arial"/>
              </a:defRPr>
            </a:lvl1pPr>
          </a:lstStyle>
          <a:p>
            <a:r>
              <a:rPr lang="en-US" dirty="0"/>
              <a:t>Clean Technology Fund (CTF)</a:t>
            </a:r>
          </a:p>
        </p:txBody>
      </p:sp>
      <p:sp>
        <p:nvSpPr>
          <p:cNvPr id="10" name="Content Placeholder 9"/>
          <p:cNvSpPr>
            <a:spLocks noGrp="1"/>
          </p:cNvSpPr>
          <p:nvPr>
            <p:ph idx="1"/>
          </p:nvPr>
        </p:nvSpPr>
        <p:spPr>
          <a:xfrm>
            <a:off x="2176272" y="5667878"/>
            <a:ext cx="7239245" cy="634620"/>
          </a:xfrm>
        </p:spPr>
        <p:txBody>
          <a:bodyPr vert="horz" lIns="0" tIns="0" rIns="0" bIns="0" rtlCol="0" anchor="b" anchorCtr="0">
            <a:normAutofit/>
          </a:bodyPr>
          <a:lstStyle/>
          <a:p>
            <a:pPr>
              <a:lnSpc>
                <a:spcPts val="2340"/>
              </a:lnSpc>
              <a:spcBef>
                <a:spcPct val="0"/>
              </a:spcBef>
              <a:buNone/>
            </a:pPr>
            <a:r>
              <a:rPr lang="en-US" sz="3200" b="1" dirty="0" smtClean="0">
                <a:solidFill>
                  <a:srgbClr val="4AA4AF"/>
                </a:solidFill>
                <a:effectLst>
                  <a:outerShdw blurRad="38100" dist="38100" dir="2700000" algn="tl">
                    <a:srgbClr val="000000">
                      <a:alpha val="43137"/>
                    </a:srgbClr>
                  </a:outerShdw>
                </a:effectLst>
                <a:ea typeface="+mj-ea"/>
              </a:rPr>
              <a:t>Future </a:t>
            </a:r>
            <a:r>
              <a:rPr lang="en-US" sz="3200" b="1" dirty="0">
                <a:solidFill>
                  <a:srgbClr val="4AA4AF"/>
                </a:solidFill>
                <a:effectLst>
                  <a:outerShdw blurRad="38100" dist="38100" dir="2700000" algn="tl">
                    <a:srgbClr val="000000">
                      <a:alpha val="43137"/>
                    </a:srgbClr>
                  </a:outerShdw>
                </a:effectLst>
                <a:ea typeface="+mj-ea"/>
              </a:rPr>
              <a:t>Strategic Direction</a:t>
            </a:r>
          </a:p>
        </p:txBody>
      </p:sp>
      <p:pic>
        <p:nvPicPr>
          <p:cNvPr id="7" name="Picture 6"/>
          <p:cNvPicPr>
            <a:picLocks noChangeAspect="1"/>
          </p:cNvPicPr>
          <p:nvPr/>
        </p:nvPicPr>
        <p:blipFill>
          <a:blip r:embed="rId2"/>
          <a:stretch>
            <a:fillRect/>
          </a:stretch>
        </p:blipFill>
        <p:spPr>
          <a:xfrm>
            <a:off x="1883664" y="1613826"/>
            <a:ext cx="9233514" cy="4065331"/>
          </a:xfrm>
          <a:prstGeom prst="rect">
            <a:avLst/>
          </a:prstGeom>
        </p:spPr>
      </p:pic>
    </p:spTree>
    <p:extLst>
      <p:ext uri="{BB962C8B-B14F-4D97-AF65-F5344CB8AC3E}">
        <p14:creationId xmlns:p14="http://schemas.microsoft.com/office/powerpoint/2010/main" val="16000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98139" y="96774"/>
            <a:ext cx="9523795" cy="1111250"/>
          </a:xfrm>
        </p:spPr>
        <p:txBody>
          <a:bodyPr>
            <a:normAutofit/>
          </a:bodyPr>
          <a:lstStyle/>
          <a:p>
            <a:r>
              <a:rPr lang="en-US" sz="3200" b="0" dirty="0"/>
              <a:t>Potential investment priorities</a:t>
            </a:r>
          </a:p>
        </p:txBody>
      </p:sp>
      <p:pic>
        <p:nvPicPr>
          <p:cNvPr id="4" name="Picture 3"/>
          <p:cNvPicPr>
            <a:picLocks noChangeAspect="1"/>
          </p:cNvPicPr>
          <p:nvPr/>
        </p:nvPicPr>
        <p:blipFill rotWithShape="1">
          <a:blip r:embed="rId2"/>
          <a:srcRect l="59436" t="58306" b="26639"/>
          <a:stretch/>
        </p:blipFill>
        <p:spPr>
          <a:xfrm>
            <a:off x="8498412" y="4872250"/>
            <a:ext cx="3017313" cy="15742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ounded Rectangle 4"/>
          <p:cNvSpPr/>
          <p:nvPr/>
        </p:nvSpPr>
        <p:spPr>
          <a:xfrm>
            <a:off x="1755648" y="2246300"/>
            <a:ext cx="8477249" cy="29474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smtClean="0">
                <a:solidFill>
                  <a:schemeClr val="tx1"/>
                </a:solidFill>
                <a:effectLst>
                  <a:outerShdw blurRad="38100" dist="38100" dir="2700000" algn="tl">
                    <a:srgbClr val="000000">
                      <a:alpha val="43137"/>
                    </a:srgbClr>
                  </a:outerShdw>
                </a:effectLst>
              </a:rPr>
              <a:t>Opportunity</a:t>
            </a:r>
            <a:r>
              <a:rPr lang="en-US" sz="1600" dirty="0" smtClean="0">
                <a:solidFill>
                  <a:schemeClr val="tx1"/>
                </a:solidFill>
              </a:rPr>
              <a:t> </a:t>
            </a:r>
            <a:r>
              <a:rPr lang="en-US" sz="1600" dirty="0">
                <a:solidFill>
                  <a:schemeClr val="tx1"/>
                </a:solidFill>
              </a:rPr>
              <a:t>• </a:t>
            </a:r>
            <a:r>
              <a:rPr lang="en-US" sz="1600" dirty="0" smtClean="0">
                <a:solidFill>
                  <a:schemeClr val="tx1"/>
                </a:solidFill>
              </a:rPr>
              <a:t>Account </a:t>
            </a:r>
            <a:r>
              <a:rPr lang="en-US" sz="1600" dirty="0">
                <a:solidFill>
                  <a:schemeClr val="tx1"/>
                </a:solidFill>
              </a:rPr>
              <a:t>for about one-third of global energy use and related GHG </a:t>
            </a:r>
            <a:r>
              <a:rPr lang="en-US" sz="1600" dirty="0" smtClean="0">
                <a:solidFill>
                  <a:schemeClr val="tx1"/>
                </a:solidFill>
              </a:rPr>
              <a:t>emissions; with </a:t>
            </a:r>
            <a:r>
              <a:rPr lang="en-US" sz="1600" dirty="0">
                <a:solidFill>
                  <a:schemeClr val="tx1"/>
                </a:solidFill>
              </a:rPr>
              <a:t>short payback </a:t>
            </a:r>
            <a:r>
              <a:rPr lang="en-US" sz="1600" dirty="0" smtClean="0">
                <a:solidFill>
                  <a:schemeClr val="tx1"/>
                </a:solidFill>
              </a:rPr>
              <a:t>periods, $1 </a:t>
            </a:r>
            <a:r>
              <a:rPr lang="en-US" sz="1600" dirty="0">
                <a:solidFill>
                  <a:schemeClr val="tx1"/>
                </a:solidFill>
              </a:rPr>
              <a:t>invested in energy efficiency measures </a:t>
            </a:r>
            <a:r>
              <a:rPr lang="en-US" sz="1600" dirty="0" smtClean="0">
                <a:solidFill>
                  <a:schemeClr val="tx1"/>
                </a:solidFill>
              </a:rPr>
              <a:t>can potentially generate $3 </a:t>
            </a:r>
            <a:r>
              <a:rPr lang="en-US" sz="1600" dirty="0">
                <a:solidFill>
                  <a:schemeClr val="tx1"/>
                </a:solidFill>
              </a:rPr>
              <a:t>in future fuel savings by </a:t>
            </a:r>
            <a:r>
              <a:rPr lang="en-US" sz="1600" dirty="0" smtClean="0">
                <a:solidFill>
                  <a:schemeClr val="tx1"/>
                </a:solidFill>
              </a:rPr>
              <a:t>2050</a:t>
            </a:r>
          </a:p>
          <a:p>
            <a:pPr>
              <a:spcAft>
                <a:spcPts val="600"/>
              </a:spcAft>
            </a:pPr>
            <a:endParaRPr lang="en-US" sz="1600" dirty="0" smtClean="0">
              <a:solidFill>
                <a:schemeClr val="tx1"/>
              </a:solidFill>
              <a:effectLst>
                <a:outerShdw blurRad="38100" dist="38100" dir="2700000" algn="tl">
                  <a:srgbClr val="000000">
                    <a:alpha val="43137"/>
                  </a:srgbClr>
                </a:outerShdw>
              </a:effectLst>
            </a:endParaRPr>
          </a:p>
          <a:p>
            <a:pPr>
              <a:spcAft>
                <a:spcPts val="600"/>
              </a:spcAft>
            </a:pPr>
            <a:r>
              <a:rPr lang="en-US" dirty="0" smtClean="0">
                <a:solidFill>
                  <a:schemeClr val="tx1"/>
                </a:solidFill>
                <a:effectLst>
                  <a:outerShdw blurRad="38100" dist="38100" dir="2700000" algn="tl">
                    <a:srgbClr val="000000">
                      <a:alpha val="43137"/>
                    </a:srgbClr>
                  </a:outerShdw>
                </a:effectLst>
              </a:rPr>
              <a:t>Barriers</a:t>
            </a:r>
            <a:r>
              <a:rPr lang="en-US" sz="1600" dirty="0" smtClean="0">
                <a:solidFill>
                  <a:schemeClr val="tx1"/>
                </a:solidFill>
              </a:rPr>
              <a:t> </a:t>
            </a:r>
            <a:r>
              <a:rPr lang="en-US" sz="1600" dirty="0">
                <a:solidFill>
                  <a:schemeClr val="tx1"/>
                </a:solidFill>
              </a:rPr>
              <a:t>• </a:t>
            </a:r>
            <a:r>
              <a:rPr lang="en-US" sz="1600" dirty="0" smtClean="0">
                <a:solidFill>
                  <a:schemeClr val="tx1"/>
                </a:solidFill>
              </a:rPr>
              <a:t>Higher costs </a:t>
            </a:r>
            <a:r>
              <a:rPr lang="en-US" sz="1600" dirty="0">
                <a:solidFill>
                  <a:schemeClr val="tx1"/>
                </a:solidFill>
              </a:rPr>
              <a:t>• </a:t>
            </a:r>
            <a:r>
              <a:rPr lang="en-US" sz="1600" dirty="0" smtClean="0">
                <a:solidFill>
                  <a:schemeClr val="tx1"/>
                </a:solidFill>
              </a:rPr>
              <a:t>Lack </a:t>
            </a:r>
            <a:r>
              <a:rPr lang="en-US" sz="1600" dirty="0">
                <a:solidFill>
                  <a:schemeClr val="tx1"/>
                </a:solidFill>
              </a:rPr>
              <a:t>of a market entity to absorb these </a:t>
            </a:r>
            <a:r>
              <a:rPr lang="en-US" sz="1600" dirty="0" smtClean="0">
                <a:solidFill>
                  <a:schemeClr val="tx1"/>
                </a:solidFill>
              </a:rPr>
              <a:t>costs </a:t>
            </a:r>
            <a:r>
              <a:rPr lang="en-US" sz="1600" dirty="0">
                <a:solidFill>
                  <a:schemeClr val="tx1"/>
                </a:solidFill>
              </a:rPr>
              <a:t>• </a:t>
            </a:r>
            <a:r>
              <a:rPr lang="en-US" sz="1600" dirty="0" smtClean="0">
                <a:solidFill>
                  <a:schemeClr val="tx1"/>
                </a:solidFill>
              </a:rPr>
              <a:t>Lack </a:t>
            </a:r>
            <a:r>
              <a:rPr lang="en-US" sz="1600" dirty="0">
                <a:solidFill>
                  <a:schemeClr val="tx1"/>
                </a:solidFill>
              </a:rPr>
              <a:t>of a system to validate </a:t>
            </a:r>
            <a:r>
              <a:rPr lang="en-US" sz="1600" dirty="0" smtClean="0">
                <a:solidFill>
                  <a:schemeClr val="tx1"/>
                </a:solidFill>
              </a:rPr>
              <a:t>savings; </a:t>
            </a:r>
            <a:r>
              <a:rPr lang="en-US" sz="1600" dirty="0">
                <a:solidFill>
                  <a:schemeClr val="tx1"/>
                </a:solidFill>
              </a:rPr>
              <a:t>that hinders flow of capital to the </a:t>
            </a:r>
            <a:r>
              <a:rPr lang="en-US" sz="1600" dirty="0" smtClean="0">
                <a:solidFill>
                  <a:schemeClr val="tx1"/>
                </a:solidFill>
              </a:rPr>
              <a:t>sector </a:t>
            </a:r>
            <a:r>
              <a:rPr lang="en-US" sz="1600" dirty="0">
                <a:solidFill>
                  <a:schemeClr val="tx1"/>
                </a:solidFill>
              </a:rPr>
              <a:t>• </a:t>
            </a:r>
            <a:r>
              <a:rPr lang="en-US" sz="1600" dirty="0" smtClean="0">
                <a:solidFill>
                  <a:schemeClr val="tx1"/>
                </a:solidFill>
              </a:rPr>
              <a:t>Lack </a:t>
            </a:r>
            <a:r>
              <a:rPr lang="en-US" sz="1600" dirty="0">
                <a:solidFill>
                  <a:schemeClr val="tx1"/>
                </a:solidFill>
              </a:rPr>
              <a:t>of </a:t>
            </a:r>
            <a:r>
              <a:rPr lang="en-US" sz="1600" dirty="0" smtClean="0">
                <a:solidFill>
                  <a:schemeClr val="tx1"/>
                </a:solidFill>
              </a:rPr>
              <a:t>market information</a:t>
            </a:r>
            <a:endParaRPr lang="en-US" sz="1600" dirty="0">
              <a:solidFill>
                <a:schemeClr val="tx1"/>
              </a:solidFill>
            </a:endParaRPr>
          </a:p>
          <a:p>
            <a:pPr>
              <a:spcAft>
                <a:spcPts val="600"/>
              </a:spcAft>
            </a:pPr>
            <a:endParaRPr lang="en-US" sz="1600" dirty="0" smtClean="0">
              <a:solidFill>
                <a:schemeClr val="tx1"/>
              </a:solidFill>
              <a:effectLst>
                <a:outerShdw blurRad="38100" dist="38100" dir="2700000" algn="tl">
                  <a:srgbClr val="000000">
                    <a:alpha val="43137"/>
                  </a:srgbClr>
                </a:outerShdw>
              </a:effectLst>
            </a:endParaRPr>
          </a:p>
          <a:p>
            <a:pPr>
              <a:spcAft>
                <a:spcPts val="600"/>
              </a:spcAft>
            </a:pPr>
            <a:r>
              <a:rPr lang="en-US" dirty="0" smtClean="0">
                <a:solidFill>
                  <a:schemeClr val="tx1"/>
                </a:solidFill>
                <a:effectLst>
                  <a:outerShdw blurRad="38100" dist="38100" dir="2700000" algn="tl">
                    <a:srgbClr val="000000">
                      <a:alpha val="43137"/>
                    </a:srgbClr>
                  </a:outerShdw>
                </a:effectLst>
              </a:rPr>
              <a:t>CTF’s role</a:t>
            </a:r>
            <a:r>
              <a:rPr lang="en-US" dirty="0" smtClean="0">
                <a:solidFill>
                  <a:schemeClr val="tx1"/>
                </a:solidFill>
              </a:rPr>
              <a:t> </a:t>
            </a:r>
            <a:r>
              <a:rPr lang="en-US" sz="1600" dirty="0">
                <a:solidFill>
                  <a:schemeClr val="tx1"/>
                </a:solidFill>
              </a:rPr>
              <a:t>• </a:t>
            </a:r>
            <a:r>
              <a:rPr lang="en-US" sz="1600" dirty="0" smtClean="0">
                <a:solidFill>
                  <a:schemeClr val="tx1"/>
                </a:solidFill>
              </a:rPr>
              <a:t>Absorb </a:t>
            </a:r>
            <a:r>
              <a:rPr lang="en-US" sz="1600" dirty="0">
                <a:solidFill>
                  <a:schemeClr val="tx1"/>
                </a:solidFill>
              </a:rPr>
              <a:t>incremental </a:t>
            </a:r>
            <a:r>
              <a:rPr lang="en-US" sz="1600" dirty="0" smtClean="0">
                <a:solidFill>
                  <a:schemeClr val="tx1"/>
                </a:solidFill>
              </a:rPr>
              <a:t>‘greening’ cost</a:t>
            </a:r>
            <a:r>
              <a:rPr lang="en-US" sz="1600" dirty="0">
                <a:solidFill>
                  <a:schemeClr val="tx1"/>
                </a:solidFill>
              </a:rPr>
              <a:t>, </a:t>
            </a:r>
            <a:r>
              <a:rPr lang="en-US" sz="1600" dirty="0" smtClean="0">
                <a:solidFill>
                  <a:schemeClr val="tx1"/>
                </a:solidFill>
              </a:rPr>
              <a:t>or provide </a:t>
            </a:r>
            <a:r>
              <a:rPr lang="en-US" sz="1600" dirty="0">
                <a:solidFill>
                  <a:schemeClr val="tx1"/>
                </a:solidFill>
              </a:rPr>
              <a:t>performance </a:t>
            </a:r>
            <a:r>
              <a:rPr lang="en-US" sz="1600" dirty="0" smtClean="0">
                <a:solidFill>
                  <a:schemeClr val="tx1"/>
                </a:solidFill>
              </a:rPr>
              <a:t>assurances through innovative financial structures, or certification processes</a:t>
            </a:r>
          </a:p>
        </p:txBody>
      </p:sp>
      <p:sp>
        <p:nvSpPr>
          <p:cNvPr id="6" name="Rounded Rectangle 5"/>
          <p:cNvSpPr/>
          <p:nvPr/>
        </p:nvSpPr>
        <p:spPr>
          <a:xfrm>
            <a:off x="1960450" y="1686800"/>
            <a:ext cx="2487437" cy="410910"/>
          </a:xfrm>
          <a:prstGeom prst="round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effectLst>
                  <a:outerShdw blurRad="38100" dist="38100" dir="2700000" algn="tl">
                    <a:srgbClr val="000000">
                      <a:alpha val="43137"/>
                    </a:srgbClr>
                  </a:outerShdw>
                </a:effectLst>
              </a:rPr>
              <a:t>Energy Efficiency in Buildings</a:t>
            </a:r>
          </a:p>
        </p:txBody>
      </p:sp>
    </p:spTree>
    <p:extLst>
      <p:ext uri="{BB962C8B-B14F-4D97-AF65-F5344CB8AC3E}">
        <p14:creationId xmlns:p14="http://schemas.microsoft.com/office/powerpoint/2010/main" val="30022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57258" y="488402"/>
            <a:ext cx="3197594" cy="495715"/>
          </a:xfrm>
        </p:spPr>
        <p:txBody>
          <a:bodyPr>
            <a:normAutofit/>
          </a:bodyPr>
          <a:lstStyle/>
          <a:p>
            <a:r>
              <a:rPr lang="en-US" sz="3200" b="0" dirty="0" smtClean="0">
                <a:latin typeface="Calibri"/>
                <a:cs typeface="Calibri"/>
              </a:rPr>
              <a:t>CTF Green Markets</a:t>
            </a:r>
            <a:endParaRPr lang="en-US" sz="3200" b="0" dirty="0">
              <a:latin typeface="Calibri"/>
              <a:cs typeface="Calibri"/>
            </a:endParaRPr>
          </a:p>
        </p:txBody>
      </p:sp>
      <p:sp>
        <p:nvSpPr>
          <p:cNvPr id="8" name="TextBox 7"/>
          <p:cNvSpPr txBox="1"/>
          <p:nvPr/>
        </p:nvSpPr>
        <p:spPr>
          <a:xfrm>
            <a:off x="2988909" y="1841651"/>
            <a:ext cx="7441394" cy="4139595"/>
          </a:xfrm>
          <a:prstGeom prst="rect">
            <a:avLst/>
          </a:prstGeom>
          <a:noFill/>
        </p:spPr>
        <p:txBody>
          <a:bodyPr wrap="square" rtlCol="0">
            <a:spAutoFit/>
          </a:bodyPr>
          <a:lstStyle/>
          <a:p>
            <a:pPr>
              <a:spcAft>
                <a:spcPts val="600"/>
              </a:spcAft>
            </a:pPr>
            <a:r>
              <a:rPr lang="en-US" dirty="0" smtClean="0">
                <a:solidFill>
                  <a:schemeClr val="tx1">
                    <a:lumMod val="95000"/>
                    <a:lumOff val="5000"/>
                  </a:schemeClr>
                </a:solidFill>
                <a:effectLst>
                  <a:outerShdw blurRad="38100" dist="38100" dir="2700000" algn="tl">
                    <a:srgbClr val="000000">
                      <a:alpha val="43137"/>
                    </a:srgbClr>
                  </a:outerShdw>
                </a:effectLst>
              </a:rPr>
              <a:t>Concept</a:t>
            </a:r>
            <a:r>
              <a:rPr lang="en-US" sz="2000" dirty="0" smtClean="0">
                <a:solidFill>
                  <a:schemeClr val="tx1">
                    <a:lumMod val="95000"/>
                    <a:lumOff val="5000"/>
                  </a:schemeClr>
                </a:solidFill>
              </a:rPr>
              <a:t> </a:t>
            </a:r>
            <a:endParaRPr lang="en-US" sz="2000" dirty="0">
              <a:solidFill>
                <a:schemeClr val="tx1">
                  <a:lumMod val="95000"/>
                  <a:lumOff val="5000"/>
                </a:schemeClr>
              </a:solidFill>
            </a:endParaRPr>
          </a:p>
          <a:p>
            <a:pPr>
              <a:spcAft>
                <a:spcPts val="600"/>
              </a:spcAft>
            </a:pPr>
            <a:r>
              <a:rPr lang="en-US" sz="1600" dirty="0" smtClean="0">
                <a:solidFill>
                  <a:schemeClr val="tx1">
                    <a:lumMod val="95000"/>
                    <a:lumOff val="5000"/>
                  </a:schemeClr>
                </a:solidFill>
              </a:rPr>
              <a:t>Move </a:t>
            </a:r>
            <a:r>
              <a:rPr lang="en-US" sz="1600" dirty="0">
                <a:solidFill>
                  <a:schemeClr val="tx1">
                    <a:lumMod val="95000"/>
                    <a:lumOff val="5000"/>
                  </a:schemeClr>
                </a:solidFill>
              </a:rPr>
              <a:t>CTF to a </a:t>
            </a:r>
            <a:r>
              <a:rPr lang="en-US" sz="1600" b="1" dirty="0">
                <a:solidFill>
                  <a:schemeClr val="tx1">
                    <a:lumMod val="95000"/>
                    <a:lumOff val="5000"/>
                  </a:schemeClr>
                </a:solidFill>
              </a:rPr>
              <a:t>self sustaining path </a:t>
            </a:r>
            <a:r>
              <a:rPr lang="en-US" sz="1600" dirty="0">
                <a:solidFill>
                  <a:schemeClr val="tx1">
                    <a:lumMod val="95000"/>
                    <a:lumOff val="5000"/>
                  </a:schemeClr>
                </a:solidFill>
              </a:rPr>
              <a:t>through issuing investment grade, asset-backed securities</a:t>
            </a:r>
            <a:r>
              <a:rPr lang="en-US" sz="1600" b="1" dirty="0">
                <a:solidFill>
                  <a:schemeClr val="tx1">
                    <a:lumMod val="95000"/>
                    <a:lumOff val="5000"/>
                  </a:schemeClr>
                </a:solidFill>
              </a:rPr>
              <a:t> </a:t>
            </a:r>
            <a:r>
              <a:rPr lang="en-US" sz="1600" dirty="0">
                <a:solidFill>
                  <a:schemeClr val="tx1">
                    <a:lumMod val="95000"/>
                    <a:lumOff val="5000"/>
                  </a:schemeClr>
                </a:solidFill>
              </a:rPr>
              <a:t>in capital markets, drawing full value from the pool of diversified MDB-originated legacy CTF assets to back the new </a:t>
            </a:r>
            <a:r>
              <a:rPr lang="en-US" sz="1600" dirty="0" smtClean="0">
                <a:solidFill>
                  <a:schemeClr val="tx1">
                    <a:lumMod val="95000"/>
                    <a:lumOff val="5000"/>
                  </a:schemeClr>
                </a:solidFill>
              </a:rPr>
              <a:t>securities</a:t>
            </a:r>
            <a:br>
              <a:rPr lang="en-US" sz="1600" dirty="0" smtClean="0">
                <a:solidFill>
                  <a:schemeClr val="tx1">
                    <a:lumMod val="95000"/>
                    <a:lumOff val="5000"/>
                  </a:schemeClr>
                </a:solidFill>
              </a:rPr>
            </a:br>
            <a:endParaRPr lang="en-US" sz="1600" b="1" dirty="0" smtClean="0">
              <a:solidFill>
                <a:schemeClr val="tx1">
                  <a:lumMod val="95000"/>
                  <a:lumOff val="5000"/>
                </a:schemeClr>
              </a:solidFill>
            </a:endParaRPr>
          </a:p>
          <a:p>
            <a:pPr>
              <a:spcAft>
                <a:spcPts val="600"/>
              </a:spcAft>
            </a:pPr>
            <a:r>
              <a:rPr lang="en-US" dirty="0" smtClean="0">
                <a:solidFill>
                  <a:schemeClr val="tx1">
                    <a:lumMod val="95000"/>
                    <a:lumOff val="5000"/>
                  </a:schemeClr>
                </a:solidFill>
                <a:effectLst>
                  <a:outerShdw blurRad="38100" dist="38100" dir="2700000" algn="tl">
                    <a:srgbClr val="000000">
                      <a:alpha val="43137"/>
                    </a:srgbClr>
                  </a:outerShdw>
                </a:effectLst>
              </a:rPr>
              <a:t>Features</a:t>
            </a:r>
            <a:r>
              <a:rPr lang="en-US" sz="2000" dirty="0" smtClean="0">
                <a:solidFill>
                  <a:schemeClr val="tx1">
                    <a:lumMod val="95000"/>
                    <a:lumOff val="5000"/>
                  </a:schemeClr>
                </a:solidFill>
              </a:rPr>
              <a:t> </a:t>
            </a:r>
          </a:p>
          <a:p>
            <a:pPr>
              <a:spcAft>
                <a:spcPts val="600"/>
              </a:spcAft>
            </a:pPr>
            <a:r>
              <a:rPr lang="en-US" sz="1600" dirty="0" smtClean="0">
                <a:solidFill>
                  <a:schemeClr val="tx1">
                    <a:lumMod val="95000"/>
                    <a:lumOff val="5000"/>
                  </a:schemeClr>
                </a:solidFill>
              </a:rPr>
              <a:t>Keep </a:t>
            </a:r>
            <a:r>
              <a:rPr lang="en-US" sz="1600" dirty="0">
                <a:solidFill>
                  <a:schemeClr val="tx1">
                    <a:lumMod val="95000"/>
                    <a:lumOff val="5000"/>
                  </a:schemeClr>
                </a:solidFill>
              </a:rPr>
              <a:t>fundamentals such as MDB-collective model, range of instruments offered currently (e.g. loans, equity, </a:t>
            </a:r>
            <a:r>
              <a:rPr lang="en-US" sz="1600" dirty="0" smtClean="0">
                <a:solidFill>
                  <a:schemeClr val="tx1">
                    <a:lumMod val="95000"/>
                    <a:lumOff val="5000"/>
                  </a:schemeClr>
                </a:solidFill>
              </a:rPr>
              <a:t>guarantees </a:t>
            </a:r>
            <a:r>
              <a:rPr lang="en-US" sz="1600" dirty="0">
                <a:solidFill>
                  <a:schemeClr val="tx1">
                    <a:lumMod val="95000"/>
                    <a:lumOff val="5000"/>
                  </a:schemeClr>
                </a:solidFill>
              </a:rPr>
              <a:t>etc.) while supporting a wide range of sectors/ </a:t>
            </a:r>
            <a:r>
              <a:rPr lang="en-US" sz="1600" dirty="0" smtClean="0">
                <a:solidFill>
                  <a:schemeClr val="tx1">
                    <a:lumMod val="95000"/>
                    <a:lumOff val="5000"/>
                  </a:schemeClr>
                </a:solidFill>
              </a:rPr>
              <a:t>technologies, and attracting a broad investor base through a large diversified pool of green technology investments</a:t>
            </a:r>
            <a:r>
              <a:rPr lang="en-US" sz="1700" dirty="0" smtClean="0">
                <a:solidFill>
                  <a:schemeClr val="tx1">
                    <a:lumMod val="95000"/>
                    <a:lumOff val="5000"/>
                  </a:schemeClr>
                </a:solidFill>
              </a:rPr>
              <a:t/>
            </a:r>
            <a:br>
              <a:rPr lang="en-US" sz="1700" dirty="0" smtClean="0">
                <a:solidFill>
                  <a:schemeClr val="tx1">
                    <a:lumMod val="95000"/>
                    <a:lumOff val="5000"/>
                  </a:schemeClr>
                </a:solidFill>
              </a:rPr>
            </a:br>
            <a:endParaRPr lang="en-US" b="1" dirty="0" smtClean="0">
              <a:solidFill>
                <a:schemeClr val="tx1">
                  <a:lumMod val="95000"/>
                  <a:lumOff val="5000"/>
                </a:schemeClr>
              </a:solidFill>
            </a:endParaRPr>
          </a:p>
          <a:p>
            <a:pPr>
              <a:spcAft>
                <a:spcPts val="600"/>
              </a:spcAft>
            </a:pPr>
            <a:r>
              <a:rPr lang="en-US" dirty="0" smtClean="0">
                <a:solidFill>
                  <a:schemeClr val="tx1">
                    <a:lumMod val="95000"/>
                    <a:lumOff val="5000"/>
                  </a:schemeClr>
                </a:solidFill>
                <a:effectLst>
                  <a:outerShdw blurRad="38100" dist="38100" dir="2700000" algn="tl">
                    <a:srgbClr val="000000">
                      <a:alpha val="43137"/>
                    </a:srgbClr>
                  </a:outerShdw>
                </a:effectLst>
              </a:rPr>
              <a:t>Achievable leverage</a:t>
            </a:r>
            <a:r>
              <a:rPr lang="en-US" sz="2000" b="1" dirty="0" smtClean="0">
                <a:solidFill>
                  <a:schemeClr val="tx1">
                    <a:lumMod val="95000"/>
                    <a:lumOff val="5000"/>
                  </a:schemeClr>
                </a:solidFill>
              </a:rPr>
              <a:t> </a:t>
            </a:r>
            <a:endParaRPr lang="en-US" sz="2000" dirty="0">
              <a:solidFill>
                <a:schemeClr val="tx1">
                  <a:lumMod val="95000"/>
                  <a:lumOff val="5000"/>
                </a:schemeClr>
              </a:solidFill>
            </a:endParaRPr>
          </a:p>
          <a:p>
            <a:pPr>
              <a:spcAft>
                <a:spcPts val="600"/>
              </a:spcAft>
            </a:pPr>
            <a:r>
              <a:rPr lang="en-US" sz="1600" dirty="0" smtClean="0">
                <a:solidFill>
                  <a:schemeClr val="tx1">
                    <a:lumMod val="95000"/>
                    <a:lumOff val="5000"/>
                  </a:schemeClr>
                </a:solidFill>
              </a:rPr>
              <a:t>Potentially </a:t>
            </a:r>
            <a:r>
              <a:rPr lang="en-US" sz="1600" dirty="0">
                <a:solidFill>
                  <a:schemeClr val="tx1">
                    <a:lumMod val="95000"/>
                    <a:lumOff val="5000"/>
                  </a:schemeClr>
                </a:solidFill>
              </a:rPr>
              <a:t>raise </a:t>
            </a:r>
            <a:r>
              <a:rPr lang="en-US" sz="1600" b="1" dirty="0">
                <a:solidFill>
                  <a:schemeClr val="tx1">
                    <a:lumMod val="95000"/>
                    <a:lumOff val="5000"/>
                  </a:schemeClr>
                </a:solidFill>
              </a:rPr>
              <a:t>USD 4.25 </a:t>
            </a:r>
            <a:r>
              <a:rPr lang="en-US" sz="1600" b="1" dirty="0" smtClean="0">
                <a:solidFill>
                  <a:schemeClr val="tx1">
                    <a:lumMod val="95000"/>
                    <a:lumOff val="5000"/>
                  </a:schemeClr>
                </a:solidFill>
              </a:rPr>
              <a:t>billion</a:t>
            </a:r>
            <a:r>
              <a:rPr lang="en-US" sz="1600" dirty="0" smtClean="0">
                <a:solidFill>
                  <a:schemeClr val="tx1">
                    <a:lumMod val="95000"/>
                    <a:lumOff val="5000"/>
                  </a:schemeClr>
                </a:solidFill>
              </a:rPr>
              <a:t> </a:t>
            </a:r>
            <a:r>
              <a:rPr lang="en-US" sz="1600" dirty="0">
                <a:solidFill>
                  <a:schemeClr val="tx1">
                    <a:lumMod val="95000"/>
                    <a:lumOff val="5000"/>
                  </a:schemeClr>
                </a:solidFill>
              </a:rPr>
              <a:t>(i.e. through a $500 - $750 million issuance every nine months), or </a:t>
            </a:r>
            <a:r>
              <a:rPr lang="en-US" sz="1600" b="1" dirty="0">
                <a:solidFill>
                  <a:schemeClr val="tx1">
                    <a:lumMod val="95000"/>
                    <a:lumOff val="5000"/>
                  </a:schemeClr>
                </a:solidFill>
              </a:rPr>
              <a:t>USD 1.5 billion </a:t>
            </a:r>
            <a:r>
              <a:rPr lang="en-US" sz="1600" dirty="0" smtClean="0">
                <a:solidFill>
                  <a:schemeClr val="tx1">
                    <a:lumMod val="95000"/>
                    <a:lumOff val="5000"/>
                  </a:schemeClr>
                </a:solidFill>
              </a:rPr>
              <a:t>in </a:t>
            </a:r>
            <a:r>
              <a:rPr lang="en-US" sz="1600" dirty="0">
                <a:solidFill>
                  <a:schemeClr val="tx1">
                    <a:lumMod val="95000"/>
                    <a:lumOff val="5000"/>
                  </a:schemeClr>
                </a:solidFill>
              </a:rPr>
              <a:t>the absence of a contingent financing </a:t>
            </a:r>
            <a:r>
              <a:rPr lang="en-US" sz="1600" dirty="0" smtClean="0">
                <a:solidFill>
                  <a:schemeClr val="tx1">
                    <a:lumMod val="95000"/>
                    <a:lumOff val="5000"/>
                  </a:schemeClr>
                </a:solidFill>
              </a:rPr>
              <a:t>facility</a:t>
            </a:r>
          </a:p>
        </p:txBody>
      </p:sp>
      <p:pic>
        <p:nvPicPr>
          <p:cNvPr id="10" name="Picture 9" desc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272" y="2311182"/>
            <a:ext cx="692754" cy="692754"/>
          </a:xfrm>
          <a:prstGeom prst="rect">
            <a:avLst/>
          </a:prstGeom>
        </p:spPr>
      </p:pic>
      <p:pic>
        <p:nvPicPr>
          <p:cNvPr id="11" name="Picture 10" descr="cog-wheel-silhouet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8863" y="3943346"/>
            <a:ext cx="629572" cy="629572"/>
          </a:xfrm>
          <a:prstGeom prst="rect">
            <a:avLst/>
          </a:prstGeom>
        </p:spPr>
      </p:pic>
      <p:pic>
        <p:nvPicPr>
          <p:cNvPr id="12" name="Picture 11" descr="ascendant-bars-graphi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9508" y="5448320"/>
            <a:ext cx="639710" cy="639710"/>
          </a:xfrm>
          <a:prstGeom prst="rect">
            <a:avLst/>
          </a:prstGeom>
        </p:spPr>
      </p:pic>
    </p:spTree>
    <p:extLst>
      <p:ext uri="{BB962C8B-B14F-4D97-AF65-F5344CB8AC3E}">
        <p14:creationId xmlns:p14="http://schemas.microsoft.com/office/powerpoint/2010/main" val="292333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57258" y="488402"/>
            <a:ext cx="4321130" cy="495715"/>
          </a:xfrm>
        </p:spPr>
        <p:txBody>
          <a:bodyPr>
            <a:normAutofit/>
          </a:bodyPr>
          <a:lstStyle/>
          <a:p>
            <a:r>
              <a:rPr lang="en-US" sz="3200" b="0" dirty="0">
                <a:latin typeface="Calibri"/>
                <a:cs typeface="Calibri"/>
              </a:rPr>
              <a:t>Risk Mitigation Facility</a:t>
            </a:r>
          </a:p>
        </p:txBody>
      </p:sp>
      <p:sp>
        <p:nvSpPr>
          <p:cNvPr id="8" name="TextBox 7"/>
          <p:cNvSpPr txBox="1"/>
          <p:nvPr/>
        </p:nvSpPr>
        <p:spPr>
          <a:xfrm>
            <a:off x="2691852" y="1623161"/>
            <a:ext cx="9069707" cy="4708981"/>
          </a:xfrm>
          <a:prstGeom prst="rect">
            <a:avLst/>
          </a:prstGeom>
          <a:noFill/>
        </p:spPr>
        <p:txBody>
          <a:bodyPr wrap="square" rtlCol="0">
            <a:spAutoFit/>
          </a:bodyPr>
          <a:lstStyle/>
          <a:p>
            <a:pPr>
              <a:spcAft>
                <a:spcPts val="600"/>
              </a:spcAft>
            </a:pPr>
            <a:r>
              <a:rPr lang="en-US" dirty="0" smtClean="0">
                <a:solidFill>
                  <a:schemeClr val="tx1">
                    <a:lumMod val="95000"/>
                    <a:lumOff val="5000"/>
                  </a:schemeClr>
                </a:solidFill>
                <a:effectLst>
                  <a:outerShdw blurRad="38100" dist="38100" dir="2700000" algn="tl">
                    <a:srgbClr val="000000">
                      <a:alpha val="43137"/>
                    </a:srgbClr>
                  </a:outerShdw>
                </a:effectLst>
              </a:rPr>
              <a:t>Concept</a:t>
            </a:r>
            <a:r>
              <a:rPr lang="en-US" sz="2000" dirty="0" smtClean="0">
                <a:solidFill>
                  <a:schemeClr val="tx1">
                    <a:lumMod val="95000"/>
                    <a:lumOff val="5000"/>
                  </a:schemeClr>
                </a:solidFill>
              </a:rPr>
              <a:t> </a:t>
            </a:r>
            <a:endParaRPr lang="en-US" sz="2000" dirty="0">
              <a:solidFill>
                <a:schemeClr val="tx1">
                  <a:lumMod val="95000"/>
                  <a:lumOff val="5000"/>
                </a:schemeClr>
              </a:solidFill>
            </a:endParaRPr>
          </a:p>
          <a:p>
            <a:pPr>
              <a:spcAft>
                <a:spcPts val="600"/>
              </a:spcAft>
            </a:pPr>
            <a:r>
              <a:rPr lang="en-US" sz="1600" dirty="0">
                <a:solidFill>
                  <a:schemeClr val="tx1">
                    <a:lumMod val="95000"/>
                    <a:lumOff val="5000"/>
                  </a:schemeClr>
                </a:solidFill>
              </a:rPr>
              <a:t>Scale up mobilization of local and international private capital for clean technology projects through provision of </a:t>
            </a:r>
            <a:r>
              <a:rPr lang="en-US" sz="1600" b="1" dirty="0">
                <a:solidFill>
                  <a:schemeClr val="tx1">
                    <a:lumMod val="95000"/>
                    <a:lumOff val="5000"/>
                  </a:schemeClr>
                </a:solidFill>
              </a:rPr>
              <a:t>risk mitigation guarantees</a:t>
            </a:r>
            <a:r>
              <a:rPr lang="en-US" sz="1600" dirty="0">
                <a:solidFill>
                  <a:schemeClr val="tx1">
                    <a:lumMod val="95000"/>
                    <a:lumOff val="5000"/>
                  </a:schemeClr>
                </a:solidFill>
              </a:rPr>
              <a:t> </a:t>
            </a:r>
            <a:r>
              <a:rPr lang="en-US" sz="1600" dirty="0"/>
              <a:t>(e.g. partial credit guarantee, first loss, second loss, contingent finance) </a:t>
            </a:r>
            <a:r>
              <a:rPr lang="en-US" sz="1600" dirty="0">
                <a:solidFill>
                  <a:schemeClr val="tx1">
                    <a:lumMod val="95000"/>
                    <a:lumOff val="5000"/>
                  </a:schemeClr>
                </a:solidFill>
              </a:rPr>
              <a:t>by utilizing expected legacy CTF reflows</a:t>
            </a:r>
          </a:p>
          <a:p>
            <a:pPr>
              <a:spcAft>
                <a:spcPts val="600"/>
              </a:spcAft>
            </a:pPr>
            <a:endParaRPr lang="en-US" b="1" dirty="0" smtClean="0">
              <a:solidFill>
                <a:schemeClr val="tx1">
                  <a:lumMod val="95000"/>
                  <a:lumOff val="5000"/>
                </a:schemeClr>
              </a:solidFill>
            </a:endParaRPr>
          </a:p>
          <a:p>
            <a:pPr>
              <a:spcAft>
                <a:spcPts val="600"/>
              </a:spcAft>
            </a:pPr>
            <a:r>
              <a:rPr lang="en-US" dirty="0" smtClean="0">
                <a:solidFill>
                  <a:schemeClr val="tx1">
                    <a:lumMod val="95000"/>
                    <a:lumOff val="5000"/>
                  </a:schemeClr>
                </a:solidFill>
                <a:effectLst>
                  <a:outerShdw blurRad="38100" dist="38100" dir="2700000" algn="tl">
                    <a:srgbClr val="000000">
                      <a:alpha val="43137"/>
                    </a:srgbClr>
                  </a:outerShdw>
                </a:effectLst>
              </a:rPr>
              <a:t>Features</a:t>
            </a:r>
            <a:r>
              <a:rPr lang="en-US" sz="2000" dirty="0" smtClean="0">
                <a:solidFill>
                  <a:schemeClr val="tx1">
                    <a:lumMod val="95000"/>
                    <a:lumOff val="5000"/>
                  </a:schemeClr>
                </a:solidFill>
              </a:rPr>
              <a:t> </a:t>
            </a:r>
          </a:p>
          <a:p>
            <a:pPr marL="285750" indent="-285750">
              <a:spcAft>
                <a:spcPts val="600"/>
              </a:spcAft>
              <a:buFont typeface="Arial" panose="020B0604020202020204" pitchFamily="34" charset="0"/>
              <a:buChar char="•"/>
            </a:pPr>
            <a:r>
              <a:rPr lang="en-US" sz="1600" dirty="0">
                <a:solidFill>
                  <a:schemeClr val="tx1">
                    <a:lumMod val="95000"/>
                    <a:lumOff val="5000"/>
                  </a:schemeClr>
                </a:solidFill>
              </a:rPr>
              <a:t>RMF guarantees (e.g. partial credit guarantee, first loss, second loss, contingent finance) would be issued on a non-</a:t>
            </a:r>
            <a:r>
              <a:rPr lang="en-US" sz="1600" dirty="0" err="1">
                <a:solidFill>
                  <a:schemeClr val="tx1">
                    <a:lumMod val="95000"/>
                    <a:lumOff val="5000"/>
                  </a:schemeClr>
                </a:solidFill>
              </a:rPr>
              <a:t>accelerable</a:t>
            </a:r>
            <a:r>
              <a:rPr lang="en-US" sz="1600" dirty="0">
                <a:solidFill>
                  <a:schemeClr val="tx1">
                    <a:lumMod val="95000"/>
                    <a:lumOff val="5000"/>
                  </a:schemeClr>
                </a:solidFill>
              </a:rPr>
              <a:t> basis</a:t>
            </a:r>
          </a:p>
          <a:p>
            <a:pPr marL="285750" indent="-285750">
              <a:spcAft>
                <a:spcPts val="600"/>
              </a:spcAft>
              <a:buFont typeface="Arial" panose="020B0604020202020204" pitchFamily="34" charset="0"/>
              <a:buChar char="•"/>
            </a:pPr>
            <a:r>
              <a:rPr lang="en-US" sz="1600" dirty="0">
                <a:solidFill>
                  <a:schemeClr val="tx1">
                    <a:lumMod val="95000"/>
                    <a:lumOff val="5000"/>
                  </a:schemeClr>
                </a:solidFill>
              </a:rPr>
              <a:t>Established and operated by IBRD on behalf of the CTF; flexibly designed to include other participating CTF-MDBs to offer the products through an Umbrella Agreement</a:t>
            </a:r>
          </a:p>
          <a:p>
            <a:pPr>
              <a:spcAft>
                <a:spcPts val="600"/>
              </a:spcAft>
            </a:pPr>
            <a:endParaRPr lang="en-US" b="1" dirty="0" smtClean="0">
              <a:solidFill>
                <a:schemeClr val="tx1">
                  <a:lumMod val="95000"/>
                  <a:lumOff val="5000"/>
                </a:schemeClr>
              </a:solidFill>
            </a:endParaRPr>
          </a:p>
          <a:p>
            <a:pPr>
              <a:spcAft>
                <a:spcPts val="600"/>
              </a:spcAft>
            </a:pPr>
            <a:r>
              <a:rPr lang="en-US" dirty="0" smtClean="0">
                <a:solidFill>
                  <a:schemeClr val="tx1">
                    <a:lumMod val="95000"/>
                    <a:lumOff val="5000"/>
                  </a:schemeClr>
                </a:solidFill>
                <a:effectLst>
                  <a:outerShdw blurRad="38100" dist="38100" dir="2700000" algn="tl">
                    <a:srgbClr val="000000">
                      <a:alpha val="43137"/>
                    </a:srgbClr>
                  </a:outerShdw>
                </a:effectLst>
              </a:rPr>
              <a:t>Achievable leverage </a:t>
            </a:r>
            <a:endParaRPr lang="en-US" dirty="0">
              <a:solidFill>
                <a:schemeClr val="tx1">
                  <a:lumMod val="95000"/>
                  <a:lumOff val="5000"/>
                </a:schemeClr>
              </a:solidFill>
              <a:effectLst>
                <a:outerShdw blurRad="38100" dist="38100" dir="2700000" algn="tl">
                  <a:srgbClr val="000000">
                    <a:alpha val="43137"/>
                  </a:srgbClr>
                </a:outerShdw>
              </a:effectLst>
            </a:endParaRPr>
          </a:p>
          <a:p>
            <a:r>
              <a:rPr lang="en-US" sz="1600" dirty="0"/>
              <a:t>Initially </a:t>
            </a:r>
            <a:r>
              <a:rPr lang="en-US" sz="1600" b="1" dirty="0"/>
              <a:t>USD 1 billion </a:t>
            </a:r>
            <a:r>
              <a:rPr lang="en-US" sz="1600" dirty="0"/>
              <a:t>through ring fencing USD 1.25 billion of legacy CTF reflows , with further expansion potentially funded through CTF Green Markets, on a standalone basis, by increasing the amount of ring-fenced legacy CTF </a:t>
            </a:r>
            <a:r>
              <a:rPr lang="en-US" sz="1600" dirty="0" smtClean="0"/>
              <a:t>reflows</a:t>
            </a:r>
            <a:endParaRPr lang="en-US" sz="1600" dirty="0"/>
          </a:p>
        </p:txBody>
      </p:sp>
      <p:pic>
        <p:nvPicPr>
          <p:cNvPr id="2" name="Picture 1" desc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979" y="1963591"/>
            <a:ext cx="692754" cy="692754"/>
          </a:xfrm>
          <a:prstGeom prst="rect">
            <a:avLst/>
          </a:prstGeom>
        </p:spPr>
      </p:pic>
      <p:pic>
        <p:nvPicPr>
          <p:cNvPr id="4" name="Picture 3" descr="cog-wheel-silhouet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615" y="3662866"/>
            <a:ext cx="629572" cy="629572"/>
          </a:xfrm>
          <a:prstGeom prst="rect">
            <a:avLst/>
          </a:prstGeom>
        </p:spPr>
      </p:pic>
      <p:pic>
        <p:nvPicPr>
          <p:cNvPr id="5" name="Picture 4" descr="ascendant-bars-graphi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9023" y="5380814"/>
            <a:ext cx="639710" cy="639710"/>
          </a:xfrm>
          <a:prstGeom prst="rect">
            <a:avLst/>
          </a:prstGeom>
        </p:spPr>
      </p:pic>
    </p:spTree>
    <p:extLst>
      <p:ext uri="{BB962C8B-B14F-4D97-AF65-F5344CB8AC3E}">
        <p14:creationId xmlns:p14="http://schemas.microsoft.com/office/powerpoint/2010/main" val="2344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43275" y="87630"/>
            <a:ext cx="9523795" cy="1111250"/>
          </a:xfrm>
        </p:spPr>
        <p:txBody>
          <a:bodyPr>
            <a:normAutofit/>
          </a:bodyPr>
          <a:lstStyle/>
          <a:p>
            <a:r>
              <a:rPr lang="en-US" sz="3200" b="0" dirty="0" smtClean="0"/>
              <a:t>Next steps</a:t>
            </a:r>
            <a:endParaRPr lang="en-US" sz="3200" b="0" dirty="0"/>
          </a:p>
        </p:txBody>
      </p:sp>
      <p:sp>
        <p:nvSpPr>
          <p:cNvPr id="4" name="Content Placeholder 1"/>
          <p:cNvSpPr>
            <a:spLocks noGrp="1"/>
          </p:cNvSpPr>
          <p:nvPr>
            <p:ph idx="1"/>
          </p:nvPr>
        </p:nvSpPr>
        <p:spPr>
          <a:xfrm>
            <a:off x="3926479" y="1815265"/>
            <a:ext cx="7608952" cy="4023942"/>
          </a:xfrm>
        </p:spPr>
        <p:txBody>
          <a:bodyPr>
            <a:noAutofit/>
          </a:bodyPr>
          <a:lstStyle/>
          <a:p>
            <a:pPr>
              <a:lnSpc>
                <a:spcPct val="150000"/>
              </a:lnSpc>
              <a:spcBef>
                <a:spcPts val="0"/>
              </a:spcBef>
            </a:pPr>
            <a:r>
              <a:rPr lang="en-US" sz="1600" b="1" dirty="0" smtClean="0">
                <a:latin typeface="+mn-lt"/>
              </a:rPr>
              <a:t>Adopt an enhanced programmatic approach</a:t>
            </a:r>
            <a:r>
              <a:rPr lang="en-US" sz="1600" dirty="0" smtClean="0">
                <a:latin typeface="+mn-lt"/>
              </a:rPr>
              <a:t> </a:t>
            </a:r>
            <a:r>
              <a:rPr lang="en-US" sz="1600" dirty="0"/>
              <a:t>• </a:t>
            </a:r>
            <a:r>
              <a:rPr lang="en-US" sz="1600" dirty="0" smtClean="0">
                <a:latin typeface="+mn-lt"/>
              </a:rPr>
              <a:t>Explore </a:t>
            </a:r>
            <a:r>
              <a:rPr lang="en-US" sz="1600" dirty="0">
                <a:latin typeface="+mn-lt"/>
              </a:rPr>
              <a:t>and propose any modifications required in </a:t>
            </a:r>
            <a:r>
              <a:rPr lang="en-US" sz="1600" dirty="0" smtClean="0">
                <a:latin typeface="+mn-lt"/>
              </a:rPr>
              <a:t>current </a:t>
            </a:r>
            <a:r>
              <a:rPr lang="en-US" sz="1600" dirty="0">
                <a:latin typeface="+mn-lt"/>
              </a:rPr>
              <a:t>CTF documents </a:t>
            </a:r>
            <a:r>
              <a:rPr lang="en-US" sz="1600" dirty="0" smtClean="0">
                <a:latin typeface="+mn-lt"/>
              </a:rPr>
              <a:t>for implementation; </a:t>
            </a:r>
          </a:p>
          <a:p>
            <a:pPr>
              <a:lnSpc>
                <a:spcPct val="150000"/>
              </a:lnSpc>
              <a:spcBef>
                <a:spcPts val="0"/>
              </a:spcBef>
            </a:pPr>
            <a:r>
              <a:rPr lang="en-US" sz="1600" b="1" dirty="0" smtClean="0">
                <a:latin typeface="+mn-lt"/>
              </a:rPr>
              <a:t>Focus on priority </a:t>
            </a:r>
            <a:r>
              <a:rPr lang="en-US" sz="1600" b="1" dirty="0">
                <a:latin typeface="+mn-lt"/>
              </a:rPr>
              <a:t>investment </a:t>
            </a:r>
            <a:r>
              <a:rPr lang="en-US" sz="1600" b="1" dirty="0" smtClean="0">
                <a:latin typeface="+mn-lt"/>
              </a:rPr>
              <a:t>areas</a:t>
            </a:r>
            <a:r>
              <a:rPr lang="en-US" sz="1600" dirty="0" smtClean="0">
                <a:latin typeface="+mn-lt"/>
              </a:rPr>
              <a:t> </a:t>
            </a:r>
            <a:r>
              <a:rPr lang="en-US" sz="1600" dirty="0"/>
              <a:t>• </a:t>
            </a:r>
            <a:r>
              <a:rPr lang="en-US" sz="1600" dirty="0" smtClean="0">
                <a:latin typeface="+mn-lt"/>
              </a:rPr>
              <a:t>Develop </a:t>
            </a:r>
            <a:r>
              <a:rPr lang="en-US" sz="1600" dirty="0">
                <a:latin typeface="+mn-lt"/>
              </a:rPr>
              <a:t>concrete </a:t>
            </a:r>
            <a:r>
              <a:rPr lang="en-US" sz="1600" dirty="0" smtClean="0">
                <a:latin typeface="+mn-lt"/>
              </a:rPr>
              <a:t>proposals that </a:t>
            </a:r>
            <a:r>
              <a:rPr lang="en-US" sz="1600" dirty="0">
                <a:latin typeface="+mn-lt"/>
              </a:rPr>
              <a:t>could be implemented within 18-24 </a:t>
            </a:r>
            <a:r>
              <a:rPr lang="en-US" sz="1600" dirty="0" smtClean="0">
                <a:latin typeface="+mn-lt"/>
              </a:rPr>
              <a:t>months; </a:t>
            </a:r>
          </a:p>
          <a:p>
            <a:pPr>
              <a:lnSpc>
                <a:spcPct val="150000"/>
              </a:lnSpc>
              <a:spcBef>
                <a:spcPts val="0"/>
              </a:spcBef>
            </a:pPr>
            <a:r>
              <a:rPr lang="en-US" sz="1600" b="1" dirty="0" smtClean="0">
                <a:latin typeface="+mn-lt"/>
              </a:rPr>
              <a:t>Develop</a:t>
            </a:r>
            <a:r>
              <a:rPr lang="en-US" sz="1600" dirty="0" smtClean="0">
                <a:latin typeface="+mn-lt"/>
              </a:rPr>
              <a:t> </a:t>
            </a:r>
            <a:r>
              <a:rPr lang="en-US" sz="1600" b="1" dirty="0" smtClean="0">
                <a:latin typeface="+mn-lt"/>
              </a:rPr>
              <a:t>new </a:t>
            </a:r>
            <a:r>
              <a:rPr lang="en-US" sz="1600" b="1" dirty="0">
                <a:latin typeface="+mn-lt"/>
              </a:rPr>
              <a:t>financing </a:t>
            </a:r>
            <a:r>
              <a:rPr lang="en-US" sz="1600" b="1" dirty="0" smtClean="0">
                <a:latin typeface="+mn-lt"/>
              </a:rPr>
              <a:t>modalities</a:t>
            </a:r>
            <a:r>
              <a:rPr lang="en-US" sz="1600" dirty="0" smtClean="0">
                <a:latin typeface="+mn-lt"/>
              </a:rPr>
              <a:t> </a:t>
            </a:r>
            <a:r>
              <a:rPr lang="en-US" sz="1600" dirty="0"/>
              <a:t>• </a:t>
            </a:r>
            <a:r>
              <a:rPr lang="en-US" sz="1600" dirty="0" smtClean="0">
                <a:latin typeface="+mn-lt"/>
              </a:rPr>
              <a:t>Conduct </a:t>
            </a:r>
            <a:r>
              <a:rPr lang="en-US" sz="1600" dirty="0">
                <a:latin typeface="+mn-lt"/>
              </a:rPr>
              <a:t>any necessary due diligence </a:t>
            </a:r>
            <a:r>
              <a:rPr lang="en-US" sz="1600" dirty="0" smtClean="0">
                <a:latin typeface="+mn-lt"/>
              </a:rPr>
              <a:t>to </a:t>
            </a:r>
            <a:r>
              <a:rPr lang="en-US" sz="1600" dirty="0">
                <a:latin typeface="+mn-lt"/>
              </a:rPr>
              <a:t>fully develop </a:t>
            </a:r>
            <a:r>
              <a:rPr lang="en-US" sz="1600" dirty="0" smtClean="0">
                <a:latin typeface="+mn-lt"/>
              </a:rPr>
              <a:t>proposals; </a:t>
            </a:r>
          </a:p>
          <a:p>
            <a:pPr>
              <a:lnSpc>
                <a:spcPct val="150000"/>
              </a:lnSpc>
              <a:spcBef>
                <a:spcPts val="0"/>
              </a:spcBef>
            </a:pPr>
            <a:r>
              <a:rPr lang="en-US" sz="1600" b="1" dirty="0" smtClean="0">
                <a:solidFill>
                  <a:prstClr val="black"/>
                </a:solidFill>
                <a:latin typeface="+mn-lt"/>
              </a:rPr>
              <a:t>Identify legal implications </a:t>
            </a:r>
            <a:r>
              <a:rPr lang="en-US" sz="1600" dirty="0" smtClean="0"/>
              <a:t>• </a:t>
            </a:r>
            <a:r>
              <a:rPr lang="en-US" sz="1600" dirty="0" smtClean="0">
                <a:solidFill>
                  <a:prstClr val="black"/>
                </a:solidFill>
                <a:latin typeface="+mn-lt"/>
              </a:rPr>
              <a:t>Explore </a:t>
            </a:r>
            <a:r>
              <a:rPr lang="en-US" sz="1600" dirty="0">
                <a:solidFill>
                  <a:prstClr val="black"/>
                </a:solidFill>
                <a:latin typeface="+mn-lt"/>
              </a:rPr>
              <a:t>any necessary modifications in </a:t>
            </a:r>
            <a:r>
              <a:rPr lang="en-US" sz="1600" dirty="0" smtClean="0">
                <a:solidFill>
                  <a:prstClr val="black"/>
                </a:solidFill>
                <a:latin typeface="+mn-lt"/>
              </a:rPr>
              <a:t>CTF </a:t>
            </a:r>
            <a:r>
              <a:rPr lang="en-US" sz="1600" dirty="0">
                <a:solidFill>
                  <a:prstClr val="black"/>
                </a:solidFill>
                <a:latin typeface="+mn-lt"/>
              </a:rPr>
              <a:t>documents </a:t>
            </a:r>
            <a:r>
              <a:rPr lang="en-US" sz="1600" dirty="0" smtClean="0">
                <a:solidFill>
                  <a:prstClr val="black"/>
                </a:solidFill>
                <a:latin typeface="+mn-lt"/>
              </a:rPr>
              <a:t>such as legal agreements and </a:t>
            </a:r>
            <a:r>
              <a:rPr lang="en-US" sz="1600" dirty="0">
                <a:solidFill>
                  <a:prstClr val="black"/>
                </a:solidFill>
                <a:latin typeface="+mn-lt"/>
              </a:rPr>
              <a:t>initiate any other necessary consultations with relevant </a:t>
            </a:r>
            <a:r>
              <a:rPr lang="en-US" sz="1600" dirty="0" smtClean="0">
                <a:solidFill>
                  <a:prstClr val="black"/>
                </a:solidFill>
                <a:latin typeface="+mn-lt"/>
              </a:rPr>
              <a:t>parties;</a:t>
            </a:r>
            <a:endParaRPr lang="en-US" sz="1600" dirty="0">
              <a:latin typeface="+mn-lt"/>
            </a:endParaRPr>
          </a:p>
          <a:p>
            <a:pPr>
              <a:lnSpc>
                <a:spcPct val="150000"/>
              </a:lnSpc>
              <a:spcBef>
                <a:spcPts val="0"/>
              </a:spcBef>
            </a:pPr>
            <a:r>
              <a:rPr lang="en-US" sz="1600" b="1" dirty="0" smtClean="0">
                <a:latin typeface="+mn-lt"/>
              </a:rPr>
              <a:t>Address </a:t>
            </a:r>
            <a:r>
              <a:rPr lang="en-US" sz="1600" b="1" dirty="0">
                <a:latin typeface="+mn-lt"/>
              </a:rPr>
              <a:t>C</a:t>
            </a:r>
            <a:r>
              <a:rPr lang="en-US" sz="1600" b="1" dirty="0" smtClean="0">
                <a:latin typeface="+mn-lt"/>
              </a:rPr>
              <a:t>ontributors’ interests </a:t>
            </a:r>
            <a:r>
              <a:rPr lang="en-US" sz="1600" dirty="0"/>
              <a:t>• </a:t>
            </a:r>
            <a:r>
              <a:rPr lang="en-US" sz="1600" dirty="0" smtClean="0">
                <a:latin typeface="+mn-lt"/>
              </a:rPr>
              <a:t>Conduct </a:t>
            </a:r>
            <a:r>
              <a:rPr lang="en-US" sz="1600" dirty="0">
                <a:latin typeface="+mn-lt"/>
              </a:rPr>
              <a:t>any necessary consultations </a:t>
            </a:r>
            <a:r>
              <a:rPr lang="en-US" sz="1600" dirty="0" smtClean="0">
                <a:latin typeface="+mn-lt"/>
              </a:rPr>
              <a:t>on </a:t>
            </a:r>
            <a:r>
              <a:rPr lang="en-US" sz="1600" dirty="0">
                <a:latin typeface="+mn-lt"/>
              </a:rPr>
              <a:t>making available the reflows (and any other available assets in the CTF trust fund) for use in accordance with a decision by the Committee </a:t>
            </a:r>
            <a:r>
              <a:rPr lang="en-US" sz="1600" dirty="0"/>
              <a:t>• </a:t>
            </a:r>
            <a:r>
              <a:rPr lang="en-US" sz="1600" dirty="0" smtClean="0"/>
              <a:t>A</a:t>
            </a:r>
            <a:r>
              <a:rPr lang="en-US" sz="1600" dirty="0" smtClean="0">
                <a:latin typeface="+mn-lt"/>
              </a:rPr>
              <a:t>gree </a:t>
            </a:r>
            <a:r>
              <a:rPr lang="en-US" sz="1600" dirty="0">
                <a:latin typeface="+mn-lt"/>
              </a:rPr>
              <a:t>with the contributors on the required arrangements as soon as feasible. </a:t>
            </a:r>
            <a:endParaRPr lang="en-US" sz="1600" dirty="0" smtClean="0">
              <a:latin typeface="+mn-lt"/>
            </a:endParaRPr>
          </a:p>
        </p:txBody>
      </p:sp>
      <p:sp>
        <p:nvSpPr>
          <p:cNvPr id="6" name="Content Placeholder 1"/>
          <p:cNvSpPr txBox="1">
            <a:spLocks/>
          </p:cNvSpPr>
          <p:nvPr/>
        </p:nvSpPr>
        <p:spPr>
          <a:xfrm>
            <a:off x="3926479" y="1493225"/>
            <a:ext cx="7942433" cy="417052"/>
          </a:xfrm>
          <a:prstGeom prst="rect">
            <a:avLst/>
          </a:prstGeom>
        </p:spPr>
        <p:txBody>
          <a:bodyPr vert="horz" lIns="0" tIns="0" rIns="0" bIns="0" rtlCol="0">
            <a:noAutofit/>
          </a:bodyPr>
          <a:lstStyle>
            <a:lvl1pPr marL="342900" indent="-342900" algn="l" defTabSz="914400" rtl="0" eaLnBrk="1" latinLnBrk="0" hangingPunct="1">
              <a:lnSpc>
                <a:spcPts val="2200"/>
              </a:lnSpc>
              <a:spcBef>
                <a:spcPts val="1080"/>
              </a:spcBef>
              <a:buSzPct val="100000"/>
              <a:buFont typeface="Arial"/>
              <a:buChar char="•"/>
              <a:defRPr sz="2000" kern="1200">
                <a:solidFill>
                  <a:schemeClr val="tx1"/>
                </a:solidFill>
                <a:latin typeface="Arial"/>
                <a:ea typeface="+mn-ea"/>
                <a:cs typeface="Arial"/>
              </a:defRPr>
            </a:lvl1pPr>
            <a:lvl2pPr marL="525780" indent="-342900" algn="l" defTabSz="914400" rtl="0" eaLnBrk="1" latinLnBrk="0" hangingPunct="1">
              <a:lnSpc>
                <a:spcPts val="2200"/>
              </a:lnSpc>
              <a:spcBef>
                <a:spcPts val="1080"/>
              </a:spcBef>
              <a:buSzPct val="100000"/>
              <a:buFont typeface="Arial"/>
              <a:buChar char="•"/>
              <a:defRPr sz="2000" kern="1200">
                <a:solidFill>
                  <a:schemeClr val="tx1"/>
                </a:solidFill>
                <a:latin typeface="Arial"/>
                <a:ea typeface="+mn-ea"/>
                <a:cs typeface="Arial"/>
              </a:defRPr>
            </a:lvl2pPr>
            <a:lvl3pPr marL="708660" indent="-342900" algn="l" defTabSz="914400" rtl="0" eaLnBrk="1" latinLnBrk="0" hangingPunct="1">
              <a:lnSpc>
                <a:spcPts val="2200"/>
              </a:lnSpc>
              <a:spcBef>
                <a:spcPts val="1080"/>
              </a:spcBef>
              <a:buSzPct val="100000"/>
              <a:buFont typeface="Arial"/>
              <a:buChar char="•"/>
              <a:defRPr sz="2000" kern="1200">
                <a:solidFill>
                  <a:schemeClr val="tx1"/>
                </a:solidFill>
                <a:latin typeface="Arial"/>
                <a:ea typeface="+mn-ea"/>
                <a:cs typeface="Arial"/>
              </a:defRPr>
            </a:lvl3pPr>
            <a:lvl4pPr marL="891540" indent="-342900" algn="l" defTabSz="914400" rtl="0" eaLnBrk="1" latinLnBrk="0" hangingPunct="1">
              <a:lnSpc>
                <a:spcPts val="2200"/>
              </a:lnSpc>
              <a:spcBef>
                <a:spcPts val="1080"/>
              </a:spcBef>
              <a:buSzPct val="100000"/>
              <a:buFont typeface="Arial"/>
              <a:buChar char="•"/>
              <a:defRPr sz="2000" kern="1200" baseline="0">
                <a:solidFill>
                  <a:schemeClr val="tx1"/>
                </a:solidFill>
                <a:latin typeface="Arial"/>
                <a:ea typeface="+mn-ea"/>
                <a:cs typeface="Arial"/>
              </a:defRPr>
            </a:lvl4pPr>
            <a:lvl5pPr marL="1074420" indent="-342900" algn="l" defTabSz="914400" rtl="0" eaLnBrk="1" latinLnBrk="0" hangingPunct="1">
              <a:lnSpc>
                <a:spcPts val="2200"/>
              </a:lnSpc>
              <a:spcBef>
                <a:spcPts val="1080"/>
              </a:spcBef>
              <a:buSzPct val="100000"/>
              <a:buFont typeface="Arial"/>
              <a:buChar char="•"/>
              <a:defRPr sz="20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a:buNone/>
            </a:pPr>
            <a:r>
              <a:rPr lang="en-US" sz="1800" dirty="0" smtClean="0">
                <a:latin typeface="+mn-lt"/>
              </a:rPr>
              <a:t>The CIF Administrative Unit, in consultation with the MDBs and Trustee to:</a:t>
            </a:r>
          </a:p>
        </p:txBody>
      </p:sp>
      <p:pic>
        <p:nvPicPr>
          <p:cNvPr id="7" name="Picture 6" descr="empowering_a_greener_future.png"/>
          <p:cNvPicPr>
            <a:picLocks noChangeAspect="1"/>
          </p:cNvPicPr>
          <p:nvPr/>
        </p:nvPicPr>
        <p:blipFill rotWithShape="1">
          <a:blip r:embed="rId2">
            <a:extLst>
              <a:ext uri="{28A0092B-C50C-407E-A947-70E740481C1C}">
                <a14:useLocalDpi xmlns:a14="http://schemas.microsoft.com/office/drawing/2010/main" val="0"/>
              </a:ext>
            </a:extLst>
          </a:blip>
          <a:srcRect l="6066" t="16938" r="6840" b="7861"/>
          <a:stretch/>
        </p:blipFill>
        <p:spPr>
          <a:xfrm>
            <a:off x="385752" y="2070749"/>
            <a:ext cx="3302334" cy="3768458"/>
          </a:xfrm>
          <a:prstGeom prst="rect">
            <a:avLst/>
          </a:prstGeom>
        </p:spPr>
      </p:pic>
    </p:spTree>
    <p:extLst>
      <p:ext uri="{BB962C8B-B14F-4D97-AF65-F5344CB8AC3E}">
        <p14:creationId xmlns:p14="http://schemas.microsoft.com/office/powerpoint/2010/main" val="42154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4676775"/>
            <a:ext cx="351884"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29200" y="4191000"/>
            <a:ext cx="4572000" cy="1600438"/>
          </a:xfrm>
          <a:prstGeom prst="rect">
            <a:avLst/>
          </a:prstGeom>
        </p:spPr>
        <p:txBody>
          <a:bodyPr>
            <a:spAutoFit/>
          </a:bodyPr>
          <a:lstStyle/>
          <a:p>
            <a:pPr algn="r"/>
            <a:r>
              <a:rPr lang="en-US" sz="1400" dirty="0"/>
              <a:t>www.climateinvestmentfunds.org </a:t>
            </a:r>
            <a:br>
              <a:rPr lang="en-US" sz="1400" dirty="0"/>
            </a:br>
            <a:endParaRPr lang="en-US" sz="1400" dirty="0"/>
          </a:p>
          <a:p>
            <a:pPr algn="r"/>
            <a:r>
              <a:rPr lang="en-US" sz="1400" dirty="0"/>
              <a:t>@</a:t>
            </a:r>
            <a:r>
              <a:rPr lang="en-US" sz="1400" dirty="0" err="1"/>
              <a:t>CIF_Action</a:t>
            </a:r>
            <a:r>
              <a:rPr lang="en-US" sz="1400" dirty="0"/>
              <a:t>   </a:t>
            </a:r>
            <a:br>
              <a:rPr lang="en-US" sz="1400" dirty="0"/>
            </a:br>
            <a:r>
              <a:rPr lang="en-US" sz="1400" dirty="0"/>
              <a:t/>
            </a:r>
            <a:br>
              <a:rPr lang="en-US" sz="1400" dirty="0"/>
            </a:br>
            <a:r>
              <a:rPr lang="en-US" sz="1400" dirty="0"/>
              <a:t>https://www.youtube.com/user/CIFaction</a:t>
            </a:r>
            <a:br>
              <a:rPr lang="en-US" sz="1400" dirty="0"/>
            </a:br>
            <a:r>
              <a:rPr lang="en-US" sz="1400" dirty="0"/>
              <a:t/>
            </a:r>
            <a:br>
              <a:rPr lang="en-US" sz="1400" dirty="0"/>
            </a:br>
            <a:r>
              <a:rPr lang="en-US" sz="1400" dirty="0"/>
              <a:t>https://www.flickr.com/photos/cifaction/sets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0914" y="5010152"/>
            <a:ext cx="433387"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200" y="5486638"/>
            <a:ext cx="392814"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5421" y="4232244"/>
            <a:ext cx="338138" cy="263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ctrTitle"/>
          </p:nvPr>
        </p:nvSpPr>
        <p:spPr>
          <a:xfrm>
            <a:off x="2175842" y="472122"/>
            <a:ext cx="8766428" cy="804359"/>
          </a:xfrm>
        </p:spPr>
        <p:txBody>
          <a:bodyPr>
            <a:normAutofit/>
          </a:bodyPr>
          <a:lstStyle/>
          <a:p>
            <a:r>
              <a:rPr lang="en-US" sz="3200" b="0" dirty="0">
                <a:latin typeface="Calibri"/>
                <a:cs typeface="Calibri"/>
              </a:rPr>
              <a:t>Thank You!</a:t>
            </a:r>
            <a:br>
              <a:rPr lang="en-US" sz="3200" b="0" dirty="0">
                <a:latin typeface="Calibri"/>
                <a:cs typeface="Calibri"/>
              </a:rPr>
            </a:br>
            <a:endParaRPr lang="en-US" sz="3200" b="0" i="1" dirty="0">
              <a:latin typeface="Calibri"/>
              <a:cs typeface="Calibri"/>
            </a:endParaRPr>
          </a:p>
        </p:txBody>
      </p:sp>
      <p:sp>
        <p:nvSpPr>
          <p:cNvPr id="10" name="TextBox 9"/>
          <p:cNvSpPr txBox="1"/>
          <p:nvPr/>
        </p:nvSpPr>
        <p:spPr>
          <a:xfrm>
            <a:off x="7054196" y="2466706"/>
            <a:ext cx="2941257" cy="1200329"/>
          </a:xfrm>
          <a:prstGeom prst="rect">
            <a:avLst/>
          </a:prstGeom>
          <a:noFill/>
        </p:spPr>
        <p:txBody>
          <a:bodyPr wrap="square" rtlCol="0">
            <a:spAutoFit/>
          </a:bodyPr>
          <a:lstStyle/>
          <a:p>
            <a:pPr algn="r">
              <a:spcAft>
                <a:spcPts val="600"/>
              </a:spcAft>
            </a:pPr>
            <a:r>
              <a:rPr lang="en-US" sz="2400" b="1" dirty="0" smtClean="0"/>
              <a:t>Mafalda Duarte</a:t>
            </a:r>
          </a:p>
          <a:p>
            <a:pPr algn="r">
              <a:spcAft>
                <a:spcPts val="600"/>
              </a:spcAft>
            </a:pPr>
            <a:r>
              <a:rPr lang="en-US" sz="2000" dirty="0" smtClean="0">
                <a:hlinkClick r:id="rId7"/>
              </a:rPr>
              <a:t>Mduarte@worldbank.org</a:t>
            </a:r>
            <a:endParaRPr lang="en-US" sz="2000" dirty="0" smtClean="0"/>
          </a:p>
          <a:p>
            <a:pPr algn="r">
              <a:spcAft>
                <a:spcPts val="600"/>
              </a:spcAft>
            </a:pPr>
            <a:r>
              <a:rPr lang="en-US" dirty="0" smtClean="0"/>
              <a:t>(202) 473 - 4678</a:t>
            </a:r>
            <a:endParaRPr lang="en-US" dirty="0"/>
          </a:p>
        </p:txBody>
      </p:sp>
      <p:grpSp>
        <p:nvGrpSpPr>
          <p:cNvPr id="3" name="Group 2"/>
          <p:cNvGrpSpPr/>
          <p:nvPr/>
        </p:nvGrpSpPr>
        <p:grpSpPr>
          <a:xfrm>
            <a:off x="1538656" y="2678885"/>
            <a:ext cx="3486323" cy="2612254"/>
            <a:chOff x="1190993" y="2497501"/>
            <a:chExt cx="3486323" cy="2612254"/>
          </a:xfrm>
        </p:grpSpPr>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r="50012"/>
            <a:stretch/>
          </p:blipFill>
          <p:spPr>
            <a:xfrm>
              <a:off x="1190993" y="2497501"/>
              <a:ext cx="3457207" cy="1305107"/>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49862"/>
            <a:stretch/>
          </p:blipFill>
          <p:spPr>
            <a:xfrm>
              <a:off x="1209675" y="3804648"/>
              <a:ext cx="3467641" cy="1305107"/>
            </a:xfrm>
            <a:prstGeom prst="rect">
              <a:avLst/>
            </a:prstGeom>
          </p:spPr>
        </p:pic>
      </p:grpSp>
    </p:spTree>
    <p:extLst>
      <p:ext uri="{BB962C8B-B14F-4D97-AF65-F5344CB8AC3E}">
        <p14:creationId xmlns:p14="http://schemas.microsoft.com/office/powerpoint/2010/main" val="309409787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276" y="504684"/>
            <a:ext cx="8733862" cy="511316"/>
          </a:xfrm>
        </p:spPr>
        <p:txBody>
          <a:bodyPr>
            <a:normAutofit/>
          </a:bodyPr>
          <a:lstStyle/>
          <a:p>
            <a:r>
              <a:rPr lang="en-US" sz="3200" b="0" dirty="0">
                <a:latin typeface="Calibri"/>
                <a:cs typeface="Calibri"/>
              </a:rPr>
              <a:t>Strategic </a:t>
            </a:r>
            <a:r>
              <a:rPr lang="en-US" sz="3200" b="0" dirty="0" smtClean="0">
                <a:latin typeface="Calibri"/>
                <a:cs typeface="Calibri"/>
              </a:rPr>
              <a:t>highlights</a:t>
            </a:r>
            <a:endParaRPr lang="en-US" sz="3200" b="0" dirty="0">
              <a:latin typeface="Calibri"/>
              <a:cs typeface="Calibri"/>
            </a:endParaRPr>
          </a:p>
        </p:txBody>
      </p:sp>
      <p:grpSp>
        <p:nvGrpSpPr>
          <p:cNvPr id="25" name="Group 24"/>
          <p:cNvGrpSpPr/>
          <p:nvPr/>
        </p:nvGrpSpPr>
        <p:grpSpPr>
          <a:xfrm>
            <a:off x="757990" y="1738663"/>
            <a:ext cx="1732548" cy="4890735"/>
            <a:chOff x="757990" y="1738663"/>
            <a:chExt cx="1732548" cy="4890735"/>
          </a:xfrm>
        </p:grpSpPr>
        <p:grpSp>
          <p:nvGrpSpPr>
            <p:cNvPr id="24" name="Group 23"/>
            <p:cNvGrpSpPr/>
            <p:nvPr/>
          </p:nvGrpSpPr>
          <p:grpSpPr>
            <a:xfrm>
              <a:off x="923608" y="1920732"/>
              <a:ext cx="1359403" cy="4404562"/>
              <a:chOff x="923608" y="1920732"/>
              <a:chExt cx="1359403" cy="4404562"/>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100" t="21252" r="16840" b="28045"/>
              <a:stretch/>
            </p:blipFill>
            <p:spPr>
              <a:xfrm>
                <a:off x="1065424" y="4683888"/>
                <a:ext cx="1127258" cy="5607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424" y="1920732"/>
                <a:ext cx="1196375" cy="6228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36" y="2730701"/>
                <a:ext cx="1013849" cy="7849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63" y="3684265"/>
                <a:ext cx="1168180" cy="70656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608" y="5709031"/>
                <a:ext cx="1359403" cy="616263"/>
              </a:xfrm>
              <a:prstGeom prst="rect">
                <a:avLst/>
              </a:prstGeom>
            </p:spPr>
          </p:pic>
        </p:grpSp>
        <p:sp>
          <p:nvSpPr>
            <p:cNvPr id="12" name="Rectangle 11"/>
            <p:cNvSpPr/>
            <p:nvPr/>
          </p:nvSpPr>
          <p:spPr>
            <a:xfrm>
              <a:off x="757990" y="2658855"/>
              <a:ext cx="1732548"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b="1" dirty="0">
                <a:solidFill>
                  <a:srgbClr val="4AA4AF"/>
                </a:solidFill>
              </a:endParaRPr>
            </a:p>
          </p:txBody>
        </p:sp>
        <p:sp>
          <p:nvSpPr>
            <p:cNvPr id="13" name="Rectangle 12"/>
            <p:cNvSpPr/>
            <p:nvPr/>
          </p:nvSpPr>
          <p:spPr>
            <a:xfrm>
              <a:off x="757990" y="3568135"/>
              <a:ext cx="1732548"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b="1" dirty="0">
                <a:solidFill>
                  <a:srgbClr val="4AA4AF"/>
                </a:solidFill>
              </a:endParaRPr>
            </a:p>
          </p:txBody>
        </p:sp>
        <p:sp>
          <p:nvSpPr>
            <p:cNvPr id="14" name="Rectangle 13"/>
            <p:cNvSpPr/>
            <p:nvPr/>
          </p:nvSpPr>
          <p:spPr>
            <a:xfrm>
              <a:off x="757990" y="4498856"/>
              <a:ext cx="1732548"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b="1" dirty="0">
                <a:solidFill>
                  <a:srgbClr val="4AA4AF"/>
                </a:solidFill>
              </a:endParaRPr>
            </a:p>
          </p:txBody>
        </p:sp>
        <p:sp>
          <p:nvSpPr>
            <p:cNvPr id="15" name="Rectangle 14"/>
            <p:cNvSpPr/>
            <p:nvPr/>
          </p:nvSpPr>
          <p:spPr>
            <a:xfrm>
              <a:off x="757990" y="5429574"/>
              <a:ext cx="1732548" cy="1199824"/>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b="1" dirty="0">
                <a:solidFill>
                  <a:srgbClr val="4AA4AF"/>
                </a:solidFill>
              </a:endParaRPr>
            </a:p>
          </p:txBody>
        </p:sp>
        <p:sp>
          <p:nvSpPr>
            <p:cNvPr id="16" name="Rectangle 15"/>
            <p:cNvSpPr/>
            <p:nvPr/>
          </p:nvSpPr>
          <p:spPr>
            <a:xfrm>
              <a:off x="757990" y="1738663"/>
              <a:ext cx="1732548"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b="1" dirty="0">
                <a:solidFill>
                  <a:srgbClr val="4AA4AF"/>
                </a:solidFill>
              </a:endParaRPr>
            </a:p>
          </p:txBody>
        </p:sp>
      </p:grpSp>
      <p:grpSp>
        <p:nvGrpSpPr>
          <p:cNvPr id="26" name="Group 25"/>
          <p:cNvGrpSpPr/>
          <p:nvPr/>
        </p:nvGrpSpPr>
        <p:grpSpPr>
          <a:xfrm>
            <a:off x="2797971" y="1744455"/>
            <a:ext cx="8202169" cy="4884944"/>
            <a:chOff x="2797971" y="1744455"/>
            <a:chExt cx="8202169" cy="4884944"/>
          </a:xfrm>
        </p:grpSpPr>
        <p:sp>
          <p:nvSpPr>
            <p:cNvPr id="17" name="Rectangle 16"/>
            <p:cNvSpPr/>
            <p:nvPr/>
          </p:nvSpPr>
          <p:spPr>
            <a:xfrm>
              <a:off x="2797971" y="1744455"/>
              <a:ext cx="8198891"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900"/>
                </a:spcAft>
              </a:pPr>
              <a:r>
                <a:rPr lang="en-US" sz="1600" dirty="0" smtClean="0">
                  <a:solidFill>
                    <a:srgbClr val="4AA4AF"/>
                  </a:solidFill>
                  <a:effectLst>
                    <a:outerShdw blurRad="38100" dist="38100" dir="2700000" algn="tl">
                      <a:srgbClr val="000000">
                        <a:alpha val="43137"/>
                      </a:srgbClr>
                    </a:outerShdw>
                  </a:effectLst>
                </a:rPr>
                <a:t>3X </a:t>
              </a:r>
              <a:r>
                <a:rPr lang="en-US" sz="1600" dirty="0">
                  <a:solidFill>
                    <a:srgbClr val="4AA4AF"/>
                  </a:solidFill>
                  <a:effectLst>
                    <a:outerShdw blurRad="38100" dist="38100" dir="2700000" algn="tl">
                      <a:srgbClr val="000000">
                        <a:alpha val="43137"/>
                      </a:srgbClr>
                    </a:outerShdw>
                  </a:effectLst>
                </a:rPr>
                <a:t>increase in climate financing to </a:t>
              </a:r>
              <a:r>
                <a:rPr lang="en-US" sz="1600" b="1" dirty="0">
                  <a:solidFill>
                    <a:srgbClr val="4AA4AF"/>
                  </a:solidFill>
                  <a:effectLst>
                    <a:outerShdw blurRad="38100" dist="38100" dir="2700000" algn="tl">
                      <a:srgbClr val="000000">
                        <a:alpha val="43137"/>
                      </a:srgbClr>
                    </a:outerShdw>
                  </a:effectLst>
                </a:rPr>
                <a:t>US$5 billion annually </a:t>
              </a:r>
              <a:r>
                <a:rPr lang="en-US" sz="1600" b="1" dirty="0" smtClean="0">
                  <a:solidFill>
                    <a:srgbClr val="4AA4AF"/>
                  </a:solidFill>
                  <a:effectLst>
                    <a:outerShdw blurRad="38100" dist="38100" dir="2700000" algn="tl">
                      <a:srgbClr val="000000">
                        <a:alpha val="43137"/>
                      </a:srgbClr>
                    </a:outerShdw>
                  </a:effectLst>
                </a:rPr>
                <a:t>by 2020</a:t>
              </a:r>
              <a:endParaRPr lang="en-US" sz="1600" b="1" dirty="0">
                <a:effectLst>
                  <a:outerShdw blurRad="38100" dist="38100" dir="2700000" algn="tl">
                    <a:srgbClr val="000000">
                      <a:alpha val="43137"/>
                    </a:srgbClr>
                  </a:outerShdw>
                </a:effectLst>
              </a:endParaRPr>
            </a:p>
          </p:txBody>
        </p:sp>
        <p:sp>
          <p:nvSpPr>
            <p:cNvPr id="19" name="Rectangle 18"/>
            <p:cNvSpPr/>
            <p:nvPr/>
          </p:nvSpPr>
          <p:spPr>
            <a:xfrm>
              <a:off x="2797972" y="2651287"/>
              <a:ext cx="8198890"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smtClean="0">
                  <a:solidFill>
                    <a:srgbClr val="4AA4AF"/>
                  </a:solidFill>
                  <a:effectLst>
                    <a:outerShdw blurRad="38100" dist="38100" dir="2700000" algn="tl">
                      <a:srgbClr val="000000">
                        <a:alpha val="43137"/>
                      </a:srgbClr>
                    </a:outerShdw>
                  </a:effectLst>
                </a:rPr>
                <a:t>&gt;2X increase in climate financing </a:t>
              </a:r>
            </a:p>
            <a:p>
              <a:pPr lvl="1"/>
              <a:r>
                <a:rPr lang="en-US" sz="1600" b="1" dirty="0" smtClean="0">
                  <a:solidFill>
                    <a:srgbClr val="4AA4AF"/>
                  </a:solidFill>
                  <a:effectLst>
                    <a:outerShdw blurRad="38100" dist="38100" dir="2700000" algn="tl">
                      <a:srgbClr val="000000">
                        <a:alpha val="43137"/>
                      </a:srgbClr>
                    </a:outerShdw>
                  </a:effectLst>
                </a:rPr>
                <a:t>Up to US$6 billion by 2020 </a:t>
              </a:r>
            </a:p>
            <a:p>
              <a:pPr lvl="1"/>
              <a:r>
                <a:rPr lang="en-US" sz="1600" dirty="0" smtClean="0">
                  <a:solidFill>
                    <a:srgbClr val="4AA4AF"/>
                  </a:solidFill>
                  <a:effectLst>
                    <a:outerShdw blurRad="38100" dist="38100" dir="2700000" algn="tl">
                      <a:srgbClr val="000000">
                        <a:alpha val="43137"/>
                      </a:srgbClr>
                    </a:outerShdw>
                  </a:effectLst>
                </a:rPr>
                <a:t>(</a:t>
              </a:r>
              <a:r>
                <a:rPr lang="en-US" sz="1600" dirty="0">
                  <a:solidFill>
                    <a:srgbClr val="4AA4AF"/>
                  </a:solidFill>
                  <a:effectLst>
                    <a:outerShdw blurRad="38100" dist="38100" dir="2700000" algn="tl">
                      <a:srgbClr val="000000">
                        <a:alpha val="43137"/>
                      </a:srgbClr>
                    </a:outerShdw>
                  </a:effectLst>
                </a:rPr>
                <a:t>US$4 billion/ mitigation, US$2 billion/ adaptation</a:t>
              </a:r>
              <a:r>
                <a:rPr lang="en-US" sz="1600" dirty="0" smtClean="0">
                  <a:solidFill>
                    <a:srgbClr val="4AA4AF"/>
                  </a:solidFill>
                  <a:effectLst>
                    <a:outerShdw blurRad="38100" dist="38100" dir="2700000" algn="tl">
                      <a:srgbClr val="000000">
                        <a:alpha val="43137"/>
                      </a:srgbClr>
                    </a:outerShdw>
                  </a:effectLst>
                </a:rPr>
                <a:t>) </a:t>
              </a:r>
              <a:endParaRPr lang="en-US" sz="1600" dirty="0">
                <a:solidFill>
                  <a:srgbClr val="4AA4AF"/>
                </a:solidFill>
                <a:effectLst>
                  <a:outerShdw blurRad="38100" dist="38100" dir="2700000" algn="tl">
                    <a:srgbClr val="000000">
                      <a:alpha val="43137"/>
                    </a:srgbClr>
                  </a:outerShdw>
                </a:effectLst>
              </a:endParaRPr>
            </a:p>
          </p:txBody>
        </p:sp>
        <p:sp>
          <p:nvSpPr>
            <p:cNvPr id="20" name="Rectangle 19"/>
            <p:cNvSpPr/>
            <p:nvPr/>
          </p:nvSpPr>
          <p:spPr>
            <a:xfrm>
              <a:off x="2797972" y="3573255"/>
              <a:ext cx="8198890"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900"/>
                </a:spcAft>
              </a:pPr>
              <a:r>
                <a:rPr lang="en-US" sz="1600" dirty="0">
                  <a:solidFill>
                    <a:srgbClr val="4AA4AF"/>
                  </a:solidFill>
                  <a:effectLst>
                    <a:outerShdw blurRad="38100" dist="38100" dir="2700000" algn="tl">
                      <a:srgbClr val="000000">
                        <a:alpha val="43137"/>
                      </a:srgbClr>
                    </a:outerShdw>
                  </a:effectLst>
                </a:rPr>
                <a:t>Increase share of environment/climate financing from 25 to </a:t>
              </a:r>
              <a:r>
                <a:rPr lang="en-US" sz="1600" b="1" dirty="0">
                  <a:solidFill>
                    <a:srgbClr val="4AA4AF"/>
                  </a:solidFill>
                  <a:effectLst>
                    <a:outerShdw blurRad="38100" dist="38100" dir="2700000" algn="tl">
                      <a:srgbClr val="000000">
                        <a:alpha val="43137"/>
                      </a:srgbClr>
                    </a:outerShdw>
                  </a:effectLst>
                </a:rPr>
                <a:t>40 % of annual commitments by 2020</a:t>
              </a:r>
              <a:r>
                <a:rPr lang="en-US" sz="1600" dirty="0">
                  <a:solidFill>
                    <a:srgbClr val="4AA4AF"/>
                  </a:solidFill>
                  <a:effectLst>
                    <a:outerShdw blurRad="38100" dist="38100" dir="2700000" algn="tl">
                      <a:srgbClr val="000000">
                        <a:alpha val="43137"/>
                      </a:srgbClr>
                    </a:outerShdw>
                  </a:effectLst>
                </a:rPr>
                <a:t>, reaching US$20 billion over the next 5 </a:t>
              </a:r>
              <a:r>
                <a:rPr lang="en-US" sz="1600" dirty="0" smtClean="0">
                  <a:solidFill>
                    <a:srgbClr val="4AA4AF"/>
                  </a:solidFill>
                  <a:effectLst>
                    <a:outerShdw blurRad="38100" dist="38100" dir="2700000" algn="tl">
                      <a:srgbClr val="000000">
                        <a:alpha val="43137"/>
                      </a:srgbClr>
                    </a:outerShdw>
                  </a:effectLst>
                </a:rPr>
                <a:t>years</a:t>
              </a:r>
              <a:endParaRPr lang="en-US" sz="1600" dirty="0">
                <a:solidFill>
                  <a:srgbClr val="4AA4AF"/>
                </a:solidFill>
                <a:effectLst>
                  <a:outerShdw blurRad="38100" dist="38100" dir="2700000" algn="tl">
                    <a:srgbClr val="000000">
                      <a:alpha val="43137"/>
                    </a:srgbClr>
                  </a:outerShdw>
                </a:effectLst>
              </a:endParaRPr>
            </a:p>
          </p:txBody>
        </p:sp>
        <p:sp>
          <p:nvSpPr>
            <p:cNvPr id="21" name="Rectangle 20"/>
            <p:cNvSpPr/>
            <p:nvPr/>
          </p:nvSpPr>
          <p:spPr>
            <a:xfrm>
              <a:off x="2797972" y="4503142"/>
              <a:ext cx="8202168" cy="914400"/>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900"/>
                </a:spcAft>
              </a:pPr>
              <a:r>
                <a:rPr lang="en-US" sz="1600" dirty="0">
                  <a:solidFill>
                    <a:srgbClr val="4AA4AF"/>
                  </a:solidFill>
                  <a:effectLst>
                    <a:outerShdw blurRad="38100" dist="38100" dir="2700000" algn="tl">
                      <a:srgbClr val="000000">
                        <a:alpha val="43137"/>
                      </a:srgbClr>
                    </a:outerShdw>
                  </a:effectLst>
                </a:rPr>
                <a:t>Increase from 14 % of annual commitments to </a:t>
              </a:r>
              <a:r>
                <a:rPr lang="en-US" sz="1600" b="1" dirty="0">
                  <a:solidFill>
                    <a:srgbClr val="4AA4AF"/>
                  </a:solidFill>
                  <a:effectLst>
                    <a:outerShdw blurRad="38100" dist="38100" dir="2700000" algn="tl">
                      <a:srgbClr val="000000">
                        <a:alpha val="43137"/>
                      </a:srgbClr>
                    </a:outerShdw>
                  </a:effectLst>
                </a:rPr>
                <a:t>25-30 % by </a:t>
              </a:r>
              <a:r>
                <a:rPr lang="en-US" sz="1600" b="1" dirty="0" smtClean="0">
                  <a:solidFill>
                    <a:srgbClr val="4AA4AF"/>
                  </a:solidFill>
                  <a:effectLst>
                    <a:outerShdw blurRad="38100" dist="38100" dir="2700000" algn="tl">
                      <a:srgbClr val="000000">
                        <a:alpha val="43137"/>
                      </a:srgbClr>
                    </a:outerShdw>
                  </a:effectLst>
                </a:rPr>
                <a:t>2020</a:t>
              </a:r>
              <a:endParaRPr lang="en-US" sz="1600" b="1" dirty="0">
                <a:solidFill>
                  <a:srgbClr val="4AA4AF"/>
                </a:solidFill>
                <a:effectLst>
                  <a:outerShdw blurRad="38100" dist="38100" dir="2700000" algn="tl">
                    <a:srgbClr val="000000">
                      <a:alpha val="43137"/>
                    </a:srgbClr>
                  </a:outerShdw>
                </a:effectLst>
              </a:endParaRPr>
            </a:p>
          </p:txBody>
        </p:sp>
        <p:sp>
          <p:nvSpPr>
            <p:cNvPr id="22" name="Rectangle 21"/>
            <p:cNvSpPr/>
            <p:nvPr/>
          </p:nvSpPr>
          <p:spPr>
            <a:xfrm>
              <a:off x="2810003" y="5425109"/>
              <a:ext cx="4120185" cy="1204289"/>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200" dirty="0">
                  <a:solidFill>
                    <a:srgbClr val="4AA4AF"/>
                  </a:solidFill>
                  <a:effectLst>
                    <a:outerShdw blurRad="38100" dist="38100" dir="2700000" algn="tl">
                      <a:srgbClr val="000000">
                        <a:alpha val="43137"/>
                      </a:srgbClr>
                    </a:outerShdw>
                  </a:effectLst>
                </a:rPr>
                <a:t>Total financing: $29 billion per year by 2020 </a:t>
              </a:r>
            </a:p>
            <a:p>
              <a:pPr lvl="1"/>
              <a:r>
                <a:rPr lang="en-US" sz="1200" dirty="0">
                  <a:solidFill>
                    <a:srgbClr val="4AA4AF"/>
                  </a:solidFill>
                  <a:effectLst>
                    <a:outerShdw blurRad="38100" dist="38100" dir="2700000" algn="tl">
                      <a:srgbClr val="000000">
                        <a:alpha val="43137"/>
                      </a:srgbClr>
                    </a:outerShdw>
                  </a:effectLst>
                </a:rPr>
                <a:t>Mobilize $25 billion of funds for clean energy over </a:t>
              </a:r>
              <a:r>
                <a:rPr lang="en-US" sz="1200" dirty="0" smtClean="0">
                  <a:solidFill>
                    <a:srgbClr val="4AA4AF"/>
                  </a:solidFill>
                  <a:effectLst>
                    <a:outerShdw blurRad="38100" dist="38100" dir="2700000" algn="tl">
                      <a:srgbClr val="000000">
                        <a:alpha val="43137"/>
                      </a:srgbClr>
                    </a:outerShdw>
                  </a:effectLst>
                </a:rPr>
                <a:t>FY16–20 (est</a:t>
              </a:r>
              <a:r>
                <a:rPr lang="en-US" sz="1200" dirty="0">
                  <a:solidFill>
                    <a:srgbClr val="4AA4AF"/>
                  </a:solidFill>
                  <a:effectLst>
                    <a:outerShdw blurRad="38100" dist="38100" dir="2700000" algn="tl">
                      <a:srgbClr val="000000">
                        <a:alpha val="43137"/>
                      </a:srgbClr>
                    </a:outerShdw>
                  </a:effectLst>
                </a:rPr>
                <a:t>. demand of non-IDA concessional finance of $3-5 billion until 2020 in Energy sector only</a:t>
              </a:r>
              <a:r>
                <a:rPr lang="en-US" sz="1200" dirty="0" smtClean="0">
                  <a:solidFill>
                    <a:srgbClr val="4AA4AF"/>
                  </a:solidFill>
                  <a:effectLst>
                    <a:outerShdw blurRad="38100" dist="38100" dir="2700000" algn="tl">
                      <a:srgbClr val="000000">
                        <a:alpha val="43137"/>
                      </a:srgbClr>
                    </a:outerShdw>
                  </a:effectLst>
                </a:rPr>
                <a:t>)</a:t>
              </a:r>
              <a:endParaRPr lang="en-US" sz="1200" dirty="0">
                <a:solidFill>
                  <a:srgbClr val="4AA4AF"/>
                </a:solidFill>
                <a:effectLst>
                  <a:outerShdw blurRad="38100" dist="38100" dir="2700000" algn="tl">
                    <a:srgbClr val="000000">
                      <a:alpha val="43137"/>
                    </a:srgbClr>
                  </a:outerShdw>
                </a:effectLst>
              </a:endParaRPr>
            </a:p>
          </p:txBody>
        </p:sp>
        <p:sp>
          <p:nvSpPr>
            <p:cNvPr id="23" name="Rectangle 22"/>
            <p:cNvSpPr/>
            <p:nvPr/>
          </p:nvSpPr>
          <p:spPr>
            <a:xfrm>
              <a:off x="6930188" y="5420996"/>
              <a:ext cx="4066674" cy="1208403"/>
            </a:xfrm>
            <a:prstGeom prst="rect">
              <a:avLst/>
            </a:prstGeom>
            <a:no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200" b="1" dirty="0" smtClean="0">
                  <a:solidFill>
                    <a:srgbClr val="4AA4AF"/>
                  </a:solidFill>
                  <a:effectLst>
                    <a:outerShdw blurRad="38100" dist="38100" dir="2700000" algn="tl">
                      <a:srgbClr val="000000">
                        <a:alpha val="43137"/>
                      </a:srgbClr>
                    </a:outerShdw>
                  </a:effectLst>
                </a:rPr>
                <a:t>FOCUS:</a:t>
              </a:r>
            </a:p>
            <a:p>
              <a:pPr lvl="1"/>
              <a:r>
                <a:rPr lang="en-US" sz="1200" dirty="0" smtClean="0">
                  <a:solidFill>
                    <a:srgbClr val="4AA4AF"/>
                  </a:solidFill>
                  <a:effectLst>
                    <a:outerShdw blurRad="38100" dist="38100" dir="2700000" algn="tl">
                      <a:srgbClr val="000000">
                        <a:alpha val="43137"/>
                      </a:srgbClr>
                    </a:outerShdw>
                  </a:effectLst>
                </a:rPr>
                <a:t>(</a:t>
              </a:r>
              <a:r>
                <a:rPr lang="en-US" sz="1200" dirty="0">
                  <a:solidFill>
                    <a:srgbClr val="4AA4AF"/>
                  </a:solidFill>
                  <a:effectLst>
                    <a:outerShdw blurRad="38100" dist="38100" dir="2700000" algn="tl">
                      <a:srgbClr val="000000">
                        <a:alpha val="43137"/>
                      </a:srgbClr>
                    </a:outerShdw>
                  </a:effectLst>
                </a:rPr>
                <a:t>i) Renewable energy and energy </a:t>
              </a:r>
              <a:r>
                <a:rPr lang="en-US" sz="1200" dirty="0" smtClean="0">
                  <a:solidFill>
                    <a:srgbClr val="4AA4AF"/>
                  </a:solidFill>
                  <a:effectLst>
                    <a:outerShdw blurRad="38100" dist="38100" dir="2700000" algn="tl">
                      <a:srgbClr val="000000">
                        <a:alpha val="43137"/>
                      </a:srgbClr>
                    </a:outerShdw>
                  </a:effectLst>
                </a:rPr>
                <a:t>efficiency</a:t>
              </a:r>
              <a:r>
                <a:rPr lang="en-US" sz="1200" dirty="0">
                  <a:solidFill>
                    <a:srgbClr val="4AA4AF"/>
                  </a:solidFill>
                  <a:effectLst>
                    <a:outerShdw blurRad="38100" dist="38100" dir="2700000" algn="tl">
                      <a:srgbClr val="000000">
                        <a:alpha val="43137"/>
                      </a:srgbClr>
                    </a:outerShdw>
                  </a:effectLst>
                </a:rPr>
                <a:t/>
              </a:r>
              <a:br>
                <a:rPr lang="en-US" sz="1200" dirty="0">
                  <a:solidFill>
                    <a:srgbClr val="4AA4AF"/>
                  </a:solidFill>
                  <a:effectLst>
                    <a:outerShdw blurRad="38100" dist="38100" dir="2700000" algn="tl">
                      <a:srgbClr val="000000">
                        <a:alpha val="43137"/>
                      </a:srgbClr>
                    </a:outerShdw>
                  </a:effectLst>
                </a:rPr>
              </a:br>
              <a:r>
                <a:rPr lang="en-US" sz="1200" dirty="0" smtClean="0">
                  <a:solidFill>
                    <a:srgbClr val="4AA4AF"/>
                  </a:solidFill>
                  <a:effectLst>
                    <a:outerShdw blurRad="38100" dist="38100" dir="2700000" algn="tl">
                      <a:srgbClr val="000000">
                        <a:alpha val="43137"/>
                      </a:srgbClr>
                    </a:outerShdw>
                  </a:effectLst>
                </a:rPr>
                <a:t>(ii</a:t>
              </a:r>
              <a:r>
                <a:rPr lang="en-US" sz="1200" dirty="0">
                  <a:solidFill>
                    <a:srgbClr val="4AA4AF"/>
                  </a:solidFill>
                  <a:effectLst>
                    <a:outerShdw blurRad="38100" dist="38100" dir="2700000" algn="tl">
                      <a:srgbClr val="000000">
                        <a:alpha val="43137"/>
                      </a:srgbClr>
                    </a:outerShdw>
                  </a:effectLst>
                </a:rPr>
                <a:t>) Sustainable </a:t>
              </a:r>
              <a:r>
                <a:rPr lang="en-US" sz="1200" dirty="0" smtClean="0">
                  <a:solidFill>
                    <a:srgbClr val="4AA4AF"/>
                  </a:solidFill>
                  <a:effectLst>
                    <a:outerShdw blurRad="38100" dist="38100" dir="2700000" algn="tl">
                      <a:srgbClr val="000000">
                        <a:alpha val="43137"/>
                      </a:srgbClr>
                    </a:outerShdw>
                  </a:effectLst>
                </a:rPr>
                <a:t>mobility</a:t>
              </a:r>
              <a:br>
                <a:rPr lang="en-US" sz="1200" dirty="0" smtClean="0">
                  <a:solidFill>
                    <a:srgbClr val="4AA4AF"/>
                  </a:solidFill>
                  <a:effectLst>
                    <a:outerShdw blurRad="38100" dist="38100" dir="2700000" algn="tl">
                      <a:srgbClr val="000000">
                        <a:alpha val="43137"/>
                      </a:srgbClr>
                    </a:outerShdw>
                  </a:effectLst>
                </a:rPr>
              </a:br>
              <a:r>
                <a:rPr lang="en-US" sz="1200" dirty="0" smtClean="0">
                  <a:solidFill>
                    <a:srgbClr val="4AA4AF"/>
                  </a:solidFill>
                  <a:effectLst>
                    <a:outerShdw blurRad="38100" dist="38100" dir="2700000" algn="tl">
                      <a:srgbClr val="000000">
                        <a:alpha val="43137"/>
                      </a:srgbClr>
                    </a:outerShdw>
                  </a:effectLst>
                </a:rPr>
                <a:t>(</a:t>
              </a:r>
              <a:r>
                <a:rPr lang="en-US" sz="1200" dirty="0">
                  <a:solidFill>
                    <a:srgbClr val="4AA4AF"/>
                  </a:solidFill>
                  <a:effectLst>
                    <a:outerShdw blurRad="38100" dist="38100" dir="2700000" algn="tl">
                      <a:srgbClr val="000000">
                        <a:alpha val="43137"/>
                      </a:srgbClr>
                    </a:outerShdw>
                  </a:effectLst>
                </a:rPr>
                <a:t>iii) Resilient, competitive low-carbon cities; </a:t>
              </a:r>
              <a:r>
                <a:rPr lang="en-US" sz="1200" dirty="0" smtClean="0">
                  <a:solidFill>
                    <a:srgbClr val="4AA4AF"/>
                  </a:solidFill>
                  <a:effectLst>
                    <a:outerShdw blurRad="38100" dist="38100" dir="2700000" algn="tl">
                      <a:srgbClr val="000000">
                        <a:alpha val="43137"/>
                      </a:srgbClr>
                    </a:outerShdw>
                  </a:effectLst>
                </a:rPr>
                <a:t/>
              </a:r>
              <a:br>
                <a:rPr lang="en-US" sz="1200" dirty="0" smtClean="0">
                  <a:solidFill>
                    <a:srgbClr val="4AA4AF"/>
                  </a:solidFill>
                  <a:effectLst>
                    <a:outerShdw blurRad="38100" dist="38100" dir="2700000" algn="tl">
                      <a:srgbClr val="000000">
                        <a:alpha val="43137"/>
                      </a:srgbClr>
                    </a:outerShdw>
                  </a:effectLst>
                </a:rPr>
              </a:br>
              <a:r>
                <a:rPr lang="en-US" sz="1200" dirty="0" smtClean="0">
                  <a:solidFill>
                    <a:srgbClr val="4AA4AF"/>
                  </a:solidFill>
                  <a:effectLst>
                    <a:outerShdw blurRad="38100" dist="38100" dir="2700000" algn="tl">
                      <a:srgbClr val="000000">
                        <a:alpha val="43137"/>
                      </a:srgbClr>
                    </a:outerShdw>
                  </a:effectLst>
                </a:rPr>
                <a:t>(</a:t>
              </a:r>
              <a:r>
                <a:rPr lang="en-US" sz="1200" dirty="0">
                  <a:solidFill>
                    <a:srgbClr val="4AA4AF"/>
                  </a:solidFill>
                  <a:effectLst>
                    <a:outerShdw blurRad="38100" dist="38100" dir="2700000" algn="tl">
                      <a:srgbClr val="000000">
                        <a:alpha val="43137"/>
                      </a:srgbClr>
                    </a:outerShdw>
                  </a:effectLst>
                </a:rPr>
                <a:t>iv) Climate-smart land use and food security; </a:t>
              </a:r>
              <a:r>
                <a:rPr lang="en-US" sz="1200" dirty="0" smtClean="0">
                  <a:solidFill>
                    <a:srgbClr val="4AA4AF"/>
                  </a:solidFill>
                  <a:effectLst>
                    <a:outerShdw blurRad="38100" dist="38100" dir="2700000" algn="tl">
                      <a:srgbClr val="000000">
                        <a:alpha val="43137"/>
                      </a:srgbClr>
                    </a:outerShdw>
                  </a:effectLst>
                </a:rPr>
                <a:t/>
              </a:r>
              <a:br>
                <a:rPr lang="en-US" sz="1200" dirty="0" smtClean="0">
                  <a:solidFill>
                    <a:srgbClr val="4AA4AF"/>
                  </a:solidFill>
                  <a:effectLst>
                    <a:outerShdw blurRad="38100" dist="38100" dir="2700000" algn="tl">
                      <a:srgbClr val="000000">
                        <a:alpha val="43137"/>
                      </a:srgbClr>
                    </a:outerShdw>
                  </a:effectLst>
                </a:rPr>
              </a:br>
              <a:r>
                <a:rPr lang="en-US" sz="1200" dirty="0" smtClean="0">
                  <a:solidFill>
                    <a:srgbClr val="4AA4AF"/>
                  </a:solidFill>
                  <a:effectLst>
                    <a:outerShdw blurRad="38100" dist="38100" dir="2700000" algn="tl">
                      <a:srgbClr val="000000">
                        <a:alpha val="43137"/>
                      </a:srgbClr>
                    </a:outerShdw>
                  </a:effectLst>
                </a:rPr>
                <a:t>(</a:t>
              </a:r>
              <a:r>
                <a:rPr lang="en-US" sz="1200" dirty="0">
                  <a:solidFill>
                    <a:srgbClr val="4AA4AF"/>
                  </a:solidFill>
                  <a:effectLst>
                    <a:outerShdw blurRad="38100" dist="38100" dir="2700000" algn="tl">
                      <a:srgbClr val="000000">
                        <a:alpha val="43137"/>
                      </a:srgbClr>
                    </a:outerShdw>
                  </a:effectLst>
                </a:rPr>
                <a:t>v) Green competitiveness; (vi) Leaving no one </a:t>
              </a:r>
              <a:r>
                <a:rPr lang="en-US" sz="1200" dirty="0" smtClean="0">
                  <a:solidFill>
                    <a:srgbClr val="4AA4AF"/>
                  </a:solidFill>
                  <a:effectLst>
                    <a:outerShdw blurRad="38100" dist="38100" dir="2700000" algn="tl">
                      <a:srgbClr val="000000">
                        <a:alpha val="43137"/>
                      </a:srgbClr>
                    </a:outerShdw>
                  </a:effectLst>
                </a:rPr>
                <a:t>behind</a:t>
              </a:r>
              <a:endParaRPr lang="en-US" sz="1200" dirty="0">
                <a:solidFill>
                  <a:srgbClr val="4AA4A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9496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1329059"/>
            <a:ext cx="7869595" cy="3461883"/>
          </a:xfrm>
          <a:prstGeom prst="rect">
            <a:avLst/>
          </a:prstGeom>
        </p:spPr>
      </p:pic>
      <p:pic>
        <p:nvPicPr>
          <p:cNvPr id="5" name="Picture 4"/>
          <p:cNvPicPr>
            <a:picLocks noChangeAspect="1"/>
          </p:cNvPicPr>
          <p:nvPr/>
        </p:nvPicPr>
        <p:blipFill>
          <a:blip r:embed="rId3"/>
          <a:stretch>
            <a:fillRect/>
          </a:stretch>
        </p:blipFill>
        <p:spPr>
          <a:xfrm>
            <a:off x="2562226" y="4946090"/>
            <a:ext cx="7422232" cy="1549960"/>
          </a:xfrm>
          <a:prstGeom prst="rect">
            <a:avLst/>
          </a:prstGeom>
        </p:spPr>
      </p:pic>
      <p:sp>
        <p:nvSpPr>
          <p:cNvPr id="8" name="Title 2"/>
          <p:cNvSpPr>
            <a:spLocks noGrp="1"/>
          </p:cNvSpPr>
          <p:nvPr>
            <p:ph type="ctrTitle"/>
          </p:nvPr>
        </p:nvSpPr>
        <p:spPr>
          <a:xfrm>
            <a:off x="2214506" y="439563"/>
            <a:ext cx="8727763" cy="498840"/>
          </a:xfrm>
        </p:spPr>
        <p:txBody>
          <a:bodyPr vert="horz" lIns="0" tIns="0" rIns="0" bIns="0" rtlCol="0" anchor="b" anchorCtr="0">
            <a:normAutofit/>
          </a:bodyPr>
          <a:lstStyle/>
          <a:p>
            <a:r>
              <a:rPr lang="en-US" sz="3200" b="0" dirty="0" smtClean="0">
                <a:latin typeface="Calibri"/>
                <a:cs typeface="Calibri"/>
              </a:rPr>
              <a:t>CTF on the ground..</a:t>
            </a:r>
            <a:endParaRPr lang="en-US" sz="3200" b="0" dirty="0">
              <a:latin typeface="Calibri"/>
              <a:cs typeface="Calibri"/>
            </a:endParaRPr>
          </a:p>
        </p:txBody>
      </p:sp>
    </p:spTree>
    <p:extLst>
      <p:ext uri="{BB962C8B-B14F-4D97-AF65-F5344CB8AC3E}">
        <p14:creationId xmlns:p14="http://schemas.microsoft.com/office/powerpoint/2010/main" val="2741833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14506" y="439563"/>
            <a:ext cx="8727763" cy="498840"/>
          </a:xfrm>
        </p:spPr>
        <p:txBody>
          <a:bodyPr vert="horz" lIns="0" tIns="0" rIns="0" bIns="0" rtlCol="0" anchor="b" anchorCtr="0">
            <a:normAutofit/>
          </a:bodyPr>
          <a:lstStyle/>
          <a:p>
            <a:r>
              <a:rPr lang="en-US" sz="3200" b="0" dirty="0" smtClean="0">
                <a:latin typeface="Calibri"/>
                <a:cs typeface="Calibri"/>
              </a:rPr>
              <a:t>Story So Far</a:t>
            </a:r>
            <a:endParaRPr lang="en-US" sz="3200" b="0" dirty="0">
              <a:latin typeface="Calibri"/>
              <a:cs typeface="Calibri"/>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3549"/>
          <a:stretch/>
        </p:blipFill>
        <p:spPr>
          <a:xfrm>
            <a:off x="676274" y="1646491"/>
            <a:ext cx="9255125" cy="4991601"/>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476562" y="2005914"/>
            <a:ext cx="1770405" cy="1231106"/>
          </a:xfrm>
          <a:prstGeom prst="rect">
            <a:avLst/>
          </a:prstGeom>
          <a:noFill/>
        </p:spPr>
        <p:txBody>
          <a:bodyPr wrap="square" rtlCol="0">
            <a:spAutoFit/>
          </a:bodyPr>
          <a:lstStyle/>
          <a:p>
            <a:pPr lvl="0"/>
            <a:r>
              <a:rPr lang="en-US" sz="2400" dirty="0">
                <a:solidFill>
                  <a:schemeClr val="bg1"/>
                </a:solidFill>
              </a:rPr>
              <a:t>2008</a:t>
            </a:r>
          </a:p>
          <a:p>
            <a:pPr lvl="0"/>
            <a:r>
              <a:rPr lang="en-US" sz="1400" b="1" dirty="0">
                <a:solidFill>
                  <a:schemeClr val="accent4">
                    <a:lumMod val="60000"/>
                    <a:lumOff val="40000"/>
                  </a:schemeClr>
                </a:solidFill>
              </a:rPr>
              <a:t>CTF goes live!</a:t>
            </a:r>
          </a:p>
          <a:p>
            <a:pPr lvl="0"/>
            <a:r>
              <a:rPr lang="en-US" sz="1200" dirty="0">
                <a:solidFill>
                  <a:schemeClr val="bg1"/>
                </a:solidFill>
              </a:rPr>
              <a:t>MDB partnership</a:t>
            </a:r>
          </a:p>
          <a:p>
            <a:pPr lvl="0"/>
            <a:r>
              <a:rPr lang="en-US" sz="1200" dirty="0">
                <a:solidFill>
                  <a:schemeClr val="bg1"/>
                </a:solidFill>
              </a:rPr>
              <a:t>Innovation &amp; flexibility</a:t>
            </a:r>
          </a:p>
          <a:p>
            <a:pPr lvl="0"/>
            <a:r>
              <a:rPr lang="en-US" sz="1200" dirty="0" smtClean="0">
                <a:solidFill>
                  <a:schemeClr val="bg1"/>
                </a:solidFill>
              </a:rPr>
              <a:t>Leveraging</a:t>
            </a:r>
            <a:endParaRPr lang="en-US" sz="1200" dirty="0">
              <a:solidFill>
                <a:schemeClr val="bg1"/>
              </a:solidFill>
            </a:endParaRPr>
          </a:p>
        </p:txBody>
      </p:sp>
      <p:sp>
        <p:nvSpPr>
          <p:cNvPr id="15" name="TextBox 14"/>
          <p:cNvSpPr txBox="1"/>
          <p:nvPr/>
        </p:nvSpPr>
        <p:spPr>
          <a:xfrm>
            <a:off x="4523172" y="1663214"/>
            <a:ext cx="1763330" cy="1661993"/>
          </a:xfrm>
          <a:prstGeom prst="rect">
            <a:avLst/>
          </a:prstGeom>
          <a:noFill/>
        </p:spPr>
        <p:txBody>
          <a:bodyPr wrap="square" rtlCol="0">
            <a:spAutoFit/>
          </a:bodyPr>
          <a:lstStyle/>
          <a:p>
            <a:pPr lvl="0"/>
            <a:r>
              <a:rPr lang="en-US" sz="2400" dirty="0">
                <a:solidFill>
                  <a:srgbClr val="FFFFFF"/>
                </a:solidFill>
              </a:rPr>
              <a:t>2013</a:t>
            </a:r>
          </a:p>
          <a:p>
            <a:pPr lvl="0"/>
            <a:r>
              <a:rPr lang="en-US" sz="1400" b="1" dirty="0">
                <a:solidFill>
                  <a:schemeClr val="accent4">
                    <a:lumMod val="60000"/>
                    <a:lumOff val="40000"/>
                  </a:schemeClr>
                </a:solidFill>
              </a:rPr>
              <a:t>Dedicated Private Sector Program created</a:t>
            </a:r>
          </a:p>
          <a:p>
            <a:pPr lvl="0"/>
            <a:r>
              <a:rPr lang="en-US" sz="1200" dirty="0">
                <a:solidFill>
                  <a:srgbClr val="FFFFFF"/>
                </a:solidFill>
              </a:rPr>
              <a:t>Private sector focus</a:t>
            </a:r>
          </a:p>
          <a:p>
            <a:pPr lvl="0"/>
            <a:r>
              <a:rPr lang="en-US" sz="1200" dirty="0">
                <a:solidFill>
                  <a:srgbClr val="FFFFFF"/>
                </a:solidFill>
              </a:rPr>
              <a:t>Deliver at scale &amp; </a:t>
            </a:r>
            <a:r>
              <a:rPr lang="en-US" sz="1200" dirty="0" smtClean="0">
                <a:solidFill>
                  <a:srgbClr val="FFFFFF"/>
                </a:solidFill>
              </a:rPr>
              <a:t>speed Flexibility</a:t>
            </a:r>
            <a:endParaRPr lang="en-US" sz="1200" dirty="0">
              <a:solidFill>
                <a:srgbClr val="FFFFFF"/>
              </a:solidFill>
            </a:endParaRPr>
          </a:p>
        </p:txBody>
      </p:sp>
      <p:sp>
        <p:nvSpPr>
          <p:cNvPr id="16" name="TextBox 15"/>
          <p:cNvSpPr txBox="1"/>
          <p:nvPr/>
        </p:nvSpPr>
        <p:spPr>
          <a:xfrm>
            <a:off x="7524863" y="2317394"/>
            <a:ext cx="1614903" cy="1200329"/>
          </a:xfrm>
          <a:prstGeom prst="rect">
            <a:avLst/>
          </a:prstGeom>
          <a:noFill/>
        </p:spPr>
        <p:txBody>
          <a:bodyPr wrap="square" rtlCol="0">
            <a:spAutoFit/>
          </a:bodyPr>
          <a:lstStyle/>
          <a:p>
            <a:pPr lvl="0"/>
            <a:r>
              <a:rPr lang="en-US" sz="2400" dirty="0">
                <a:solidFill>
                  <a:srgbClr val="FFFFFF"/>
                </a:solidFill>
              </a:rPr>
              <a:t>2014</a:t>
            </a:r>
            <a:r>
              <a:rPr lang="en-US" sz="3000" dirty="0">
                <a:solidFill>
                  <a:srgbClr val="FFFFFF"/>
                </a:solidFill>
              </a:rPr>
              <a:t> </a:t>
            </a:r>
          </a:p>
          <a:p>
            <a:pPr lvl="0"/>
            <a:r>
              <a:rPr lang="en-US" sz="1400" b="1" dirty="0">
                <a:solidFill>
                  <a:schemeClr val="accent4">
                    <a:lumMod val="60000"/>
                    <a:lumOff val="40000"/>
                  </a:schemeClr>
                </a:solidFill>
              </a:rPr>
              <a:t>Contingent Recovery Grant - Geothermal</a:t>
            </a:r>
          </a:p>
        </p:txBody>
      </p:sp>
      <p:sp>
        <p:nvSpPr>
          <p:cNvPr id="17" name="TextBox 16"/>
          <p:cNvSpPr txBox="1"/>
          <p:nvPr/>
        </p:nvSpPr>
        <p:spPr>
          <a:xfrm>
            <a:off x="1780595" y="5488421"/>
            <a:ext cx="1864305" cy="892552"/>
          </a:xfrm>
          <a:prstGeom prst="rect">
            <a:avLst/>
          </a:prstGeom>
          <a:noFill/>
        </p:spPr>
        <p:txBody>
          <a:bodyPr wrap="square" rtlCol="0">
            <a:spAutoFit/>
          </a:bodyPr>
          <a:lstStyle/>
          <a:p>
            <a:r>
              <a:rPr lang="en-US" sz="2400" dirty="0">
                <a:solidFill>
                  <a:srgbClr val="FFFFFF"/>
                </a:solidFill>
              </a:rPr>
              <a:t>2010</a:t>
            </a:r>
          </a:p>
          <a:p>
            <a:r>
              <a:rPr lang="en-US" sz="1400" b="1" dirty="0">
                <a:solidFill>
                  <a:schemeClr val="accent4">
                    <a:lumMod val="60000"/>
                    <a:lumOff val="40000"/>
                  </a:schemeClr>
                </a:solidFill>
              </a:rPr>
              <a:t>1st CTF Disbursement Recorded</a:t>
            </a:r>
          </a:p>
        </p:txBody>
      </p:sp>
      <p:sp>
        <p:nvSpPr>
          <p:cNvPr id="18" name="TextBox 17"/>
          <p:cNvSpPr txBox="1"/>
          <p:nvPr/>
        </p:nvSpPr>
        <p:spPr>
          <a:xfrm>
            <a:off x="5053644" y="5456677"/>
            <a:ext cx="1564135" cy="892552"/>
          </a:xfrm>
          <a:prstGeom prst="rect">
            <a:avLst/>
          </a:prstGeom>
          <a:noFill/>
        </p:spPr>
        <p:txBody>
          <a:bodyPr wrap="square" rtlCol="0">
            <a:spAutoFit/>
          </a:bodyPr>
          <a:lstStyle/>
          <a:p>
            <a:pPr lvl="0"/>
            <a:r>
              <a:rPr lang="en-US" sz="2400" dirty="0">
                <a:solidFill>
                  <a:srgbClr val="FFFFFF"/>
                </a:solidFill>
              </a:rPr>
              <a:t>2013</a:t>
            </a:r>
            <a:r>
              <a:rPr lang="en-US" sz="2400" b="1" dirty="0">
                <a:solidFill>
                  <a:srgbClr val="FFFFFF"/>
                </a:solidFill>
              </a:rPr>
              <a:t> </a:t>
            </a:r>
          </a:p>
          <a:p>
            <a:pPr lvl="0"/>
            <a:r>
              <a:rPr lang="en-US" sz="1400" b="1" dirty="0">
                <a:solidFill>
                  <a:schemeClr val="accent4">
                    <a:lumMod val="60000"/>
                    <a:lumOff val="40000"/>
                  </a:schemeClr>
                </a:solidFill>
              </a:rPr>
              <a:t>MX Green Bond Securitization</a:t>
            </a:r>
          </a:p>
        </p:txBody>
      </p:sp>
      <p:sp>
        <p:nvSpPr>
          <p:cNvPr id="19" name="TextBox 18"/>
          <p:cNvSpPr txBox="1"/>
          <p:nvPr/>
        </p:nvSpPr>
        <p:spPr>
          <a:xfrm>
            <a:off x="7485789" y="5420692"/>
            <a:ext cx="1564135" cy="892552"/>
          </a:xfrm>
          <a:prstGeom prst="rect">
            <a:avLst/>
          </a:prstGeom>
          <a:noFill/>
        </p:spPr>
        <p:txBody>
          <a:bodyPr wrap="square" rtlCol="0">
            <a:spAutoFit/>
          </a:bodyPr>
          <a:lstStyle/>
          <a:p>
            <a:r>
              <a:rPr lang="en-US" sz="2400" dirty="0">
                <a:solidFill>
                  <a:srgbClr val="FFFFFF"/>
                </a:solidFill>
              </a:rPr>
              <a:t>2016</a:t>
            </a:r>
          </a:p>
          <a:p>
            <a:r>
              <a:rPr lang="en-US" sz="1400" b="1" dirty="0">
                <a:solidFill>
                  <a:schemeClr val="accent4">
                    <a:lumMod val="60000"/>
                    <a:lumOff val="40000"/>
                  </a:schemeClr>
                </a:solidFill>
              </a:rPr>
              <a:t>CTF Funds Fully Committed</a:t>
            </a:r>
          </a:p>
        </p:txBody>
      </p:sp>
      <p:pic>
        <p:nvPicPr>
          <p:cNvPr id="13" name="Picture 12" descr="CTF2.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9302" y="3721100"/>
            <a:ext cx="1041546" cy="1436116"/>
          </a:xfrm>
          <a:prstGeom prst="rect">
            <a:avLst/>
          </a:prstGeom>
        </p:spPr>
      </p:pic>
    </p:spTree>
    <p:extLst>
      <p:ext uri="{BB962C8B-B14F-4D97-AF65-F5344CB8AC3E}">
        <p14:creationId xmlns:p14="http://schemas.microsoft.com/office/powerpoint/2010/main" val="235112824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idx="1"/>
          </p:nvPr>
        </p:nvSpPr>
        <p:spPr>
          <a:xfrm>
            <a:off x="2190586" y="565572"/>
            <a:ext cx="8605347" cy="551606"/>
          </a:xfrm>
        </p:spPr>
        <p:txBody>
          <a:bodyPr vert="horz" lIns="0" tIns="0" rIns="0" bIns="0" rtlCol="0" anchor="b" anchorCtr="0">
            <a:normAutofit/>
          </a:bodyPr>
          <a:lstStyle/>
          <a:p>
            <a:pPr marL="0">
              <a:lnSpc>
                <a:spcPts val="2340"/>
              </a:lnSpc>
              <a:spcBef>
                <a:spcPct val="0"/>
              </a:spcBef>
              <a:buNone/>
            </a:pPr>
            <a:r>
              <a:rPr lang="en-US" sz="3200" dirty="0">
                <a:solidFill>
                  <a:schemeClr val="bg1"/>
                </a:solidFill>
                <a:latin typeface="Calibri"/>
                <a:ea typeface="+mj-ea"/>
                <a:cs typeface="Calibri"/>
              </a:rPr>
              <a:t>Key </a:t>
            </a:r>
            <a:r>
              <a:rPr lang="en-US" sz="3200" dirty="0" smtClean="0">
                <a:solidFill>
                  <a:schemeClr val="bg1"/>
                </a:solidFill>
                <a:latin typeface="Calibri"/>
                <a:ea typeface="+mj-ea"/>
                <a:cs typeface="Calibri"/>
              </a:rPr>
              <a:t>features of the Business </a:t>
            </a:r>
            <a:r>
              <a:rPr lang="en-US" sz="3200" dirty="0">
                <a:solidFill>
                  <a:schemeClr val="bg1"/>
                </a:solidFill>
                <a:latin typeface="Calibri"/>
                <a:ea typeface="+mj-ea"/>
                <a:cs typeface="Calibri"/>
              </a:rPr>
              <a:t>Model</a:t>
            </a:r>
          </a:p>
        </p:txBody>
      </p:sp>
      <p:grpSp>
        <p:nvGrpSpPr>
          <p:cNvPr id="6" name="Group 5"/>
          <p:cNvGrpSpPr/>
          <p:nvPr/>
        </p:nvGrpSpPr>
        <p:grpSpPr>
          <a:xfrm>
            <a:off x="1682495" y="2304288"/>
            <a:ext cx="10040113" cy="3561483"/>
            <a:chOff x="1095009" y="3414618"/>
            <a:chExt cx="10112230" cy="3027225"/>
          </a:xfrm>
        </p:grpSpPr>
        <p:grpSp>
          <p:nvGrpSpPr>
            <p:cNvPr id="15" name="Group 14"/>
            <p:cNvGrpSpPr/>
            <p:nvPr/>
          </p:nvGrpSpPr>
          <p:grpSpPr>
            <a:xfrm>
              <a:off x="1095009" y="3446467"/>
              <a:ext cx="2188897" cy="2995376"/>
              <a:chOff x="452024" y="2344337"/>
              <a:chExt cx="2582303" cy="3003210"/>
            </a:xfrm>
          </p:grpSpPr>
          <p:sp>
            <p:nvSpPr>
              <p:cNvPr id="3" name="Rectangle 2"/>
              <p:cNvSpPr/>
              <p:nvPr/>
            </p:nvSpPr>
            <p:spPr>
              <a:xfrm>
                <a:off x="452024" y="3141190"/>
                <a:ext cx="2579459" cy="2206357"/>
              </a:xfrm>
              <a:prstGeom prst="rect">
                <a:avLst/>
              </a:prstGeom>
              <a:solidFill>
                <a:srgbClr val="4AA4A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AAA rated institutions </a:t>
                </a:r>
                <a:r>
                  <a:rPr lang="en-US" sz="1600" dirty="0" smtClean="0"/>
                  <a:t>with strong expertise </a:t>
                </a:r>
                <a:r>
                  <a:rPr lang="en-US" sz="1600" dirty="0"/>
                  <a:t>in </a:t>
                </a:r>
                <a:r>
                  <a:rPr lang="en-US" sz="1600" dirty="0" smtClean="0"/>
                  <a:t> </a:t>
                </a:r>
                <a:r>
                  <a:rPr lang="en-US" sz="1600" dirty="0"/>
                  <a:t>relevant climate-smart </a:t>
                </a:r>
                <a:r>
                  <a:rPr lang="en-US" sz="1600" dirty="0" smtClean="0"/>
                  <a:t>activities:</a:t>
                </a:r>
              </a:p>
              <a:p>
                <a:pPr marL="285750" indent="-285750">
                  <a:buFont typeface="Arial"/>
                  <a:buChar char="•"/>
                </a:pPr>
                <a:r>
                  <a:rPr lang="en-US" sz="1600" dirty="0" smtClean="0"/>
                  <a:t>deal structuring</a:t>
                </a:r>
              </a:p>
              <a:p>
                <a:pPr marL="285750" indent="-285750">
                  <a:buFont typeface="Arial"/>
                  <a:buChar char="•"/>
                </a:pPr>
                <a:r>
                  <a:rPr lang="en-US" sz="1600" dirty="0" smtClean="0"/>
                  <a:t>E&amp;S</a:t>
                </a:r>
              </a:p>
              <a:p>
                <a:pPr marL="285750" indent="-285750">
                  <a:buFont typeface="Arial"/>
                  <a:buChar char="•"/>
                </a:pPr>
                <a:r>
                  <a:rPr lang="en-US" sz="1600" dirty="0" smtClean="0"/>
                  <a:t>client engagement</a:t>
                </a:r>
                <a:endParaRPr lang="en-US" sz="1600" dirty="0"/>
              </a:p>
            </p:txBody>
          </p:sp>
          <p:sp>
            <p:nvSpPr>
              <p:cNvPr id="7" name="Rectangle 6"/>
              <p:cNvSpPr/>
              <p:nvPr/>
            </p:nvSpPr>
            <p:spPr>
              <a:xfrm>
                <a:off x="472207" y="2344337"/>
                <a:ext cx="2562120" cy="796852"/>
              </a:xfrm>
              <a:prstGeom prst="rect">
                <a:avLst/>
              </a:prstGeom>
              <a:solidFill>
                <a:schemeClr val="bg1"/>
              </a:solid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b="1" dirty="0" smtClean="0">
                    <a:solidFill>
                      <a:srgbClr val="4AA4AF"/>
                    </a:solidFill>
                  </a:rPr>
                  <a:t>MDBs </a:t>
                </a:r>
                <a:r>
                  <a:rPr lang="en-US" b="1" dirty="0">
                    <a:solidFill>
                      <a:srgbClr val="4AA4AF"/>
                    </a:solidFill>
                  </a:rPr>
                  <a:t>as i</a:t>
                </a:r>
                <a:r>
                  <a:rPr lang="en-US" b="1" dirty="0" smtClean="0">
                    <a:solidFill>
                      <a:srgbClr val="4AA4AF"/>
                    </a:solidFill>
                  </a:rPr>
                  <a:t>mplementing agencies</a:t>
                </a:r>
                <a:endParaRPr lang="en-US" b="1" dirty="0">
                  <a:solidFill>
                    <a:srgbClr val="4AA4AF"/>
                  </a:solidFill>
                </a:endParaRPr>
              </a:p>
            </p:txBody>
          </p:sp>
        </p:grpSp>
        <p:grpSp>
          <p:nvGrpSpPr>
            <p:cNvPr id="16" name="Group 15"/>
            <p:cNvGrpSpPr/>
            <p:nvPr/>
          </p:nvGrpSpPr>
          <p:grpSpPr>
            <a:xfrm>
              <a:off x="3736560" y="3446467"/>
              <a:ext cx="2194560" cy="2995376"/>
              <a:chOff x="3285572" y="2344337"/>
              <a:chExt cx="2559837" cy="4089960"/>
            </a:xfrm>
          </p:grpSpPr>
          <p:sp>
            <p:nvSpPr>
              <p:cNvPr id="19" name="Rectangle 18"/>
              <p:cNvSpPr/>
              <p:nvPr/>
            </p:nvSpPr>
            <p:spPr>
              <a:xfrm>
                <a:off x="3285572" y="3429541"/>
                <a:ext cx="2559837" cy="3004756"/>
              </a:xfrm>
              <a:prstGeom prst="rect">
                <a:avLst/>
              </a:prstGeom>
              <a:solidFill>
                <a:srgbClr val="4AA4A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endParaRPr lang="en-US" sz="1600" dirty="0" smtClean="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r>
                  <a:rPr lang="en-US" sz="1600" dirty="0" smtClean="0"/>
                  <a:t>Large </a:t>
                </a:r>
                <a:r>
                  <a:rPr lang="en-US" sz="1600" dirty="0"/>
                  <a:t>CTF </a:t>
                </a:r>
                <a:r>
                  <a:rPr lang="en-US" sz="1600" dirty="0" smtClean="0"/>
                  <a:t>envelope </a:t>
                </a:r>
                <a:r>
                  <a:rPr lang="en-US" sz="1600" dirty="0" smtClean="0"/>
                  <a:t>($6.1bn) </a:t>
                </a:r>
              </a:p>
              <a:p>
                <a:pPr marL="285750" indent="-285750">
                  <a:buFont typeface="Arial"/>
                  <a:buChar char="•"/>
                </a:pPr>
                <a:r>
                  <a:rPr lang="en-US" sz="1600" dirty="0" smtClean="0"/>
                  <a:t>Substantial </a:t>
                </a:r>
                <a:r>
                  <a:rPr lang="en-US" sz="1600" dirty="0"/>
                  <a:t>co-financing </a:t>
                </a:r>
                <a:r>
                  <a:rPr lang="en-US" sz="1600" dirty="0" smtClean="0"/>
                  <a:t>($53bn</a:t>
                </a:r>
                <a:r>
                  <a:rPr lang="en-US" sz="1600" dirty="0" smtClean="0"/>
                  <a:t>)</a:t>
                </a:r>
              </a:p>
              <a:p>
                <a:pPr marL="285750" indent="-285750">
                  <a:buFont typeface="Arial"/>
                  <a:buChar char="•"/>
                </a:pPr>
                <a:endParaRPr lang="en-US" sz="1600" dirty="0" smtClean="0"/>
              </a:p>
              <a:p>
                <a:endParaRPr lang="en-US" sz="1600" dirty="0"/>
              </a:p>
              <a:p>
                <a:pPr marL="285750" indent="-285750">
                  <a:buFont typeface="Arial"/>
                  <a:buChar char="•"/>
                </a:pPr>
                <a:endParaRPr lang="en-US" sz="1600" dirty="0" smtClean="0"/>
              </a:p>
              <a:p>
                <a:pPr marL="285750" indent="-285750">
                  <a:buFont typeface="Arial"/>
                  <a:buChar char="•"/>
                </a:pPr>
                <a:endParaRPr lang="en-US" sz="1600" dirty="0"/>
              </a:p>
              <a:p>
                <a:endParaRPr lang="en-US" sz="1600" dirty="0"/>
              </a:p>
              <a:p>
                <a:pPr algn="ctr"/>
                <a:endParaRPr lang="en-US" sz="1600" dirty="0"/>
              </a:p>
            </p:txBody>
          </p:sp>
          <p:sp>
            <p:nvSpPr>
              <p:cNvPr id="20" name="Rectangle 19"/>
              <p:cNvSpPr/>
              <p:nvPr/>
            </p:nvSpPr>
            <p:spPr>
              <a:xfrm>
                <a:off x="3296684" y="2344337"/>
                <a:ext cx="2532887" cy="1085203"/>
              </a:xfrm>
              <a:prstGeom prst="rect">
                <a:avLst/>
              </a:prstGeom>
              <a:solidFill>
                <a:schemeClr val="bg1"/>
              </a:solid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b="1" dirty="0" smtClean="0">
                    <a:solidFill>
                      <a:srgbClr val="4AA4AF"/>
                    </a:solidFill>
                  </a:rPr>
                  <a:t>Operational </a:t>
                </a:r>
                <a:r>
                  <a:rPr lang="en-US" b="1" dirty="0">
                    <a:solidFill>
                      <a:srgbClr val="4AA4AF"/>
                    </a:solidFill>
                  </a:rPr>
                  <a:t>Scale</a:t>
                </a:r>
              </a:p>
            </p:txBody>
          </p:sp>
        </p:grpSp>
        <p:grpSp>
          <p:nvGrpSpPr>
            <p:cNvPr id="17" name="Group 16"/>
            <p:cNvGrpSpPr/>
            <p:nvPr/>
          </p:nvGrpSpPr>
          <p:grpSpPr>
            <a:xfrm>
              <a:off x="6353911" y="3424893"/>
              <a:ext cx="2203704" cy="2896123"/>
              <a:chOff x="6157661" y="2338416"/>
              <a:chExt cx="2549183" cy="3295615"/>
            </a:xfrm>
          </p:grpSpPr>
          <p:sp>
            <p:nvSpPr>
              <p:cNvPr id="25" name="TextBox 24"/>
              <p:cNvSpPr txBox="1"/>
              <p:nvPr/>
            </p:nvSpPr>
            <p:spPr>
              <a:xfrm>
                <a:off x="6157661" y="3267370"/>
                <a:ext cx="2549183" cy="2366661"/>
              </a:xfrm>
              <a:prstGeom prst="rect">
                <a:avLst/>
              </a:prstGeom>
              <a:solidFill>
                <a:srgbClr val="4AA4AF"/>
              </a:solidFill>
              <a:ln>
                <a:solidFill>
                  <a:srgbClr val="FFFFCC"/>
                </a:solidFill>
              </a:ln>
            </p:spPr>
            <p:txBody>
              <a:bodyPr wrap="square" rtlCol="0">
                <a:spAutoFit/>
              </a:bodyPr>
              <a:lstStyle/>
              <a:p>
                <a:endParaRPr lang="en-US" sz="1600" dirty="0" smtClean="0">
                  <a:solidFill>
                    <a:schemeClr val="bg1"/>
                  </a:solidFill>
                </a:endParaRPr>
              </a:p>
              <a:p>
                <a:r>
                  <a:rPr lang="en-US" sz="1600" dirty="0" smtClean="0">
                    <a:solidFill>
                      <a:schemeClr val="bg1"/>
                    </a:solidFill>
                  </a:rPr>
                  <a:t>Suite </a:t>
                </a:r>
                <a:r>
                  <a:rPr lang="en-US" sz="1600" dirty="0">
                    <a:solidFill>
                      <a:schemeClr val="bg1"/>
                    </a:solidFill>
                  </a:rPr>
                  <a:t>of </a:t>
                </a:r>
                <a:r>
                  <a:rPr lang="en-US" sz="1600" dirty="0" smtClean="0">
                    <a:solidFill>
                      <a:schemeClr val="bg1"/>
                    </a:solidFill>
                  </a:rPr>
                  <a:t/>
                </a:r>
                <a:br>
                  <a:rPr lang="en-US" sz="1600" dirty="0" smtClean="0">
                    <a:solidFill>
                      <a:schemeClr val="bg1"/>
                    </a:solidFill>
                  </a:rPr>
                </a:br>
                <a:r>
                  <a:rPr lang="en-US" sz="1600" dirty="0" smtClean="0">
                    <a:solidFill>
                      <a:schemeClr val="bg1"/>
                    </a:solidFill>
                  </a:rPr>
                  <a:t>risk-appropriate tools:</a:t>
                </a:r>
              </a:p>
              <a:p>
                <a:pPr marL="171450" indent="-171450">
                  <a:buFont typeface="Arial" panose="020B0604020202020204" pitchFamily="34" charset="0"/>
                  <a:buChar char="•"/>
                </a:pPr>
                <a:r>
                  <a:rPr lang="en-US" sz="1500" dirty="0" smtClean="0">
                    <a:solidFill>
                      <a:schemeClr val="bg1"/>
                    </a:solidFill>
                  </a:rPr>
                  <a:t>equity</a:t>
                </a:r>
                <a:endParaRPr lang="en-US" sz="1500" dirty="0">
                  <a:solidFill>
                    <a:schemeClr val="bg1"/>
                  </a:solidFill>
                </a:endParaRPr>
              </a:p>
              <a:p>
                <a:pPr marL="171450" indent="-171450">
                  <a:buFont typeface="Arial" panose="020B0604020202020204" pitchFamily="34" charset="0"/>
                  <a:buChar char="•"/>
                </a:pPr>
                <a:r>
                  <a:rPr lang="en-US" sz="1500" dirty="0" smtClean="0">
                    <a:solidFill>
                      <a:schemeClr val="bg1"/>
                    </a:solidFill>
                  </a:rPr>
                  <a:t>loans</a:t>
                </a:r>
                <a:endParaRPr lang="en-US" sz="1500" dirty="0">
                  <a:solidFill>
                    <a:schemeClr val="bg1"/>
                  </a:solidFill>
                </a:endParaRPr>
              </a:p>
              <a:p>
                <a:pPr marL="171450" indent="-171450">
                  <a:buFont typeface="Arial" panose="020B0604020202020204" pitchFamily="34" charset="0"/>
                  <a:buChar char="•"/>
                </a:pPr>
                <a:r>
                  <a:rPr lang="en-US" sz="1500" dirty="0" smtClean="0">
                    <a:solidFill>
                      <a:schemeClr val="bg1"/>
                    </a:solidFill>
                  </a:rPr>
                  <a:t>mezzanine finance</a:t>
                </a:r>
                <a:endParaRPr lang="en-US" sz="1500" dirty="0">
                  <a:solidFill>
                    <a:schemeClr val="bg1"/>
                  </a:solidFill>
                </a:endParaRPr>
              </a:p>
              <a:p>
                <a:pPr marL="171450" indent="-171450">
                  <a:buFont typeface="Arial" panose="020B0604020202020204" pitchFamily="34" charset="0"/>
                  <a:buChar char="•"/>
                </a:pPr>
                <a:r>
                  <a:rPr lang="en-US" sz="1500" dirty="0">
                    <a:solidFill>
                      <a:schemeClr val="bg1"/>
                    </a:solidFill>
                  </a:rPr>
                  <a:t>g</a:t>
                </a:r>
                <a:r>
                  <a:rPr lang="en-US" sz="1500" dirty="0" smtClean="0">
                    <a:solidFill>
                      <a:schemeClr val="bg1"/>
                    </a:solidFill>
                  </a:rPr>
                  <a:t>uarantees</a:t>
                </a:r>
                <a:endParaRPr lang="en-US" sz="1500" dirty="0">
                  <a:solidFill>
                    <a:schemeClr val="bg1"/>
                  </a:solidFill>
                </a:endParaRPr>
              </a:p>
              <a:p>
                <a:pPr marL="171450" indent="-171450">
                  <a:buFont typeface="Arial" panose="020B0604020202020204" pitchFamily="34" charset="0"/>
                  <a:buChar char="•"/>
                </a:pPr>
                <a:r>
                  <a:rPr lang="en-US" sz="1500" dirty="0" smtClean="0">
                    <a:solidFill>
                      <a:schemeClr val="bg1"/>
                    </a:solidFill>
                  </a:rPr>
                  <a:t>grants</a:t>
                </a:r>
                <a:endParaRPr lang="en-US" sz="1500" dirty="0">
                  <a:solidFill>
                    <a:schemeClr val="bg1"/>
                  </a:solidFill>
                </a:endParaRPr>
              </a:p>
              <a:p>
                <a:pPr marL="171450" indent="-171450">
                  <a:buFont typeface="Arial" panose="020B0604020202020204" pitchFamily="34" charset="0"/>
                  <a:buChar char="•"/>
                </a:pPr>
                <a:r>
                  <a:rPr lang="en-US" sz="1500" dirty="0" smtClean="0">
                    <a:solidFill>
                      <a:schemeClr val="bg1"/>
                    </a:solidFill>
                  </a:rPr>
                  <a:t>local </a:t>
                </a:r>
                <a:r>
                  <a:rPr lang="en-US" sz="1500" dirty="0">
                    <a:solidFill>
                      <a:schemeClr val="bg1"/>
                    </a:solidFill>
                  </a:rPr>
                  <a:t>currency </a:t>
                </a:r>
                <a:r>
                  <a:rPr lang="en-US" sz="1500" dirty="0" smtClean="0">
                    <a:solidFill>
                      <a:schemeClr val="bg1"/>
                    </a:solidFill>
                  </a:rPr>
                  <a:t>lending</a:t>
                </a:r>
              </a:p>
              <a:p>
                <a:pPr marL="171450" indent="-171450">
                  <a:buFont typeface="Arial" panose="020B0604020202020204" pitchFamily="34" charset="0"/>
                  <a:buChar char="•"/>
                </a:pPr>
                <a:r>
                  <a:rPr lang="en-US" sz="1500" dirty="0" smtClean="0">
                    <a:solidFill>
                      <a:schemeClr val="bg1"/>
                    </a:solidFill>
                  </a:rPr>
                  <a:t>advisory services</a:t>
                </a:r>
              </a:p>
            </p:txBody>
          </p:sp>
          <p:sp>
            <p:nvSpPr>
              <p:cNvPr id="24" name="Rectangle 23"/>
              <p:cNvSpPr/>
              <p:nvPr/>
            </p:nvSpPr>
            <p:spPr>
              <a:xfrm>
                <a:off x="6160097" y="2338416"/>
                <a:ext cx="2546746" cy="928954"/>
              </a:xfrm>
              <a:prstGeom prst="rect">
                <a:avLst/>
              </a:prstGeom>
              <a:solidFill>
                <a:schemeClr val="bg1"/>
              </a:solid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b="1" dirty="0">
                    <a:solidFill>
                      <a:srgbClr val="4AA4AF"/>
                    </a:solidFill>
                  </a:rPr>
                  <a:t>Toolkit of Instruments</a:t>
                </a:r>
              </a:p>
            </p:txBody>
          </p:sp>
        </p:grpSp>
        <p:grpSp>
          <p:nvGrpSpPr>
            <p:cNvPr id="4" name="Group 3"/>
            <p:cNvGrpSpPr/>
            <p:nvPr/>
          </p:nvGrpSpPr>
          <p:grpSpPr>
            <a:xfrm>
              <a:off x="9012679" y="3414618"/>
              <a:ext cx="2194560" cy="3027224"/>
              <a:chOff x="8536429" y="3414618"/>
              <a:chExt cx="2194560" cy="3027224"/>
            </a:xfrm>
          </p:grpSpPr>
          <p:sp>
            <p:nvSpPr>
              <p:cNvPr id="18" name="Rectangle 17"/>
              <p:cNvSpPr/>
              <p:nvPr/>
            </p:nvSpPr>
            <p:spPr>
              <a:xfrm>
                <a:off x="8536429" y="4241240"/>
                <a:ext cx="2194560" cy="2200602"/>
              </a:xfrm>
              <a:prstGeom prst="rect">
                <a:avLst/>
              </a:prstGeom>
              <a:solidFill>
                <a:srgbClr val="4AA4A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r>
                  <a:rPr lang="en-US" sz="1600" dirty="0" smtClean="0"/>
                  <a:t>Flexible </a:t>
                </a:r>
                <a:r>
                  <a:rPr lang="en-US" sz="1600" dirty="0"/>
                  <a:t>operational approach that can be adjusted according to the needs of both MDBs and the market</a:t>
                </a:r>
              </a:p>
              <a:p>
                <a:endParaRPr lang="en-US" sz="1600" dirty="0" smtClean="0"/>
              </a:p>
              <a:p>
                <a:pPr marL="285750" indent="-285750">
                  <a:buFont typeface="Arial"/>
                  <a:buChar char="•"/>
                </a:pPr>
                <a:endParaRPr lang="en-US" sz="1600" dirty="0" smtClean="0"/>
              </a:p>
              <a:p>
                <a:pPr marL="285750" indent="-285750">
                  <a:buFont typeface="Arial"/>
                  <a:buChar char="•"/>
                </a:pPr>
                <a:endParaRPr lang="en-US" sz="1600" dirty="0"/>
              </a:p>
              <a:p>
                <a:endParaRPr lang="en-US" sz="1600" dirty="0"/>
              </a:p>
              <a:p>
                <a:pPr algn="ctr"/>
                <a:endParaRPr lang="en-US" sz="1600" dirty="0"/>
              </a:p>
            </p:txBody>
          </p:sp>
          <p:sp>
            <p:nvSpPr>
              <p:cNvPr id="28" name="Rectangle 27"/>
              <p:cNvSpPr/>
              <p:nvPr/>
            </p:nvSpPr>
            <p:spPr>
              <a:xfrm>
                <a:off x="8557425" y="3414618"/>
                <a:ext cx="2173564" cy="826621"/>
              </a:xfrm>
              <a:prstGeom prst="rect">
                <a:avLst/>
              </a:prstGeom>
              <a:solidFill>
                <a:schemeClr val="bg1"/>
              </a:solidFill>
              <a:ln w="38100" cmpd="sng">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b="1" dirty="0">
                    <a:solidFill>
                      <a:srgbClr val="4AA4AF"/>
                    </a:solidFill>
                  </a:rPr>
                  <a:t>Strong Governance </a:t>
                </a:r>
                <a:r>
                  <a:rPr lang="en-US" b="1" dirty="0" smtClean="0">
                    <a:solidFill>
                      <a:srgbClr val="4AA4AF"/>
                    </a:solidFill>
                  </a:rPr>
                  <a:t>&amp; Flexible </a:t>
                </a:r>
                <a:r>
                  <a:rPr lang="en-US" b="1" dirty="0">
                    <a:solidFill>
                      <a:srgbClr val="4AA4AF"/>
                    </a:solidFill>
                  </a:rPr>
                  <a:t>Business Model </a:t>
                </a:r>
              </a:p>
            </p:txBody>
          </p:sp>
        </p:grpSp>
      </p:grpSp>
    </p:spTree>
    <p:extLst>
      <p:ext uri="{BB962C8B-B14F-4D97-AF65-F5344CB8AC3E}">
        <p14:creationId xmlns:p14="http://schemas.microsoft.com/office/powerpoint/2010/main" val="28973318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182879"/>
            <a:ext cx="9399358" cy="1016339"/>
          </a:xfrm>
        </p:spPr>
        <p:txBody>
          <a:bodyPr>
            <a:normAutofit/>
          </a:bodyPr>
          <a:lstStyle/>
          <a:p>
            <a:r>
              <a:rPr lang="en-US" sz="3200" b="0" dirty="0" smtClean="0"/>
              <a:t>Numbers</a:t>
            </a:r>
            <a:endParaRPr lang="en-US" sz="3200" b="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86260" y="1829700"/>
            <a:ext cx="5745170" cy="893982"/>
          </a:xfrm>
          <a:prstGeom prst="rect">
            <a:avLst/>
          </a:prstGeom>
          <a:noFill/>
          <a:ln>
            <a:noFill/>
          </a:ln>
        </p:spPr>
      </p:pic>
      <p:graphicFrame>
        <p:nvGraphicFramePr>
          <p:cNvPr id="5" name="Chart 4"/>
          <p:cNvGraphicFramePr/>
          <p:nvPr>
            <p:extLst/>
          </p:nvPr>
        </p:nvGraphicFramePr>
        <p:xfrm>
          <a:off x="3492137" y="3473977"/>
          <a:ext cx="3533813" cy="3017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748936" y="3088433"/>
          <a:ext cx="3065418" cy="21700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nvPr>
        </p:nvGraphicFramePr>
        <p:xfrm>
          <a:off x="7436498" y="1829699"/>
          <a:ext cx="4230571" cy="24959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027600"/>
              </p:ext>
            </p:extLst>
          </p:nvPr>
        </p:nvGraphicFramePr>
        <p:xfrm>
          <a:off x="7114032" y="4610787"/>
          <a:ext cx="4058793" cy="1638342"/>
        </p:xfrm>
        <a:graphic>
          <a:graphicData uri="http://schemas.openxmlformats.org/drawingml/2006/table">
            <a:tbl>
              <a:tblPr>
                <a:tableStyleId>{5C22544A-7EE6-4342-B048-85BDC9FD1C3A}</a:tableStyleId>
              </a:tblPr>
              <a:tblGrid>
                <a:gridCol w="1973337">
                  <a:extLst>
                    <a:ext uri="{9D8B030D-6E8A-4147-A177-3AD203B41FA5}">
                      <a16:colId xmlns:a16="http://schemas.microsoft.com/office/drawing/2014/main" xmlns="" val="20000"/>
                    </a:ext>
                  </a:extLst>
                </a:gridCol>
                <a:gridCol w="930607">
                  <a:extLst>
                    <a:ext uri="{9D8B030D-6E8A-4147-A177-3AD203B41FA5}">
                      <a16:colId xmlns:a16="http://schemas.microsoft.com/office/drawing/2014/main" xmlns="" val="20001"/>
                    </a:ext>
                  </a:extLst>
                </a:gridCol>
                <a:gridCol w="717576">
                  <a:extLst>
                    <a:ext uri="{9D8B030D-6E8A-4147-A177-3AD203B41FA5}">
                      <a16:colId xmlns:a16="http://schemas.microsoft.com/office/drawing/2014/main" xmlns="" val="20002"/>
                    </a:ext>
                  </a:extLst>
                </a:gridCol>
                <a:gridCol w="437273">
                  <a:extLst>
                    <a:ext uri="{9D8B030D-6E8A-4147-A177-3AD203B41FA5}">
                      <a16:colId xmlns:a16="http://schemas.microsoft.com/office/drawing/2014/main" xmlns="" val="20003"/>
                    </a:ext>
                  </a:extLst>
                </a:gridCol>
              </a:tblGrid>
              <a:tr h="273057">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US" sz="1200" u="none" strike="noStrike" dirty="0">
                          <a:effectLst/>
                        </a:rPr>
                        <a:t>Actual (RY15)</a:t>
                      </a:r>
                      <a:endParaRPr lang="en-US" sz="1200" b="0" i="1"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US" sz="1200" u="none" strike="noStrike" dirty="0">
                          <a:effectLst/>
                        </a:rPr>
                        <a:t>Target</a:t>
                      </a:r>
                      <a:endParaRPr lang="en-US" sz="1200" b="0" i="1"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xmlns="" val="10000"/>
                  </a:ext>
                </a:extLst>
              </a:tr>
              <a:tr h="273057">
                <a:tc>
                  <a:txBody>
                    <a:bodyPr/>
                    <a:lstStyle/>
                    <a:p>
                      <a:pPr algn="r" fontAlgn="b"/>
                      <a:r>
                        <a:rPr lang="en-US" sz="1200" u="none" strike="noStrike" dirty="0">
                          <a:effectLst/>
                        </a:rPr>
                        <a:t>GHG reductions (mtCO2e/</a:t>
                      </a:r>
                      <a:r>
                        <a:rPr lang="en-US" sz="1200" u="none" strike="noStrike" dirty="0" err="1">
                          <a:effectLst/>
                        </a:rPr>
                        <a:t>yr</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5.5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44.6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73057">
                <a:tc>
                  <a:txBody>
                    <a:bodyPr/>
                    <a:lstStyle/>
                    <a:p>
                      <a:pPr algn="r" fontAlgn="b"/>
                      <a:r>
                        <a:rPr lang="en-US" sz="1200" u="none" strike="noStrike" dirty="0">
                          <a:effectLst/>
                        </a:rPr>
                        <a:t>Co-financing ($m)</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4,028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33,536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73057">
                <a:tc>
                  <a:txBody>
                    <a:bodyPr/>
                    <a:lstStyle/>
                    <a:p>
                      <a:pPr algn="r" fontAlgn="b"/>
                      <a:r>
                        <a:rPr lang="en-US" sz="1200" u="none" strike="noStrike" dirty="0">
                          <a:effectLst/>
                        </a:rPr>
                        <a:t>Installed capacity (MW)</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1,057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15,039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273057">
                <a:tc>
                  <a:txBody>
                    <a:bodyPr/>
                    <a:lstStyle/>
                    <a:p>
                      <a:pPr algn="r" fontAlgn="b"/>
                      <a:r>
                        <a:rPr lang="en-US" sz="1200" u="none" strike="noStrike" dirty="0">
                          <a:effectLst/>
                        </a:rPr>
                        <a:t>Additional passengers (m-PPD)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6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273057">
                <a:tc>
                  <a:txBody>
                    <a:bodyPr/>
                    <a:lstStyle/>
                    <a:p>
                      <a:pPr algn="r" fontAlgn="b"/>
                      <a:r>
                        <a:rPr lang="en-US" sz="1200" u="none" strike="noStrike" dirty="0">
                          <a:effectLst/>
                        </a:rPr>
                        <a:t>Energy savings (</a:t>
                      </a:r>
                      <a:r>
                        <a:rPr lang="en-US" sz="1200" u="none" strike="noStrike" dirty="0" err="1">
                          <a:effectLst/>
                        </a:rPr>
                        <a:t>GWh</a:t>
                      </a:r>
                      <a:r>
                        <a:rPr lang="en-US" sz="1200" u="none" strike="noStrike" dirty="0">
                          <a:effectLst/>
                        </a:rPr>
                        <a:t>/</a:t>
                      </a:r>
                      <a:r>
                        <a:rPr lang="en-US" sz="1200" u="none" strike="noStrike" dirty="0" err="1">
                          <a:effectLst/>
                        </a:rPr>
                        <a:t>yr</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3,952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8,861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bl>
          </a:graphicData>
        </a:graphic>
      </p:graphicFrame>
      <p:sp>
        <p:nvSpPr>
          <p:cNvPr id="9" name="Curved Right Arrow 8"/>
          <p:cNvSpPr/>
          <p:nvPr/>
        </p:nvSpPr>
        <p:spPr>
          <a:xfrm>
            <a:off x="304799" y="2603338"/>
            <a:ext cx="444137" cy="1245324"/>
          </a:xfrm>
          <a:prstGeom prst="curvedRightArrow">
            <a:avLst>
              <a:gd name="adj1" fmla="val 25000"/>
              <a:gd name="adj2" fmla="val 50000"/>
              <a:gd name="adj3" fmla="val 43714"/>
            </a:avLst>
          </a:prstGeom>
          <a:solidFill>
            <a:srgbClr val="4AA4AF"/>
          </a:solidFill>
          <a:ln>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7631185">
            <a:off x="2522296" y="5041241"/>
            <a:ext cx="453088" cy="1425093"/>
          </a:xfrm>
          <a:prstGeom prst="curvedRightArrow">
            <a:avLst>
              <a:gd name="adj1" fmla="val 25000"/>
              <a:gd name="adj2" fmla="val 50000"/>
              <a:gd name="adj3" fmla="val 43714"/>
            </a:avLst>
          </a:prstGeom>
          <a:solidFill>
            <a:srgbClr val="4AA4AF"/>
          </a:solidFill>
          <a:ln>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rot="14702828">
            <a:off x="6571358" y="2458814"/>
            <a:ext cx="394117" cy="1534372"/>
          </a:xfrm>
          <a:prstGeom prst="curvedLeftArrow">
            <a:avLst>
              <a:gd name="adj1" fmla="val 25000"/>
              <a:gd name="adj2" fmla="val 50000"/>
              <a:gd name="adj3" fmla="val 44240"/>
            </a:avLst>
          </a:prstGeom>
          <a:solidFill>
            <a:srgbClr val="4AA4AF"/>
          </a:solidFill>
          <a:ln>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rot="255834">
            <a:off x="11300693" y="3800453"/>
            <a:ext cx="556908" cy="1595651"/>
          </a:xfrm>
          <a:prstGeom prst="curvedLeftArrow">
            <a:avLst/>
          </a:prstGeom>
          <a:solidFill>
            <a:srgbClr val="4AA4AF"/>
          </a:solidFill>
          <a:ln>
            <a:solidFill>
              <a:srgbClr val="4AA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28429" y="1521922"/>
            <a:ext cx="2429692" cy="307777"/>
          </a:xfrm>
          <a:prstGeom prst="rect">
            <a:avLst/>
          </a:prstGeom>
          <a:noFill/>
        </p:spPr>
        <p:txBody>
          <a:bodyPr wrap="square" rtlCol="0">
            <a:spAutoFit/>
          </a:bodyPr>
          <a:lstStyle/>
          <a:p>
            <a:r>
              <a:rPr lang="en-US" sz="1400" dirty="0">
                <a:solidFill>
                  <a:schemeClr val="accent1">
                    <a:lumMod val="50000"/>
                  </a:schemeClr>
                </a:solidFill>
                <a:effectLst>
                  <a:outerShdw blurRad="38100" dist="38100" dir="2700000" algn="tl">
                    <a:srgbClr val="000000">
                      <a:alpha val="43137"/>
                    </a:srgbClr>
                  </a:outerShdw>
                </a:effectLst>
              </a:rPr>
              <a:t>Funding</a:t>
            </a:r>
          </a:p>
        </p:txBody>
      </p:sp>
      <p:sp>
        <p:nvSpPr>
          <p:cNvPr id="16" name="TextBox 15"/>
          <p:cNvSpPr txBox="1"/>
          <p:nvPr/>
        </p:nvSpPr>
        <p:spPr>
          <a:xfrm>
            <a:off x="7624353" y="1480310"/>
            <a:ext cx="2429692" cy="307777"/>
          </a:xfrm>
          <a:prstGeom prst="rect">
            <a:avLst/>
          </a:prstGeom>
          <a:noFill/>
        </p:spPr>
        <p:txBody>
          <a:bodyPr wrap="square" rtlCol="0">
            <a:spAutoFit/>
          </a:bodyPr>
          <a:lstStyle/>
          <a:p>
            <a:r>
              <a:rPr lang="en-US" sz="1400" dirty="0">
                <a:solidFill>
                  <a:schemeClr val="accent1">
                    <a:lumMod val="50000"/>
                  </a:schemeClr>
                </a:solidFill>
                <a:effectLst>
                  <a:outerShdw blurRad="38100" dist="38100" dir="2700000" algn="tl">
                    <a:srgbClr val="000000">
                      <a:alpha val="43137"/>
                    </a:srgbClr>
                  </a:outerShdw>
                </a:effectLst>
              </a:rPr>
              <a:t>Disbursement Trend</a:t>
            </a:r>
          </a:p>
        </p:txBody>
      </p:sp>
      <p:sp>
        <p:nvSpPr>
          <p:cNvPr id="17" name="TextBox 16"/>
          <p:cNvSpPr txBox="1"/>
          <p:nvPr/>
        </p:nvSpPr>
        <p:spPr>
          <a:xfrm>
            <a:off x="7089924" y="4290501"/>
            <a:ext cx="2429692" cy="307777"/>
          </a:xfrm>
          <a:prstGeom prst="rect">
            <a:avLst/>
          </a:prstGeom>
          <a:noFill/>
        </p:spPr>
        <p:txBody>
          <a:bodyPr wrap="square" rtlCol="0">
            <a:spAutoFit/>
          </a:bodyPr>
          <a:lstStyle/>
          <a:p>
            <a:r>
              <a:rPr lang="en-US" sz="1400" dirty="0">
                <a:solidFill>
                  <a:schemeClr val="accent1">
                    <a:lumMod val="50000"/>
                  </a:schemeClr>
                </a:solidFill>
                <a:effectLst>
                  <a:outerShdw blurRad="38100" dist="38100" dir="2700000" algn="tl">
                    <a:srgbClr val="000000">
                      <a:alpha val="43137"/>
                    </a:srgbClr>
                  </a:outerShdw>
                </a:effectLst>
              </a:rPr>
              <a:t>Results</a:t>
            </a:r>
          </a:p>
        </p:txBody>
      </p:sp>
      <p:sp>
        <p:nvSpPr>
          <p:cNvPr id="3" name="TextBox 2"/>
          <p:cNvSpPr txBox="1"/>
          <p:nvPr/>
        </p:nvSpPr>
        <p:spPr>
          <a:xfrm>
            <a:off x="7089924" y="6334125"/>
            <a:ext cx="4311502" cy="400110"/>
          </a:xfrm>
          <a:prstGeom prst="rect">
            <a:avLst/>
          </a:prstGeom>
          <a:noFill/>
        </p:spPr>
        <p:txBody>
          <a:bodyPr wrap="square" rtlCol="0">
            <a:spAutoFit/>
          </a:bodyPr>
          <a:lstStyle/>
          <a:p>
            <a:r>
              <a:rPr lang="en-US" sz="1000" dirty="0" smtClean="0">
                <a:solidFill>
                  <a:schemeClr val="tx1">
                    <a:lumMod val="50000"/>
                    <a:lumOff val="50000"/>
                  </a:schemeClr>
                </a:solidFill>
              </a:rPr>
              <a:t>*55 projects, or $3.5bn in MDB approved projects at various stages of implementation.</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81543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9" grpId="0" animBg="1"/>
      <p:bldP spid="10" grpId="0" animBg="1"/>
      <p:bldP spid="13"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 y="1549401"/>
            <a:ext cx="11270560" cy="5549899"/>
          </a:xfrm>
          <a:prstGeom prst="rect">
            <a:avLst/>
          </a:prstGeom>
        </p:spPr>
      </p:pic>
      <p:sp>
        <p:nvSpPr>
          <p:cNvPr id="6" name="Title 1"/>
          <p:cNvSpPr txBox="1">
            <a:spLocks/>
          </p:cNvSpPr>
          <p:nvPr/>
        </p:nvSpPr>
        <p:spPr>
          <a:xfrm>
            <a:off x="2221992" y="520964"/>
            <a:ext cx="8199218" cy="530070"/>
          </a:xfrm>
          <a:prstGeom prst="rect">
            <a:avLst/>
          </a:prstGeom>
        </p:spPr>
        <p:txBody>
          <a:bodyPr vert="horz" lIns="0" tIns="0" rIns="0" bIns="0" rtlCol="0" anchor="b" anchorCtr="0">
            <a:normAutofit/>
          </a:bodyPr>
          <a:lstStyle>
            <a:lvl1pPr>
              <a:lnSpc>
                <a:spcPts val="2340"/>
              </a:lnSpc>
              <a:spcBef>
                <a:spcPct val="0"/>
              </a:spcBef>
              <a:buNone/>
              <a:defRPr sz="3200" b="1" baseline="0">
                <a:solidFill>
                  <a:schemeClr val="bg1"/>
                </a:solidFill>
                <a:effectLst>
                  <a:outerShdw blurRad="38100" dist="38100" dir="2700000" algn="tl">
                    <a:srgbClr val="000000">
                      <a:alpha val="43137"/>
                    </a:srgbClr>
                  </a:outerShdw>
                </a:effectLst>
                <a:latin typeface="Arial"/>
                <a:ea typeface="+mj-ea"/>
                <a:cs typeface="Arial"/>
              </a:defRPr>
            </a:lvl1pPr>
          </a:lstStyle>
          <a:p>
            <a:pPr>
              <a:spcAft>
                <a:spcPts val="600"/>
              </a:spcAft>
            </a:pPr>
            <a:r>
              <a:rPr lang="en-US" b="0" dirty="0" smtClean="0">
                <a:effectLst/>
                <a:latin typeface="Calibri"/>
                <a:cs typeface="Calibri"/>
              </a:rPr>
              <a:t>Value proposition: CTF 2.0</a:t>
            </a:r>
            <a:endParaRPr lang="en-US" b="0" dirty="0">
              <a:effectLst/>
              <a:latin typeface="Calibri"/>
              <a:cs typeface="Calibri"/>
            </a:endParaRPr>
          </a:p>
        </p:txBody>
      </p:sp>
      <p:sp>
        <p:nvSpPr>
          <p:cNvPr id="4" name="TextBox 3"/>
          <p:cNvSpPr txBox="1"/>
          <p:nvPr/>
        </p:nvSpPr>
        <p:spPr>
          <a:xfrm>
            <a:off x="608764" y="2621911"/>
            <a:ext cx="2705935" cy="3908762"/>
          </a:xfrm>
          <a:prstGeom prst="rect">
            <a:avLst/>
          </a:prstGeom>
          <a:noFill/>
        </p:spPr>
        <p:txBody>
          <a:bodyPr wrap="square" rtlCol="0">
            <a:spAutoFit/>
          </a:bodyPr>
          <a:lstStyle/>
          <a:p>
            <a:pPr marL="285750" indent="-285750">
              <a:spcAft>
                <a:spcPts val="300"/>
              </a:spcAft>
              <a:buFont typeface="Arial"/>
              <a:buChar char="•"/>
            </a:pPr>
            <a:r>
              <a:rPr lang="en-US" sz="1400" dirty="0">
                <a:solidFill>
                  <a:schemeClr val="tx1">
                    <a:lumMod val="95000"/>
                    <a:lumOff val="5000"/>
                  </a:schemeClr>
                </a:solidFill>
              </a:rPr>
              <a:t>Emerging markets </a:t>
            </a:r>
            <a:r>
              <a:rPr lang="en-US" sz="1400" dirty="0" smtClean="0">
                <a:solidFill>
                  <a:schemeClr val="tx1">
                    <a:lumMod val="95000"/>
                    <a:lumOff val="5000"/>
                  </a:schemeClr>
                </a:solidFill>
              </a:rPr>
              <a:t>require an estimated </a:t>
            </a:r>
            <a:r>
              <a:rPr lang="en-US" sz="1400" b="1" dirty="0" smtClean="0">
                <a:solidFill>
                  <a:schemeClr val="tx1">
                    <a:lumMod val="95000"/>
                    <a:lumOff val="5000"/>
                  </a:schemeClr>
                </a:solidFill>
              </a:rPr>
              <a:t>$3 - 4 trillion annually </a:t>
            </a:r>
            <a:r>
              <a:rPr lang="en-US" sz="1400" dirty="0" smtClean="0">
                <a:solidFill>
                  <a:schemeClr val="tx1">
                    <a:lumMod val="95000"/>
                    <a:lumOff val="5000"/>
                  </a:schemeClr>
                </a:solidFill>
              </a:rPr>
              <a:t>in </a:t>
            </a:r>
            <a:r>
              <a:rPr lang="en-US" sz="1400" dirty="0">
                <a:solidFill>
                  <a:schemeClr val="tx1">
                    <a:lumMod val="95000"/>
                    <a:lumOff val="5000"/>
                  </a:schemeClr>
                </a:solidFill>
              </a:rPr>
              <a:t>low-carbon </a:t>
            </a:r>
            <a:r>
              <a:rPr lang="en-US" sz="1400" dirty="0" smtClean="0">
                <a:solidFill>
                  <a:schemeClr val="tx1">
                    <a:lumMod val="95000"/>
                    <a:lumOff val="5000"/>
                  </a:schemeClr>
                </a:solidFill>
              </a:rPr>
              <a:t>investments over the next </a:t>
            </a:r>
            <a:br>
              <a:rPr lang="en-US" sz="1400" dirty="0" smtClean="0">
                <a:solidFill>
                  <a:schemeClr val="tx1">
                    <a:lumMod val="95000"/>
                    <a:lumOff val="5000"/>
                  </a:schemeClr>
                </a:solidFill>
              </a:rPr>
            </a:br>
            <a:r>
              <a:rPr lang="en-US" sz="1400" dirty="0" smtClean="0">
                <a:solidFill>
                  <a:schemeClr val="tx1">
                    <a:lumMod val="95000"/>
                    <a:lumOff val="5000"/>
                  </a:schemeClr>
                </a:solidFill>
              </a:rPr>
              <a:t>15 years</a:t>
            </a:r>
            <a:endParaRPr lang="en-US" sz="1400" dirty="0">
              <a:solidFill>
                <a:schemeClr val="tx1">
                  <a:lumMod val="95000"/>
                  <a:lumOff val="5000"/>
                </a:schemeClr>
              </a:solidFill>
            </a:endParaRPr>
          </a:p>
          <a:p>
            <a:pPr marL="285750" indent="-285750">
              <a:spcAft>
                <a:spcPts val="300"/>
              </a:spcAft>
              <a:buFont typeface="Arial"/>
              <a:buChar char="•"/>
            </a:pPr>
            <a:endParaRPr lang="en-US" sz="1400" dirty="0" smtClean="0">
              <a:solidFill>
                <a:schemeClr val="tx1">
                  <a:lumMod val="95000"/>
                  <a:lumOff val="5000"/>
                </a:schemeClr>
              </a:solidFill>
            </a:endParaRPr>
          </a:p>
          <a:p>
            <a:pPr marL="285750" indent="-285750">
              <a:spcAft>
                <a:spcPts val="300"/>
              </a:spcAft>
              <a:buFont typeface="Arial"/>
              <a:buChar char="•"/>
            </a:pPr>
            <a:r>
              <a:rPr lang="en-US" sz="1400" dirty="0" smtClean="0">
                <a:solidFill>
                  <a:schemeClr val="tx1">
                    <a:lumMod val="95000"/>
                    <a:lumOff val="5000"/>
                  </a:schemeClr>
                </a:solidFill>
              </a:rPr>
              <a:t>MDBs </a:t>
            </a:r>
            <a:r>
              <a:rPr lang="en-US" sz="1400" dirty="0">
                <a:solidFill>
                  <a:schemeClr val="tx1">
                    <a:lumMod val="95000"/>
                    <a:lumOff val="5000"/>
                  </a:schemeClr>
                </a:solidFill>
              </a:rPr>
              <a:t>uniquely positioned to help plug the </a:t>
            </a:r>
            <a:r>
              <a:rPr lang="en-US" sz="1400" dirty="0" smtClean="0">
                <a:solidFill>
                  <a:schemeClr val="tx1">
                    <a:lumMod val="95000"/>
                    <a:lumOff val="5000"/>
                  </a:schemeClr>
                </a:solidFill>
              </a:rPr>
              <a:t>gap with a broad range of offerings both in terms of sectors and instruments</a:t>
            </a:r>
          </a:p>
          <a:p>
            <a:pPr marL="285750" indent="-285750">
              <a:spcAft>
                <a:spcPts val="300"/>
              </a:spcAft>
              <a:buFont typeface="Arial"/>
              <a:buChar char="•"/>
            </a:pPr>
            <a:endParaRPr lang="en-US" sz="1400" dirty="0" smtClean="0">
              <a:solidFill>
                <a:schemeClr val="tx1">
                  <a:lumMod val="95000"/>
                  <a:lumOff val="5000"/>
                </a:schemeClr>
              </a:solidFill>
            </a:endParaRPr>
          </a:p>
          <a:p>
            <a:pPr marL="285750" indent="-285750">
              <a:spcAft>
                <a:spcPts val="300"/>
              </a:spcAft>
              <a:buFont typeface="Arial"/>
              <a:buChar char="•"/>
            </a:pPr>
            <a:r>
              <a:rPr lang="en-US" sz="1400" dirty="0"/>
              <a:t>MDB climate finance is expected to double by 2020 to </a:t>
            </a:r>
            <a:r>
              <a:rPr lang="en-US" sz="1400" b="1" dirty="0"/>
              <a:t>$36 billion a </a:t>
            </a:r>
            <a:r>
              <a:rPr lang="en-US" sz="1400" b="1" dirty="0" smtClean="0"/>
              <a:t>year</a:t>
            </a:r>
            <a:r>
              <a:rPr lang="en-US" sz="1400" dirty="0" smtClean="0"/>
              <a:t>, with</a:t>
            </a:r>
            <a:r>
              <a:rPr lang="en-US" sz="1400" b="1" dirty="0" smtClean="0"/>
              <a:t> </a:t>
            </a:r>
            <a:r>
              <a:rPr lang="en-US" sz="1400" dirty="0" smtClean="0"/>
              <a:t>explicit demand for </a:t>
            </a:r>
            <a:r>
              <a:rPr lang="en-US" sz="1400" dirty="0"/>
              <a:t>more concessional finance </a:t>
            </a:r>
            <a:r>
              <a:rPr lang="en-US" sz="1400" dirty="0" smtClean="0"/>
              <a:t>to </a:t>
            </a:r>
            <a:r>
              <a:rPr lang="en-US" sz="1400" dirty="0"/>
              <a:t>help meet this </a:t>
            </a:r>
            <a:r>
              <a:rPr lang="en-US" sz="1400" dirty="0" smtClean="0"/>
              <a:t>goal</a:t>
            </a:r>
            <a:endParaRPr lang="en-US" sz="1400" dirty="0"/>
          </a:p>
        </p:txBody>
      </p:sp>
      <p:sp>
        <p:nvSpPr>
          <p:cNvPr id="12" name="TextBox 11"/>
          <p:cNvSpPr txBox="1"/>
          <p:nvPr/>
        </p:nvSpPr>
        <p:spPr>
          <a:xfrm>
            <a:off x="571500" y="1859278"/>
            <a:ext cx="3047999" cy="523220"/>
          </a:xfrm>
          <a:prstGeom prst="rect">
            <a:avLst/>
          </a:prstGeom>
          <a:noFill/>
        </p:spPr>
        <p:txBody>
          <a:bodyPr wrap="square" rtlCol="0">
            <a:spAutoFit/>
          </a:bodyPr>
          <a:lstStyle/>
          <a:p>
            <a:pPr algn="ctr"/>
            <a:r>
              <a:rPr lang="en-US" sz="2800" b="1" dirty="0" smtClean="0">
                <a:solidFill>
                  <a:srgbClr val="FFFFFF"/>
                </a:solidFill>
              </a:rPr>
              <a:t>Opportunity</a:t>
            </a:r>
            <a:endParaRPr lang="en-US" sz="2800" b="1" dirty="0">
              <a:solidFill>
                <a:srgbClr val="FFFFFF"/>
              </a:solidFill>
            </a:endParaRPr>
          </a:p>
        </p:txBody>
      </p:sp>
      <p:sp>
        <p:nvSpPr>
          <p:cNvPr id="14" name="TextBox 13"/>
          <p:cNvSpPr txBox="1"/>
          <p:nvPr/>
        </p:nvSpPr>
        <p:spPr>
          <a:xfrm>
            <a:off x="4571150" y="2536186"/>
            <a:ext cx="2822839" cy="4024179"/>
          </a:xfrm>
          <a:prstGeom prst="rect">
            <a:avLst/>
          </a:prstGeom>
          <a:noFill/>
        </p:spPr>
        <p:txBody>
          <a:bodyPr wrap="square" rtlCol="0">
            <a:spAutoFit/>
          </a:bodyPr>
          <a:lstStyle/>
          <a:p>
            <a:pPr>
              <a:spcAft>
                <a:spcPts val="300"/>
              </a:spcAft>
            </a:pPr>
            <a:r>
              <a:rPr lang="en-US" sz="1400" b="1" dirty="0" smtClean="0">
                <a:solidFill>
                  <a:schemeClr val="tx1">
                    <a:lumMod val="95000"/>
                    <a:lumOff val="5000"/>
                  </a:schemeClr>
                </a:solidFill>
              </a:rPr>
              <a:t>Country-level</a:t>
            </a:r>
          </a:p>
          <a:p>
            <a:pPr marL="285750" indent="-285750">
              <a:spcAft>
                <a:spcPts val="300"/>
              </a:spcAft>
              <a:buFont typeface="Arial"/>
              <a:buChar char="•"/>
            </a:pPr>
            <a:r>
              <a:rPr lang="en-US" sz="1300" i="1" dirty="0" smtClean="0">
                <a:solidFill>
                  <a:schemeClr val="tx1">
                    <a:lumMod val="95000"/>
                    <a:lumOff val="5000"/>
                  </a:schemeClr>
                </a:solidFill>
              </a:rPr>
              <a:t>Scarce public resources with competing priorities </a:t>
            </a:r>
          </a:p>
          <a:p>
            <a:pPr marL="285750" indent="-285750">
              <a:spcAft>
                <a:spcPts val="300"/>
              </a:spcAft>
              <a:buFont typeface="Arial"/>
              <a:buChar char="•"/>
            </a:pPr>
            <a:r>
              <a:rPr lang="en-US" sz="1300" i="1" dirty="0" smtClean="0">
                <a:solidFill>
                  <a:schemeClr val="tx1">
                    <a:lumMod val="95000"/>
                    <a:lumOff val="5000"/>
                  </a:schemeClr>
                </a:solidFill>
              </a:rPr>
              <a:t>Weak regulatory framework</a:t>
            </a:r>
          </a:p>
          <a:p>
            <a:pPr marL="285750" indent="-285750">
              <a:spcAft>
                <a:spcPts val="300"/>
              </a:spcAft>
              <a:buFont typeface="Arial"/>
              <a:buChar char="•"/>
            </a:pPr>
            <a:r>
              <a:rPr lang="en-US" sz="1300" i="1" dirty="0">
                <a:solidFill>
                  <a:schemeClr val="tx1">
                    <a:lumMod val="95000"/>
                    <a:lumOff val="5000"/>
                  </a:schemeClr>
                </a:solidFill>
              </a:rPr>
              <a:t>Lack of access to long-term, predictable, affordable </a:t>
            </a:r>
            <a:r>
              <a:rPr lang="en-US" sz="1300" i="1" dirty="0" smtClean="0">
                <a:solidFill>
                  <a:schemeClr val="tx1">
                    <a:lumMod val="95000"/>
                    <a:lumOff val="5000"/>
                  </a:schemeClr>
                </a:solidFill>
              </a:rPr>
              <a:t>finance</a:t>
            </a:r>
          </a:p>
          <a:p>
            <a:pPr marL="285750" indent="-285750">
              <a:spcAft>
                <a:spcPts val="300"/>
              </a:spcAft>
              <a:buFont typeface="Arial"/>
              <a:buChar char="•"/>
            </a:pPr>
            <a:r>
              <a:rPr lang="en-US" sz="1300" i="1" dirty="0">
                <a:solidFill>
                  <a:schemeClr val="tx1">
                    <a:lumMod val="95000"/>
                    <a:lumOff val="5000"/>
                  </a:schemeClr>
                </a:solidFill>
              </a:rPr>
              <a:t>Technology / commercial </a:t>
            </a:r>
            <a:r>
              <a:rPr lang="en-US" sz="1300" i="1" dirty="0" smtClean="0">
                <a:solidFill>
                  <a:schemeClr val="tx1">
                    <a:lumMod val="95000"/>
                    <a:lumOff val="5000"/>
                  </a:schemeClr>
                </a:solidFill>
              </a:rPr>
              <a:t>risks</a:t>
            </a:r>
          </a:p>
          <a:p>
            <a:pPr>
              <a:spcAft>
                <a:spcPts val="300"/>
              </a:spcAft>
            </a:pPr>
            <a:endParaRPr lang="en-US" sz="1300" dirty="0">
              <a:solidFill>
                <a:schemeClr val="tx1">
                  <a:lumMod val="95000"/>
                  <a:lumOff val="5000"/>
                </a:schemeClr>
              </a:solidFill>
            </a:endParaRPr>
          </a:p>
          <a:p>
            <a:pPr>
              <a:spcAft>
                <a:spcPts val="300"/>
              </a:spcAft>
            </a:pPr>
            <a:r>
              <a:rPr lang="en-US" sz="1400" b="1" dirty="0" smtClean="0">
                <a:solidFill>
                  <a:schemeClr val="tx1">
                    <a:lumMod val="95000"/>
                    <a:lumOff val="5000"/>
                  </a:schemeClr>
                </a:solidFill>
              </a:rPr>
              <a:t>Project-level</a:t>
            </a:r>
          </a:p>
          <a:p>
            <a:pPr marL="285750" indent="-285750">
              <a:spcAft>
                <a:spcPts val="300"/>
              </a:spcAft>
              <a:buFont typeface="Arial"/>
              <a:buChar char="•"/>
            </a:pPr>
            <a:r>
              <a:rPr lang="en-US" sz="1300" i="1" dirty="0" smtClean="0">
                <a:solidFill>
                  <a:schemeClr val="tx1">
                    <a:lumMod val="95000"/>
                    <a:lumOff val="5000"/>
                  </a:schemeClr>
                </a:solidFill>
              </a:rPr>
              <a:t>High </a:t>
            </a:r>
            <a:r>
              <a:rPr lang="en-US" sz="1300" i="1" dirty="0">
                <a:solidFill>
                  <a:schemeClr val="tx1">
                    <a:lumMod val="95000"/>
                    <a:lumOff val="5000"/>
                  </a:schemeClr>
                </a:solidFill>
              </a:rPr>
              <a:t>upfront costs </a:t>
            </a:r>
            <a:endParaRPr lang="en-US" sz="1300" i="1" dirty="0" smtClean="0">
              <a:solidFill>
                <a:schemeClr val="tx1">
                  <a:lumMod val="95000"/>
                  <a:lumOff val="5000"/>
                </a:schemeClr>
              </a:solidFill>
            </a:endParaRPr>
          </a:p>
          <a:p>
            <a:pPr marL="285750" indent="-285750">
              <a:spcAft>
                <a:spcPts val="300"/>
              </a:spcAft>
              <a:buFont typeface="Arial"/>
              <a:buChar char="•"/>
            </a:pPr>
            <a:r>
              <a:rPr lang="en-US" sz="1300" i="1" dirty="0" smtClean="0">
                <a:solidFill>
                  <a:schemeClr val="tx1">
                    <a:lumMod val="95000"/>
                    <a:lumOff val="5000"/>
                  </a:schemeClr>
                </a:solidFill>
              </a:rPr>
              <a:t>Low </a:t>
            </a:r>
            <a:r>
              <a:rPr lang="en-US" sz="1300" i="1" dirty="0">
                <a:solidFill>
                  <a:schemeClr val="tx1">
                    <a:lumMod val="95000"/>
                    <a:lumOff val="5000"/>
                  </a:schemeClr>
                </a:solidFill>
              </a:rPr>
              <a:t>/ no-revenue </a:t>
            </a:r>
            <a:r>
              <a:rPr lang="en-US" sz="1300" i="1" dirty="0" smtClean="0">
                <a:solidFill>
                  <a:schemeClr val="tx1">
                    <a:lumMod val="95000"/>
                    <a:lumOff val="5000"/>
                  </a:schemeClr>
                </a:solidFill>
              </a:rPr>
              <a:t>generation</a:t>
            </a:r>
            <a:endParaRPr lang="en-US" sz="1300" i="1" dirty="0">
              <a:solidFill>
                <a:schemeClr val="tx1">
                  <a:lumMod val="95000"/>
                  <a:lumOff val="5000"/>
                </a:schemeClr>
              </a:solidFill>
            </a:endParaRPr>
          </a:p>
          <a:p>
            <a:pPr marL="285750" indent="-285750">
              <a:spcAft>
                <a:spcPts val="300"/>
              </a:spcAft>
              <a:buFont typeface="Arial"/>
              <a:buChar char="•"/>
            </a:pPr>
            <a:r>
              <a:rPr lang="en-US" sz="1300" i="1" dirty="0">
                <a:solidFill>
                  <a:schemeClr val="tx1">
                    <a:lumMod val="95000"/>
                    <a:lumOff val="5000"/>
                  </a:schemeClr>
                </a:solidFill>
              </a:rPr>
              <a:t>Long time frames</a:t>
            </a:r>
          </a:p>
          <a:p>
            <a:pPr marL="285750" indent="-285750">
              <a:spcAft>
                <a:spcPts val="300"/>
              </a:spcAft>
              <a:buFont typeface="Arial"/>
              <a:buChar char="•"/>
            </a:pPr>
            <a:r>
              <a:rPr lang="en-US" sz="1300" i="1" dirty="0" smtClean="0">
                <a:solidFill>
                  <a:schemeClr val="tx1">
                    <a:lumMod val="95000"/>
                    <a:lumOff val="5000"/>
                  </a:schemeClr>
                </a:solidFill>
              </a:rPr>
              <a:t>High </a:t>
            </a:r>
            <a:r>
              <a:rPr lang="en-US" sz="1300" i="1" dirty="0">
                <a:solidFill>
                  <a:schemeClr val="tx1">
                    <a:lumMod val="95000"/>
                    <a:lumOff val="5000"/>
                  </a:schemeClr>
                </a:solidFill>
              </a:rPr>
              <a:t>transaction costs</a:t>
            </a:r>
            <a:r>
              <a:rPr lang="en-US" sz="1300" dirty="0">
                <a:solidFill>
                  <a:schemeClr val="tx1">
                    <a:lumMod val="95000"/>
                    <a:lumOff val="5000"/>
                  </a:schemeClr>
                </a:solidFill>
              </a:rPr>
              <a:t> </a:t>
            </a:r>
            <a:endParaRPr lang="en-US" sz="1300" dirty="0" smtClean="0">
              <a:solidFill>
                <a:schemeClr val="tx1">
                  <a:lumMod val="95000"/>
                  <a:lumOff val="5000"/>
                </a:schemeClr>
              </a:solidFill>
            </a:endParaRPr>
          </a:p>
          <a:p>
            <a:pPr marL="285750" indent="-285750">
              <a:spcAft>
                <a:spcPts val="300"/>
              </a:spcAft>
              <a:buFont typeface="Arial"/>
              <a:buChar char="•"/>
            </a:pPr>
            <a:r>
              <a:rPr lang="en-US" sz="1300" i="1" dirty="0">
                <a:solidFill>
                  <a:schemeClr val="tx1">
                    <a:lumMod val="95000"/>
                    <a:lumOff val="5000"/>
                  </a:schemeClr>
                </a:solidFill>
              </a:rPr>
              <a:t>Lack of capacity</a:t>
            </a:r>
          </a:p>
          <a:p>
            <a:pPr marL="285750" indent="-285750">
              <a:spcAft>
                <a:spcPts val="300"/>
              </a:spcAft>
              <a:buFont typeface="Arial"/>
              <a:buChar char="•"/>
            </a:pPr>
            <a:r>
              <a:rPr lang="en-US" sz="1300" i="1" dirty="0">
                <a:solidFill>
                  <a:schemeClr val="tx1">
                    <a:lumMod val="95000"/>
                    <a:lumOff val="5000"/>
                  </a:schemeClr>
                </a:solidFill>
              </a:rPr>
              <a:t>Lack of market </a:t>
            </a:r>
            <a:r>
              <a:rPr lang="en-US" sz="1300" i="1" dirty="0" smtClean="0">
                <a:solidFill>
                  <a:schemeClr val="tx1">
                    <a:lumMod val="95000"/>
                    <a:lumOff val="5000"/>
                  </a:schemeClr>
                </a:solidFill>
              </a:rPr>
              <a:t>knowledge</a:t>
            </a:r>
          </a:p>
          <a:p>
            <a:pPr marL="285750" indent="-285750">
              <a:spcAft>
                <a:spcPts val="300"/>
              </a:spcAft>
              <a:buFont typeface="Arial"/>
              <a:buChar char="•"/>
            </a:pPr>
            <a:r>
              <a:rPr lang="en-US" sz="1300" i="1" dirty="0" smtClean="0">
                <a:solidFill>
                  <a:schemeClr val="tx1">
                    <a:lumMod val="95000"/>
                    <a:lumOff val="5000"/>
                  </a:schemeClr>
                </a:solidFill>
              </a:rPr>
              <a:t>Limited access to capital markets, and narrow investor base</a:t>
            </a:r>
            <a:endParaRPr lang="en-US" sz="1300" i="1" dirty="0">
              <a:solidFill>
                <a:schemeClr val="tx1">
                  <a:lumMod val="95000"/>
                  <a:lumOff val="5000"/>
                </a:schemeClr>
              </a:solidFill>
            </a:endParaRPr>
          </a:p>
        </p:txBody>
      </p:sp>
      <p:sp>
        <p:nvSpPr>
          <p:cNvPr id="25" name="TextBox 24"/>
          <p:cNvSpPr txBox="1"/>
          <p:nvPr/>
        </p:nvSpPr>
        <p:spPr>
          <a:xfrm>
            <a:off x="4546600" y="1916920"/>
            <a:ext cx="3073400" cy="523220"/>
          </a:xfrm>
          <a:prstGeom prst="rect">
            <a:avLst/>
          </a:prstGeom>
          <a:noFill/>
        </p:spPr>
        <p:txBody>
          <a:bodyPr wrap="square" rtlCol="0">
            <a:spAutoFit/>
          </a:bodyPr>
          <a:lstStyle/>
          <a:p>
            <a:pPr algn="ctr"/>
            <a:r>
              <a:rPr lang="en-US" sz="2800" b="1" dirty="0" smtClean="0">
                <a:solidFill>
                  <a:schemeClr val="bg1"/>
                </a:solidFill>
              </a:rPr>
              <a:t>Barriers</a:t>
            </a:r>
            <a:endParaRPr lang="en-US" sz="2800" b="1" dirty="0">
              <a:solidFill>
                <a:schemeClr val="bg1"/>
              </a:solidFill>
            </a:endParaRPr>
          </a:p>
        </p:txBody>
      </p:sp>
      <p:sp>
        <p:nvSpPr>
          <p:cNvPr id="27" name="TextBox 26"/>
          <p:cNvSpPr txBox="1"/>
          <p:nvPr/>
        </p:nvSpPr>
        <p:spPr>
          <a:xfrm>
            <a:off x="8650440" y="2773891"/>
            <a:ext cx="2782448" cy="3616375"/>
          </a:xfrm>
          <a:prstGeom prst="rect">
            <a:avLst/>
          </a:prstGeom>
          <a:noFill/>
        </p:spPr>
        <p:txBody>
          <a:bodyPr wrap="square" rtlCol="0">
            <a:spAutoFit/>
          </a:bodyPr>
          <a:lstStyle/>
          <a:p>
            <a:pPr>
              <a:spcAft>
                <a:spcPts val="600"/>
              </a:spcAft>
            </a:pPr>
            <a:r>
              <a:rPr lang="en-US" sz="1400" b="1" dirty="0">
                <a:solidFill>
                  <a:schemeClr val="tx1">
                    <a:lumMod val="95000"/>
                    <a:lumOff val="5000"/>
                  </a:schemeClr>
                </a:solidFill>
              </a:rPr>
              <a:t>Enhanced Programmatic Approach</a:t>
            </a:r>
          </a:p>
          <a:p>
            <a:pPr>
              <a:spcAft>
                <a:spcPts val="600"/>
              </a:spcAft>
            </a:pPr>
            <a:r>
              <a:rPr lang="en-US" sz="1300" i="1" dirty="0">
                <a:solidFill>
                  <a:schemeClr val="tx1">
                    <a:lumMod val="95000"/>
                    <a:lumOff val="5000"/>
                  </a:schemeClr>
                </a:solidFill>
              </a:rPr>
              <a:t>Building on experience e.g. </a:t>
            </a:r>
            <a:r>
              <a:rPr lang="en-US" sz="1300" i="1" dirty="0" smtClean="0">
                <a:solidFill>
                  <a:schemeClr val="tx1">
                    <a:lumMod val="95000"/>
                    <a:lumOff val="5000"/>
                  </a:schemeClr>
                </a:solidFill>
              </a:rPr>
              <a:t>country-programs, DPSP</a:t>
            </a:r>
          </a:p>
          <a:p>
            <a:pPr>
              <a:spcAft>
                <a:spcPts val="600"/>
              </a:spcAft>
            </a:pPr>
            <a:endParaRPr lang="en-US" sz="1400" b="1" dirty="0">
              <a:solidFill>
                <a:schemeClr val="tx1">
                  <a:lumMod val="95000"/>
                  <a:lumOff val="5000"/>
                </a:schemeClr>
              </a:solidFill>
            </a:endParaRPr>
          </a:p>
          <a:p>
            <a:pPr>
              <a:spcAft>
                <a:spcPts val="600"/>
              </a:spcAft>
            </a:pPr>
            <a:r>
              <a:rPr lang="en-US" sz="1400" b="1" dirty="0" smtClean="0">
                <a:solidFill>
                  <a:schemeClr val="tx1">
                    <a:lumMod val="95000"/>
                    <a:lumOff val="5000"/>
                  </a:schemeClr>
                </a:solidFill>
              </a:rPr>
              <a:t>Priority Investment Areas</a:t>
            </a:r>
            <a:endParaRPr lang="en-US" sz="1400" b="1" dirty="0">
              <a:solidFill>
                <a:schemeClr val="tx1">
                  <a:lumMod val="95000"/>
                  <a:lumOff val="5000"/>
                </a:schemeClr>
              </a:solidFill>
            </a:endParaRPr>
          </a:p>
          <a:p>
            <a:pPr marL="285750" indent="-285750">
              <a:spcAft>
                <a:spcPts val="600"/>
              </a:spcAft>
              <a:buFont typeface="Arial" panose="020B0604020202020204" pitchFamily="34" charset="0"/>
              <a:buChar char="•"/>
            </a:pPr>
            <a:r>
              <a:rPr lang="en-US" sz="1300" i="1" dirty="0" smtClean="0">
                <a:solidFill>
                  <a:schemeClr val="tx1">
                    <a:lumMod val="95000"/>
                    <a:lumOff val="5000"/>
                  </a:schemeClr>
                </a:solidFill>
              </a:rPr>
              <a:t>Incl. energy </a:t>
            </a:r>
            <a:r>
              <a:rPr lang="en-US" sz="1300" i="1" dirty="0">
                <a:solidFill>
                  <a:schemeClr val="tx1">
                    <a:lumMod val="95000"/>
                    <a:lumOff val="5000"/>
                  </a:schemeClr>
                </a:solidFill>
              </a:rPr>
              <a:t>storage, </a:t>
            </a:r>
            <a:endParaRPr lang="en-US" sz="1300" i="1" dirty="0" smtClean="0">
              <a:solidFill>
                <a:schemeClr val="tx1">
                  <a:lumMod val="95000"/>
                  <a:lumOff val="5000"/>
                </a:schemeClr>
              </a:solidFill>
            </a:endParaRPr>
          </a:p>
          <a:p>
            <a:pPr marL="285750" indent="-285750">
              <a:spcAft>
                <a:spcPts val="600"/>
              </a:spcAft>
              <a:buFont typeface="Arial" panose="020B0604020202020204" pitchFamily="34" charset="0"/>
              <a:buChar char="•"/>
            </a:pPr>
            <a:r>
              <a:rPr lang="en-US" sz="1300" i="1" dirty="0">
                <a:solidFill>
                  <a:schemeClr val="tx1">
                    <a:lumMod val="95000"/>
                    <a:lumOff val="5000"/>
                  </a:schemeClr>
                </a:solidFill>
              </a:rPr>
              <a:t>S</a:t>
            </a:r>
            <a:r>
              <a:rPr lang="en-US" sz="1300" i="1" dirty="0" smtClean="0">
                <a:solidFill>
                  <a:schemeClr val="tx1">
                    <a:lumMod val="95000"/>
                    <a:lumOff val="5000"/>
                  </a:schemeClr>
                </a:solidFill>
              </a:rPr>
              <a:t>ustainable </a:t>
            </a:r>
            <a:r>
              <a:rPr lang="en-US" sz="1300" i="1" dirty="0">
                <a:solidFill>
                  <a:schemeClr val="tx1">
                    <a:lumMod val="95000"/>
                    <a:lumOff val="5000"/>
                  </a:schemeClr>
                </a:solidFill>
              </a:rPr>
              <a:t>transport, </a:t>
            </a:r>
            <a:endParaRPr lang="en-US" sz="1300" i="1" dirty="0" smtClean="0">
              <a:solidFill>
                <a:schemeClr val="tx1">
                  <a:lumMod val="95000"/>
                  <a:lumOff val="5000"/>
                </a:schemeClr>
              </a:solidFill>
            </a:endParaRPr>
          </a:p>
          <a:p>
            <a:pPr marL="285750" indent="-285750">
              <a:spcAft>
                <a:spcPts val="600"/>
              </a:spcAft>
              <a:buFont typeface="Arial" panose="020B0604020202020204" pitchFamily="34" charset="0"/>
              <a:buChar char="•"/>
            </a:pPr>
            <a:r>
              <a:rPr lang="en-US" sz="1300" i="1" dirty="0" smtClean="0">
                <a:solidFill>
                  <a:schemeClr val="tx1">
                    <a:lumMod val="95000"/>
                    <a:lumOff val="5000"/>
                  </a:schemeClr>
                </a:solidFill>
              </a:rPr>
              <a:t>Energy efficiency in </a:t>
            </a:r>
            <a:r>
              <a:rPr lang="en-US" sz="1300" i="1" dirty="0">
                <a:solidFill>
                  <a:schemeClr val="tx1">
                    <a:lumMod val="95000"/>
                    <a:lumOff val="5000"/>
                  </a:schemeClr>
                </a:solidFill>
              </a:rPr>
              <a:t>buildings, </a:t>
            </a:r>
            <a:endParaRPr lang="en-US" sz="1300" i="1" dirty="0" smtClean="0">
              <a:solidFill>
                <a:schemeClr val="tx1">
                  <a:lumMod val="95000"/>
                  <a:lumOff val="5000"/>
                </a:schemeClr>
              </a:solidFill>
            </a:endParaRPr>
          </a:p>
          <a:p>
            <a:pPr marL="285750" indent="-285750">
              <a:spcAft>
                <a:spcPts val="600"/>
              </a:spcAft>
              <a:buFont typeface="Arial" panose="020B0604020202020204" pitchFamily="34" charset="0"/>
              <a:buChar char="•"/>
            </a:pPr>
            <a:r>
              <a:rPr lang="en-US" sz="1300" i="1" dirty="0" smtClean="0">
                <a:solidFill>
                  <a:schemeClr val="tx1">
                    <a:lumMod val="95000"/>
                    <a:lumOff val="5000"/>
                  </a:schemeClr>
                </a:solidFill>
              </a:rPr>
              <a:t>Distributed generation</a:t>
            </a:r>
            <a:endParaRPr lang="en-US" sz="1300" b="1" i="1" dirty="0">
              <a:solidFill>
                <a:schemeClr val="tx1">
                  <a:lumMod val="95000"/>
                  <a:lumOff val="5000"/>
                </a:schemeClr>
              </a:solidFill>
            </a:endParaRPr>
          </a:p>
          <a:p>
            <a:pPr>
              <a:spcAft>
                <a:spcPts val="600"/>
              </a:spcAft>
            </a:pPr>
            <a:endParaRPr lang="en-US" sz="1400" b="1" dirty="0" smtClean="0">
              <a:solidFill>
                <a:schemeClr val="tx1">
                  <a:lumMod val="95000"/>
                  <a:lumOff val="5000"/>
                </a:schemeClr>
              </a:solidFill>
            </a:endParaRPr>
          </a:p>
          <a:p>
            <a:pPr>
              <a:spcAft>
                <a:spcPts val="600"/>
              </a:spcAft>
            </a:pPr>
            <a:r>
              <a:rPr lang="en-US" sz="1400" b="1" dirty="0" smtClean="0">
                <a:solidFill>
                  <a:schemeClr val="tx1">
                    <a:lumMod val="95000"/>
                    <a:lumOff val="5000"/>
                  </a:schemeClr>
                </a:solidFill>
              </a:rPr>
              <a:t>New </a:t>
            </a:r>
            <a:r>
              <a:rPr lang="en-US" sz="1400" b="1" dirty="0">
                <a:solidFill>
                  <a:schemeClr val="tx1">
                    <a:lumMod val="95000"/>
                    <a:lumOff val="5000"/>
                  </a:schemeClr>
                </a:solidFill>
              </a:rPr>
              <a:t>Financing Modalities</a:t>
            </a:r>
          </a:p>
          <a:p>
            <a:pPr marL="285750" indent="-285750">
              <a:spcAft>
                <a:spcPts val="600"/>
              </a:spcAft>
              <a:buFont typeface="Arial" panose="020B0604020202020204" pitchFamily="34" charset="0"/>
              <a:buChar char="•"/>
            </a:pPr>
            <a:r>
              <a:rPr lang="en-US" sz="1300" i="1" dirty="0">
                <a:solidFill>
                  <a:schemeClr val="tx1">
                    <a:lumMod val="95000"/>
                    <a:lumOff val="5000"/>
                  </a:schemeClr>
                </a:solidFill>
              </a:rPr>
              <a:t>Green Markets</a:t>
            </a:r>
          </a:p>
          <a:p>
            <a:pPr marL="285750" indent="-285750">
              <a:spcAft>
                <a:spcPts val="600"/>
              </a:spcAft>
              <a:buFont typeface="Arial" panose="020B0604020202020204" pitchFamily="34" charset="0"/>
              <a:buChar char="•"/>
            </a:pPr>
            <a:r>
              <a:rPr lang="en-US" sz="1300" i="1" dirty="0">
                <a:solidFill>
                  <a:schemeClr val="tx1">
                    <a:lumMod val="95000"/>
                    <a:lumOff val="5000"/>
                  </a:schemeClr>
                </a:solidFill>
              </a:rPr>
              <a:t>Risk Mitigation Facility</a:t>
            </a:r>
          </a:p>
        </p:txBody>
      </p:sp>
      <p:sp>
        <p:nvSpPr>
          <p:cNvPr id="29" name="TextBox 28"/>
          <p:cNvSpPr txBox="1"/>
          <p:nvPr/>
        </p:nvSpPr>
        <p:spPr>
          <a:xfrm>
            <a:off x="8509000" y="1899800"/>
            <a:ext cx="3098800" cy="523220"/>
          </a:xfrm>
          <a:prstGeom prst="rect">
            <a:avLst/>
          </a:prstGeom>
          <a:noFill/>
        </p:spPr>
        <p:txBody>
          <a:bodyPr wrap="square" rtlCol="0">
            <a:spAutoFit/>
          </a:bodyPr>
          <a:lstStyle/>
          <a:p>
            <a:pPr algn="ctr"/>
            <a:r>
              <a:rPr lang="en-US" sz="2800" b="1" dirty="0" smtClean="0">
                <a:solidFill>
                  <a:schemeClr val="bg1"/>
                </a:solidFill>
              </a:rPr>
              <a:t>CTF 2.0</a:t>
            </a:r>
            <a:endParaRPr lang="en-US" sz="2800" b="1" dirty="0">
              <a:solidFill>
                <a:schemeClr val="bg1"/>
              </a:solidFill>
            </a:endParaRPr>
          </a:p>
        </p:txBody>
      </p:sp>
    </p:spTree>
    <p:extLst>
      <p:ext uri="{BB962C8B-B14F-4D97-AF65-F5344CB8AC3E}">
        <p14:creationId xmlns:p14="http://schemas.microsoft.com/office/powerpoint/2010/main" val="375706703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43275" y="466344"/>
            <a:ext cx="9523795" cy="796544"/>
          </a:xfrm>
        </p:spPr>
        <p:txBody>
          <a:bodyPr>
            <a:normAutofit/>
          </a:bodyPr>
          <a:lstStyle/>
          <a:p>
            <a:r>
              <a:rPr lang="en-US" sz="3200" b="0" dirty="0" smtClean="0"/>
              <a:t>Potential investment priorities</a:t>
            </a:r>
            <a:endParaRPr lang="en-US" sz="3200" b="0" dirty="0"/>
          </a:p>
        </p:txBody>
      </p:sp>
      <p:sp>
        <p:nvSpPr>
          <p:cNvPr id="7" name="Rounded Rectangle 6"/>
          <p:cNvSpPr/>
          <p:nvPr/>
        </p:nvSpPr>
        <p:spPr>
          <a:xfrm>
            <a:off x="1779477" y="2285998"/>
            <a:ext cx="7909942" cy="28346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smtClean="0">
                <a:solidFill>
                  <a:schemeClr val="tx1"/>
                </a:solidFill>
                <a:effectLst>
                  <a:outerShdw blurRad="38100" dist="38100" dir="2700000" algn="tl">
                    <a:srgbClr val="000000">
                      <a:alpha val="43137"/>
                    </a:srgbClr>
                  </a:outerShdw>
                </a:effectLst>
              </a:rPr>
              <a:t>Opportunity</a:t>
            </a:r>
            <a:r>
              <a:rPr lang="en-US" sz="1600" dirty="0" smtClean="0">
                <a:solidFill>
                  <a:schemeClr val="tx1"/>
                </a:solidFill>
              </a:rPr>
              <a:t> </a:t>
            </a:r>
            <a:r>
              <a:rPr lang="en-US" sz="1600" dirty="0">
                <a:solidFill>
                  <a:schemeClr val="tx1"/>
                </a:solidFill>
              </a:rPr>
              <a:t>• </a:t>
            </a:r>
            <a:r>
              <a:rPr lang="en-US" sz="1600" dirty="0" smtClean="0">
                <a:solidFill>
                  <a:schemeClr val="tx1"/>
                </a:solidFill>
              </a:rPr>
              <a:t>Manage intermittent </a:t>
            </a:r>
            <a:r>
              <a:rPr lang="en-US" sz="1600" dirty="0">
                <a:solidFill>
                  <a:schemeClr val="tx1"/>
                </a:solidFill>
              </a:rPr>
              <a:t>and distributed nature of </a:t>
            </a:r>
            <a:r>
              <a:rPr lang="en-US" sz="1600" dirty="0" smtClean="0">
                <a:solidFill>
                  <a:schemeClr val="tx1"/>
                </a:solidFill>
              </a:rPr>
              <a:t>renewable energy </a:t>
            </a:r>
            <a:r>
              <a:rPr lang="en-US" sz="1600" dirty="0">
                <a:solidFill>
                  <a:schemeClr val="tx1"/>
                </a:solidFill>
              </a:rPr>
              <a:t>• </a:t>
            </a:r>
            <a:r>
              <a:rPr lang="en-US" sz="1600" dirty="0" smtClean="0">
                <a:solidFill>
                  <a:schemeClr val="tx1"/>
                </a:solidFill>
              </a:rPr>
              <a:t>Improve </a:t>
            </a:r>
            <a:r>
              <a:rPr lang="en-US" sz="1600" dirty="0">
                <a:solidFill>
                  <a:schemeClr val="tx1"/>
                </a:solidFill>
              </a:rPr>
              <a:t>grid </a:t>
            </a:r>
            <a:r>
              <a:rPr lang="en-US" sz="1600" dirty="0" smtClean="0">
                <a:solidFill>
                  <a:schemeClr val="tx1"/>
                </a:solidFill>
              </a:rPr>
              <a:t>efficiency</a:t>
            </a:r>
            <a:r>
              <a:rPr lang="en-US" sz="1600" dirty="0">
                <a:solidFill>
                  <a:schemeClr val="tx1"/>
                </a:solidFill>
              </a:rPr>
              <a:t> • </a:t>
            </a:r>
            <a:r>
              <a:rPr lang="en-US" sz="1600" dirty="0" smtClean="0">
                <a:solidFill>
                  <a:schemeClr val="tx1"/>
                </a:solidFill>
              </a:rPr>
              <a:t>Cost effective alternative to aging transmission and distribution networks</a:t>
            </a:r>
          </a:p>
          <a:p>
            <a:pPr>
              <a:spcAft>
                <a:spcPts val="600"/>
              </a:spcAft>
            </a:pPr>
            <a:endParaRPr lang="en-US" sz="1600" dirty="0" smtClean="0">
              <a:solidFill>
                <a:schemeClr val="tx1"/>
              </a:solidFill>
              <a:effectLst>
                <a:outerShdw blurRad="38100" dist="38100" dir="2700000" algn="tl">
                  <a:srgbClr val="000000">
                    <a:alpha val="43137"/>
                  </a:srgbClr>
                </a:outerShdw>
              </a:effectLst>
            </a:endParaRPr>
          </a:p>
          <a:p>
            <a:pPr>
              <a:spcAft>
                <a:spcPts val="600"/>
              </a:spcAft>
            </a:pPr>
            <a:r>
              <a:rPr lang="en-US" dirty="0" smtClean="0">
                <a:solidFill>
                  <a:schemeClr val="tx1"/>
                </a:solidFill>
                <a:effectLst>
                  <a:outerShdw blurRad="38100" dist="38100" dir="2700000" algn="tl">
                    <a:srgbClr val="000000">
                      <a:alpha val="43137"/>
                    </a:srgbClr>
                  </a:outerShdw>
                </a:effectLst>
              </a:rPr>
              <a:t>Barriers</a:t>
            </a:r>
            <a:r>
              <a:rPr lang="en-US" sz="1600" dirty="0" smtClean="0">
                <a:solidFill>
                  <a:schemeClr val="tx1"/>
                </a:solidFill>
              </a:rPr>
              <a:t> </a:t>
            </a:r>
            <a:r>
              <a:rPr lang="en-US" sz="1600" dirty="0">
                <a:solidFill>
                  <a:schemeClr val="tx1"/>
                </a:solidFill>
              </a:rPr>
              <a:t>• </a:t>
            </a:r>
            <a:r>
              <a:rPr lang="en-US" sz="1600" dirty="0" smtClean="0">
                <a:solidFill>
                  <a:schemeClr val="tx1"/>
                </a:solidFill>
              </a:rPr>
              <a:t>Cost </a:t>
            </a:r>
            <a:r>
              <a:rPr lang="en-US" sz="1600" dirty="0">
                <a:solidFill>
                  <a:schemeClr val="tx1"/>
                </a:solidFill>
              </a:rPr>
              <a:t>of technology and payback </a:t>
            </a:r>
            <a:r>
              <a:rPr lang="en-US" sz="1600" dirty="0" smtClean="0">
                <a:solidFill>
                  <a:schemeClr val="tx1"/>
                </a:solidFill>
              </a:rPr>
              <a:t>time • Lack </a:t>
            </a:r>
            <a:r>
              <a:rPr lang="en-US" sz="1600" dirty="0">
                <a:solidFill>
                  <a:schemeClr val="tx1"/>
                </a:solidFill>
              </a:rPr>
              <a:t>of regulatory </a:t>
            </a:r>
            <a:r>
              <a:rPr lang="en-US" sz="1600" dirty="0" smtClean="0">
                <a:solidFill>
                  <a:schemeClr val="tx1"/>
                </a:solidFill>
              </a:rPr>
              <a:t>clarity </a:t>
            </a:r>
            <a:r>
              <a:rPr lang="en-US" sz="1600" dirty="0">
                <a:solidFill>
                  <a:schemeClr val="tx1"/>
                </a:solidFill>
              </a:rPr>
              <a:t>•</a:t>
            </a:r>
            <a:r>
              <a:rPr lang="en-US" sz="1600" dirty="0" smtClean="0">
                <a:solidFill>
                  <a:schemeClr val="tx1"/>
                </a:solidFill>
              </a:rPr>
              <a:t> Uncertain </a:t>
            </a:r>
            <a:r>
              <a:rPr lang="en-US" sz="1600" dirty="0">
                <a:solidFill>
                  <a:schemeClr val="tx1"/>
                </a:solidFill>
              </a:rPr>
              <a:t>revenue </a:t>
            </a:r>
            <a:r>
              <a:rPr lang="en-US" sz="1600" dirty="0" smtClean="0">
                <a:solidFill>
                  <a:schemeClr val="tx1"/>
                </a:solidFill>
              </a:rPr>
              <a:t>streams </a:t>
            </a:r>
            <a:r>
              <a:rPr lang="en-US" sz="1600" dirty="0">
                <a:solidFill>
                  <a:schemeClr val="tx1"/>
                </a:solidFill>
              </a:rPr>
              <a:t>•</a:t>
            </a:r>
            <a:r>
              <a:rPr lang="en-US" sz="1600" dirty="0" smtClean="0">
                <a:solidFill>
                  <a:schemeClr val="tx1"/>
                </a:solidFill>
              </a:rPr>
              <a:t> Access </a:t>
            </a:r>
            <a:r>
              <a:rPr lang="en-US" sz="1600" dirty="0">
                <a:solidFill>
                  <a:schemeClr val="tx1"/>
                </a:solidFill>
              </a:rPr>
              <a:t>to commercial </a:t>
            </a:r>
            <a:r>
              <a:rPr lang="en-US" sz="1600" dirty="0" smtClean="0">
                <a:solidFill>
                  <a:schemeClr val="tx1"/>
                </a:solidFill>
              </a:rPr>
              <a:t>finance </a:t>
            </a:r>
          </a:p>
          <a:p>
            <a:pPr>
              <a:spcAft>
                <a:spcPts val="600"/>
              </a:spcAft>
            </a:pPr>
            <a:endParaRPr lang="en-US" sz="1600" dirty="0">
              <a:solidFill>
                <a:schemeClr val="tx1"/>
              </a:solidFill>
            </a:endParaRPr>
          </a:p>
          <a:p>
            <a:pPr>
              <a:spcAft>
                <a:spcPts val="600"/>
              </a:spcAft>
            </a:pPr>
            <a:r>
              <a:rPr lang="en-US" dirty="0" smtClean="0">
                <a:solidFill>
                  <a:schemeClr val="tx1"/>
                </a:solidFill>
                <a:effectLst>
                  <a:outerShdw blurRad="38100" dist="38100" dir="2700000" algn="tl">
                    <a:srgbClr val="000000">
                      <a:alpha val="43137"/>
                    </a:srgbClr>
                  </a:outerShdw>
                </a:effectLst>
              </a:rPr>
              <a:t>Role of </a:t>
            </a:r>
            <a:r>
              <a:rPr lang="en-US" dirty="0" err="1" smtClean="0">
                <a:solidFill>
                  <a:schemeClr val="tx1"/>
                </a:solidFill>
                <a:effectLst>
                  <a:outerShdw blurRad="38100" dist="38100" dir="2700000" algn="tl">
                    <a:srgbClr val="000000">
                      <a:alpha val="43137"/>
                    </a:srgbClr>
                  </a:outerShdw>
                </a:effectLst>
              </a:rPr>
              <a:t>concessionality</a:t>
            </a:r>
            <a:r>
              <a:rPr lang="en-US" dirty="0" smtClean="0">
                <a:solidFill>
                  <a:schemeClr val="tx1"/>
                </a:solidFill>
              </a:rPr>
              <a:t> </a:t>
            </a:r>
            <a:r>
              <a:rPr lang="en-US" sz="1600" dirty="0" smtClean="0">
                <a:solidFill>
                  <a:schemeClr val="tx1"/>
                </a:solidFill>
              </a:rPr>
              <a:t>Facilitate scaling-up </a:t>
            </a:r>
            <a:r>
              <a:rPr lang="en-US" sz="1600" dirty="0">
                <a:solidFill>
                  <a:schemeClr val="tx1"/>
                </a:solidFill>
              </a:rPr>
              <a:t>through interventions that help </a:t>
            </a:r>
            <a:r>
              <a:rPr lang="en-US" sz="1600" dirty="0" smtClean="0">
                <a:solidFill>
                  <a:schemeClr val="tx1"/>
                </a:solidFill>
              </a:rPr>
              <a:t>bridge </a:t>
            </a:r>
            <a:r>
              <a:rPr lang="en-US" sz="1600" dirty="0">
                <a:solidFill>
                  <a:schemeClr val="tx1"/>
                </a:solidFill>
              </a:rPr>
              <a:t>gap to commercial project viability, </a:t>
            </a:r>
            <a:r>
              <a:rPr lang="en-US" sz="1600" dirty="0" smtClean="0">
                <a:solidFill>
                  <a:schemeClr val="tx1"/>
                </a:solidFill>
              </a:rPr>
              <a:t>mitigate </a:t>
            </a:r>
            <a:r>
              <a:rPr lang="en-US" sz="1600" dirty="0">
                <a:solidFill>
                  <a:schemeClr val="tx1"/>
                </a:solidFill>
              </a:rPr>
              <a:t>risks, finance first-of-its-kind projects and support technical </a:t>
            </a:r>
            <a:r>
              <a:rPr lang="en-US" sz="1600" dirty="0" smtClean="0">
                <a:solidFill>
                  <a:schemeClr val="tx1"/>
                </a:solidFill>
              </a:rPr>
              <a:t>assistance work</a:t>
            </a:r>
          </a:p>
        </p:txBody>
      </p:sp>
      <p:sp>
        <p:nvSpPr>
          <p:cNvPr id="13" name="Rounded Rectangle 12"/>
          <p:cNvSpPr/>
          <p:nvPr/>
        </p:nvSpPr>
        <p:spPr>
          <a:xfrm>
            <a:off x="1916637" y="1660325"/>
            <a:ext cx="2041652" cy="413512"/>
          </a:xfrm>
          <a:prstGeom prst="round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effectLst>
                  <a:outerShdw blurRad="38100" dist="38100" dir="2700000" algn="tl">
                    <a:srgbClr val="000000">
                      <a:alpha val="43137"/>
                    </a:srgbClr>
                  </a:outerShdw>
                </a:effectLst>
              </a:rPr>
              <a:t>Energy Storage</a:t>
            </a:r>
          </a:p>
        </p:txBody>
      </p:sp>
      <p:pic>
        <p:nvPicPr>
          <p:cNvPr id="12" name="Picture 11"/>
          <p:cNvPicPr>
            <a:picLocks noChangeAspect="1"/>
          </p:cNvPicPr>
          <p:nvPr/>
        </p:nvPicPr>
        <p:blipFill>
          <a:blip r:embed="rId2"/>
          <a:stretch>
            <a:fillRect/>
          </a:stretch>
        </p:blipFill>
        <p:spPr>
          <a:xfrm>
            <a:off x="8951302" y="4687200"/>
            <a:ext cx="2715768" cy="19317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8749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9851" y="142494"/>
            <a:ext cx="9523795" cy="1111250"/>
          </a:xfrm>
        </p:spPr>
        <p:txBody>
          <a:bodyPr>
            <a:normAutofit/>
          </a:bodyPr>
          <a:lstStyle/>
          <a:p>
            <a:r>
              <a:rPr lang="en-US" sz="3200" b="0" dirty="0"/>
              <a:t>Potential investment priorities</a:t>
            </a:r>
          </a:p>
        </p:txBody>
      </p:sp>
      <p:sp>
        <p:nvSpPr>
          <p:cNvPr id="4" name="Rounded Rectangle 3"/>
          <p:cNvSpPr/>
          <p:nvPr/>
        </p:nvSpPr>
        <p:spPr>
          <a:xfrm>
            <a:off x="1705354" y="2203704"/>
            <a:ext cx="7928993" cy="3438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a:solidFill>
                  <a:schemeClr val="tx1"/>
                </a:solidFill>
                <a:effectLst>
                  <a:outerShdw blurRad="38100" dist="38100" dir="2700000" algn="tl">
                    <a:srgbClr val="000000">
                      <a:alpha val="43137"/>
                    </a:srgbClr>
                  </a:outerShdw>
                </a:effectLst>
              </a:rPr>
              <a:t>Opportunity</a:t>
            </a:r>
            <a:r>
              <a:rPr lang="en-US" sz="1600" dirty="0">
                <a:solidFill>
                  <a:schemeClr val="tx1"/>
                </a:solidFill>
              </a:rPr>
              <a:t> • </a:t>
            </a:r>
            <a:r>
              <a:rPr lang="en-US" sz="1600" dirty="0" smtClean="0">
                <a:solidFill>
                  <a:schemeClr val="tx1"/>
                </a:solidFill>
              </a:rPr>
              <a:t>Global capacity additions </a:t>
            </a:r>
            <a:r>
              <a:rPr lang="en-US" sz="1600" dirty="0">
                <a:solidFill>
                  <a:schemeClr val="tx1"/>
                </a:solidFill>
              </a:rPr>
              <a:t>to surpass new </a:t>
            </a:r>
            <a:r>
              <a:rPr lang="en-US" sz="1600" dirty="0" smtClean="0">
                <a:solidFill>
                  <a:schemeClr val="tx1"/>
                </a:solidFill>
              </a:rPr>
              <a:t>centralized </a:t>
            </a:r>
            <a:r>
              <a:rPr lang="en-US" sz="1600" dirty="0">
                <a:solidFill>
                  <a:schemeClr val="tx1"/>
                </a:solidFill>
              </a:rPr>
              <a:t>additions in </a:t>
            </a:r>
            <a:r>
              <a:rPr lang="en-US" sz="1600" dirty="0" smtClean="0">
                <a:solidFill>
                  <a:schemeClr val="tx1"/>
                </a:solidFill>
              </a:rPr>
              <a:t>2018 </a:t>
            </a:r>
            <a:r>
              <a:rPr lang="en-US" sz="1600" dirty="0">
                <a:solidFill>
                  <a:schemeClr val="tx1"/>
                </a:solidFill>
              </a:rPr>
              <a:t>•</a:t>
            </a:r>
            <a:r>
              <a:rPr lang="en-US" sz="1600" dirty="0" smtClean="0">
                <a:solidFill>
                  <a:schemeClr val="tx1"/>
                </a:solidFill>
              </a:rPr>
              <a:t> Over 80 </a:t>
            </a:r>
            <a:r>
              <a:rPr lang="en-US" sz="1600" dirty="0">
                <a:solidFill>
                  <a:schemeClr val="tx1"/>
                </a:solidFill>
              </a:rPr>
              <a:t>GW of annual installed </a:t>
            </a:r>
            <a:r>
              <a:rPr lang="en-US" sz="1600" dirty="0" smtClean="0">
                <a:solidFill>
                  <a:schemeClr val="tx1"/>
                </a:solidFill>
              </a:rPr>
              <a:t>capacity </a:t>
            </a:r>
            <a:r>
              <a:rPr lang="en-US" sz="1600" dirty="0">
                <a:solidFill>
                  <a:schemeClr val="tx1"/>
                </a:solidFill>
              </a:rPr>
              <a:t>in emerging markets </a:t>
            </a:r>
            <a:r>
              <a:rPr lang="en-US" sz="1600" dirty="0" smtClean="0">
                <a:solidFill>
                  <a:schemeClr val="tx1"/>
                </a:solidFill>
              </a:rPr>
              <a:t>(2014-23) </a:t>
            </a:r>
            <a:r>
              <a:rPr lang="en-US" sz="1600" dirty="0">
                <a:solidFill>
                  <a:schemeClr val="tx1"/>
                </a:solidFill>
              </a:rPr>
              <a:t>• </a:t>
            </a:r>
            <a:r>
              <a:rPr lang="en-US" sz="1600" dirty="0" smtClean="0">
                <a:solidFill>
                  <a:schemeClr val="tx1"/>
                </a:solidFill>
              </a:rPr>
              <a:t>Global </a:t>
            </a:r>
            <a:r>
              <a:rPr lang="en-US" sz="1600" dirty="0">
                <a:solidFill>
                  <a:schemeClr val="tx1"/>
                </a:solidFill>
              </a:rPr>
              <a:t>distributed solar PV </a:t>
            </a:r>
            <a:r>
              <a:rPr lang="en-US" sz="1600" dirty="0" smtClean="0">
                <a:solidFill>
                  <a:schemeClr val="tx1"/>
                </a:solidFill>
              </a:rPr>
              <a:t>annual </a:t>
            </a:r>
            <a:r>
              <a:rPr lang="en-US" sz="1600" dirty="0">
                <a:solidFill>
                  <a:schemeClr val="tx1"/>
                </a:solidFill>
              </a:rPr>
              <a:t>capacity additions </a:t>
            </a:r>
            <a:r>
              <a:rPr lang="en-US" sz="1600" dirty="0" smtClean="0">
                <a:solidFill>
                  <a:schemeClr val="tx1"/>
                </a:solidFill>
              </a:rPr>
              <a:t>to </a:t>
            </a:r>
            <a:r>
              <a:rPr lang="en-US" sz="1600" dirty="0">
                <a:solidFill>
                  <a:schemeClr val="tx1"/>
                </a:solidFill>
              </a:rPr>
              <a:t>grow from 20 GW </a:t>
            </a:r>
            <a:r>
              <a:rPr lang="en-US" sz="1600" dirty="0" smtClean="0">
                <a:solidFill>
                  <a:schemeClr val="tx1"/>
                </a:solidFill>
              </a:rPr>
              <a:t>(2015) </a:t>
            </a:r>
            <a:r>
              <a:rPr lang="en-US" sz="1600" dirty="0">
                <a:solidFill>
                  <a:schemeClr val="tx1"/>
                </a:solidFill>
              </a:rPr>
              <a:t>to over 30 GW </a:t>
            </a:r>
            <a:r>
              <a:rPr lang="en-US" sz="1600" dirty="0" smtClean="0">
                <a:solidFill>
                  <a:schemeClr val="tx1"/>
                </a:solidFill>
              </a:rPr>
              <a:t>(2020), $70 billion eq. market</a:t>
            </a:r>
          </a:p>
          <a:p>
            <a:pPr>
              <a:spcAft>
                <a:spcPts val="600"/>
              </a:spcAft>
            </a:pPr>
            <a:endParaRPr lang="en-US" sz="1600" dirty="0" smtClean="0">
              <a:solidFill>
                <a:schemeClr val="tx1"/>
              </a:solidFill>
              <a:effectLst>
                <a:outerShdw blurRad="38100" dist="38100" dir="2700000" algn="tl">
                  <a:srgbClr val="000000">
                    <a:alpha val="43137"/>
                  </a:srgbClr>
                </a:outerShdw>
              </a:effectLst>
            </a:endParaRPr>
          </a:p>
          <a:p>
            <a:pPr>
              <a:spcAft>
                <a:spcPts val="600"/>
              </a:spcAft>
            </a:pPr>
            <a:r>
              <a:rPr lang="en-US" dirty="0" smtClean="0">
                <a:solidFill>
                  <a:schemeClr val="tx1"/>
                </a:solidFill>
                <a:effectLst>
                  <a:outerShdw blurRad="38100" dist="38100" dir="2700000" algn="tl">
                    <a:srgbClr val="000000">
                      <a:alpha val="43137"/>
                    </a:srgbClr>
                  </a:outerShdw>
                </a:effectLst>
              </a:rPr>
              <a:t>Barriers</a:t>
            </a:r>
            <a:r>
              <a:rPr lang="en-US" dirty="0" smtClean="0">
                <a:solidFill>
                  <a:schemeClr val="tx1"/>
                </a:solidFill>
              </a:rPr>
              <a:t> </a:t>
            </a:r>
            <a:r>
              <a:rPr lang="en-US" sz="1600" dirty="0">
                <a:solidFill>
                  <a:schemeClr val="tx1"/>
                </a:solidFill>
              </a:rPr>
              <a:t>•</a:t>
            </a:r>
            <a:r>
              <a:rPr lang="en-US" sz="1600" dirty="0" smtClean="0">
                <a:solidFill>
                  <a:schemeClr val="tx1"/>
                </a:solidFill>
              </a:rPr>
              <a:t> Regulatory risks, due </a:t>
            </a:r>
            <a:r>
              <a:rPr lang="en-US" sz="1600" dirty="0">
                <a:solidFill>
                  <a:schemeClr val="tx1"/>
                </a:solidFill>
              </a:rPr>
              <a:t>to lack of </a:t>
            </a:r>
            <a:r>
              <a:rPr lang="en-US" sz="1600" dirty="0" smtClean="0">
                <a:solidFill>
                  <a:schemeClr val="tx1"/>
                </a:solidFill>
              </a:rPr>
              <a:t>experience • Higher </a:t>
            </a:r>
            <a:r>
              <a:rPr lang="en-US" sz="1600" dirty="0">
                <a:solidFill>
                  <a:schemeClr val="tx1"/>
                </a:solidFill>
              </a:rPr>
              <a:t>cost, </a:t>
            </a:r>
            <a:r>
              <a:rPr lang="en-US" sz="1600" dirty="0" smtClean="0">
                <a:solidFill>
                  <a:schemeClr val="tx1"/>
                </a:solidFill>
              </a:rPr>
              <a:t>compared </a:t>
            </a:r>
            <a:r>
              <a:rPr lang="en-US" sz="1600" dirty="0">
                <a:solidFill>
                  <a:schemeClr val="tx1"/>
                </a:solidFill>
              </a:rPr>
              <a:t>to </a:t>
            </a:r>
            <a:r>
              <a:rPr lang="en-US" sz="1600" dirty="0" smtClean="0">
                <a:solidFill>
                  <a:schemeClr val="tx1"/>
                </a:solidFill>
              </a:rPr>
              <a:t> </a:t>
            </a:r>
            <a:r>
              <a:rPr lang="en-US" sz="1600" dirty="0">
                <a:solidFill>
                  <a:schemeClr val="tx1"/>
                </a:solidFill>
              </a:rPr>
              <a:t>alternative fossil fuel </a:t>
            </a:r>
            <a:r>
              <a:rPr lang="en-US" sz="1600" dirty="0" smtClean="0">
                <a:solidFill>
                  <a:schemeClr val="tx1"/>
                </a:solidFill>
              </a:rPr>
              <a:t>choices </a:t>
            </a:r>
            <a:r>
              <a:rPr lang="en-US" sz="1600" dirty="0">
                <a:solidFill>
                  <a:schemeClr val="tx1"/>
                </a:solidFill>
              </a:rPr>
              <a:t>• </a:t>
            </a:r>
            <a:r>
              <a:rPr lang="en-US" sz="1600" dirty="0" smtClean="0">
                <a:solidFill>
                  <a:schemeClr val="tx1"/>
                </a:solidFill>
              </a:rPr>
              <a:t>Lack </a:t>
            </a:r>
            <a:r>
              <a:rPr lang="en-US" sz="1600" dirty="0">
                <a:solidFill>
                  <a:schemeClr val="tx1"/>
                </a:solidFill>
              </a:rPr>
              <a:t>of access to long-term </a:t>
            </a:r>
            <a:r>
              <a:rPr lang="en-US" sz="1600" dirty="0" smtClean="0">
                <a:solidFill>
                  <a:schemeClr val="tx1"/>
                </a:solidFill>
              </a:rPr>
              <a:t>financing • Complex </a:t>
            </a:r>
            <a:r>
              <a:rPr lang="en-US" sz="1600" dirty="0">
                <a:solidFill>
                  <a:schemeClr val="tx1"/>
                </a:solidFill>
              </a:rPr>
              <a:t>stakeholder </a:t>
            </a:r>
            <a:r>
              <a:rPr lang="en-US" sz="1600" dirty="0" smtClean="0">
                <a:solidFill>
                  <a:schemeClr val="tx1"/>
                </a:solidFill>
              </a:rPr>
              <a:t>interests</a:t>
            </a:r>
            <a:endParaRPr lang="en-US" sz="1600" dirty="0">
              <a:solidFill>
                <a:schemeClr val="tx1"/>
              </a:solidFill>
            </a:endParaRPr>
          </a:p>
          <a:p>
            <a:pPr>
              <a:spcAft>
                <a:spcPts val="600"/>
              </a:spcAft>
            </a:pPr>
            <a:endParaRPr lang="en-US" sz="1600" dirty="0" smtClean="0">
              <a:solidFill>
                <a:schemeClr val="tx1"/>
              </a:solidFill>
              <a:effectLst>
                <a:outerShdw blurRad="38100" dist="38100" dir="2700000" algn="tl">
                  <a:srgbClr val="000000">
                    <a:alpha val="43137"/>
                  </a:srgbClr>
                </a:outerShdw>
              </a:effectLst>
            </a:endParaRPr>
          </a:p>
          <a:p>
            <a:pPr>
              <a:spcAft>
                <a:spcPts val="600"/>
              </a:spcAft>
            </a:pPr>
            <a:r>
              <a:rPr lang="en-US" dirty="0" smtClean="0">
                <a:solidFill>
                  <a:schemeClr val="tx1"/>
                </a:solidFill>
                <a:effectLst>
                  <a:outerShdw blurRad="38100" dist="38100" dir="2700000" algn="tl">
                    <a:srgbClr val="000000">
                      <a:alpha val="43137"/>
                    </a:srgbClr>
                  </a:outerShdw>
                </a:effectLst>
              </a:rPr>
              <a:t>Role </a:t>
            </a:r>
            <a:r>
              <a:rPr lang="en-US" dirty="0">
                <a:solidFill>
                  <a:schemeClr val="tx1"/>
                </a:solidFill>
                <a:effectLst>
                  <a:outerShdw blurRad="38100" dist="38100" dir="2700000" algn="tl">
                    <a:srgbClr val="000000">
                      <a:alpha val="43137"/>
                    </a:srgbClr>
                  </a:outerShdw>
                </a:effectLst>
              </a:rPr>
              <a:t>of </a:t>
            </a:r>
            <a:r>
              <a:rPr lang="en-US" dirty="0" err="1" smtClean="0">
                <a:solidFill>
                  <a:schemeClr val="tx1"/>
                </a:solidFill>
                <a:effectLst>
                  <a:outerShdw blurRad="38100" dist="38100" dir="2700000" algn="tl">
                    <a:srgbClr val="000000">
                      <a:alpha val="43137"/>
                    </a:srgbClr>
                  </a:outerShdw>
                </a:effectLst>
              </a:rPr>
              <a:t>concessionality</a:t>
            </a:r>
            <a:r>
              <a:rPr lang="en-US" dirty="0">
                <a:solidFill>
                  <a:schemeClr val="tx1"/>
                </a:solidFill>
                <a:effectLst>
                  <a:outerShdw blurRad="38100" dist="38100" dir="2700000" algn="tl">
                    <a:srgbClr val="000000">
                      <a:alpha val="43137"/>
                    </a:srgbClr>
                  </a:outerShdw>
                </a:effectLst>
              </a:rPr>
              <a:t> </a:t>
            </a:r>
            <a:r>
              <a:rPr lang="en-US" sz="1600" dirty="0">
                <a:solidFill>
                  <a:schemeClr val="tx1"/>
                </a:solidFill>
              </a:rPr>
              <a:t>•</a:t>
            </a:r>
            <a:r>
              <a:rPr lang="en-US" sz="1600" dirty="0" smtClean="0">
                <a:solidFill>
                  <a:schemeClr val="tx1"/>
                </a:solidFill>
              </a:rPr>
              <a:t> Lending </a:t>
            </a:r>
            <a:r>
              <a:rPr lang="en-US" sz="1600" dirty="0">
                <a:solidFill>
                  <a:schemeClr val="tx1"/>
                </a:solidFill>
              </a:rPr>
              <a:t>for </a:t>
            </a:r>
            <a:r>
              <a:rPr lang="en-US" sz="1600" dirty="0" smtClean="0">
                <a:solidFill>
                  <a:schemeClr val="tx1"/>
                </a:solidFill>
              </a:rPr>
              <a:t>longer </a:t>
            </a:r>
            <a:r>
              <a:rPr lang="en-US" sz="1600" dirty="0">
                <a:solidFill>
                  <a:schemeClr val="tx1"/>
                </a:solidFill>
              </a:rPr>
              <a:t>tenors than MDBs to improve </a:t>
            </a:r>
            <a:r>
              <a:rPr lang="en-US" sz="1600" dirty="0" smtClean="0">
                <a:solidFill>
                  <a:schemeClr val="tx1"/>
                </a:solidFill>
              </a:rPr>
              <a:t>project </a:t>
            </a:r>
            <a:r>
              <a:rPr lang="en-US" sz="1600" dirty="0">
                <a:solidFill>
                  <a:schemeClr val="tx1"/>
                </a:solidFill>
              </a:rPr>
              <a:t>economics over </a:t>
            </a:r>
            <a:r>
              <a:rPr lang="en-US" sz="1600" dirty="0" smtClean="0">
                <a:solidFill>
                  <a:schemeClr val="tx1"/>
                </a:solidFill>
              </a:rPr>
              <a:t>fossil </a:t>
            </a:r>
            <a:r>
              <a:rPr lang="en-US" sz="1600" dirty="0">
                <a:solidFill>
                  <a:schemeClr val="tx1"/>
                </a:solidFill>
              </a:rPr>
              <a:t>fuel </a:t>
            </a:r>
            <a:r>
              <a:rPr lang="en-US" sz="1600" dirty="0" smtClean="0">
                <a:solidFill>
                  <a:schemeClr val="tx1"/>
                </a:solidFill>
              </a:rPr>
              <a:t>based generation</a:t>
            </a:r>
            <a:r>
              <a:rPr lang="en-US" sz="1600" dirty="0">
                <a:solidFill>
                  <a:schemeClr val="tx1"/>
                </a:solidFill>
              </a:rPr>
              <a:t> </a:t>
            </a:r>
            <a:r>
              <a:rPr lang="en-US" sz="1600" dirty="0" smtClean="0">
                <a:solidFill>
                  <a:schemeClr val="tx1"/>
                </a:solidFill>
              </a:rPr>
              <a:t>• Subordinated </a:t>
            </a:r>
            <a:r>
              <a:rPr lang="en-US" sz="1600" dirty="0">
                <a:solidFill>
                  <a:schemeClr val="tx1"/>
                </a:solidFill>
              </a:rPr>
              <a:t>loans to </a:t>
            </a:r>
            <a:r>
              <a:rPr lang="en-US" sz="1600" dirty="0" smtClean="0">
                <a:solidFill>
                  <a:schemeClr val="tx1"/>
                </a:solidFill>
              </a:rPr>
              <a:t>demonstrate </a:t>
            </a:r>
            <a:r>
              <a:rPr lang="en-US" sz="1600" dirty="0">
                <a:solidFill>
                  <a:schemeClr val="tx1"/>
                </a:solidFill>
              </a:rPr>
              <a:t>commercial </a:t>
            </a:r>
            <a:r>
              <a:rPr lang="en-US" sz="1600" dirty="0" smtClean="0">
                <a:solidFill>
                  <a:schemeClr val="tx1"/>
                </a:solidFill>
              </a:rPr>
              <a:t>viability </a:t>
            </a:r>
            <a:r>
              <a:rPr lang="en-US" sz="1600" dirty="0">
                <a:solidFill>
                  <a:schemeClr val="tx1"/>
                </a:solidFill>
              </a:rPr>
              <a:t>•</a:t>
            </a:r>
            <a:r>
              <a:rPr lang="en-US" sz="1600" dirty="0" smtClean="0">
                <a:solidFill>
                  <a:schemeClr val="tx1"/>
                </a:solidFill>
              </a:rPr>
              <a:t> Early </a:t>
            </a:r>
            <a:r>
              <a:rPr lang="en-US" sz="1600" dirty="0">
                <a:solidFill>
                  <a:schemeClr val="tx1"/>
                </a:solidFill>
              </a:rPr>
              <a:t>stage </a:t>
            </a:r>
            <a:r>
              <a:rPr lang="en-US" sz="1600" dirty="0" smtClean="0">
                <a:solidFill>
                  <a:schemeClr val="tx1"/>
                </a:solidFill>
              </a:rPr>
              <a:t>equity</a:t>
            </a:r>
            <a:endParaRPr lang="en-US" sz="1600" dirty="0">
              <a:solidFill>
                <a:schemeClr val="tx1"/>
              </a:solidFill>
            </a:endParaRPr>
          </a:p>
        </p:txBody>
      </p:sp>
      <p:pic>
        <p:nvPicPr>
          <p:cNvPr id="5" name="Picture 4"/>
          <p:cNvPicPr>
            <a:picLocks noChangeAspect="1"/>
          </p:cNvPicPr>
          <p:nvPr/>
        </p:nvPicPr>
        <p:blipFill rotWithShape="1">
          <a:blip r:embed="rId2"/>
          <a:srcRect l="38199" r="35040"/>
          <a:stretch/>
        </p:blipFill>
        <p:spPr>
          <a:xfrm>
            <a:off x="8791575" y="4717492"/>
            <a:ext cx="2611260" cy="17092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ounded Rectangle 5"/>
          <p:cNvSpPr/>
          <p:nvPr/>
        </p:nvSpPr>
        <p:spPr>
          <a:xfrm>
            <a:off x="1907493" y="1662333"/>
            <a:ext cx="2216832" cy="413512"/>
          </a:xfrm>
          <a:prstGeom prst="round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effectLst>
                  <a:outerShdw blurRad="38100" dist="38100" dir="2700000" algn="tl">
                    <a:srgbClr val="000000">
                      <a:alpha val="43137"/>
                    </a:srgbClr>
                  </a:outerShdw>
                </a:effectLst>
              </a:rPr>
              <a:t>Distributed generation</a:t>
            </a:r>
          </a:p>
        </p:txBody>
      </p:sp>
    </p:spTree>
    <p:extLst>
      <p:ext uri="{BB962C8B-B14F-4D97-AF65-F5344CB8AC3E}">
        <p14:creationId xmlns:p14="http://schemas.microsoft.com/office/powerpoint/2010/main" val="232151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5416" y="151638"/>
            <a:ext cx="9481654" cy="1101090"/>
          </a:xfrm>
        </p:spPr>
        <p:txBody>
          <a:bodyPr>
            <a:normAutofit/>
          </a:bodyPr>
          <a:lstStyle/>
          <a:p>
            <a:r>
              <a:rPr lang="en-US" sz="3200" b="0" dirty="0" smtClean="0"/>
              <a:t>Potential investment priorities</a:t>
            </a:r>
            <a:endParaRPr lang="en-US" sz="3200" b="0" dirty="0"/>
          </a:p>
        </p:txBody>
      </p:sp>
      <p:sp>
        <p:nvSpPr>
          <p:cNvPr id="4" name="Rounded Rectangle 3"/>
          <p:cNvSpPr/>
          <p:nvPr/>
        </p:nvSpPr>
        <p:spPr>
          <a:xfrm>
            <a:off x="1632585" y="2028675"/>
            <a:ext cx="8362949" cy="35936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smtClean="0">
                <a:solidFill>
                  <a:schemeClr val="tx1"/>
                </a:solidFill>
                <a:effectLst>
                  <a:outerShdw blurRad="38100" dist="38100" dir="2700000" algn="tl">
                    <a:srgbClr val="000000">
                      <a:alpha val="43137"/>
                    </a:srgbClr>
                  </a:outerShdw>
                </a:effectLst>
              </a:rPr>
              <a:t>Opportunity</a:t>
            </a:r>
            <a:r>
              <a:rPr lang="en-US" sz="1600" dirty="0" smtClean="0">
                <a:solidFill>
                  <a:schemeClr val="tx1"/>
                </a:solidFill>
                <a:effectLst>
                  <a:outerShdw blurRad="38100" dist="38100" dir="2700000" algn="tl">
                    <a:srgbClr val="000000">
                      <a:alpha val="43137"/>
                    </a:srgbClr>
                  </a:outerShdw>
                </a:effectLst>
              </a:rPr>
              <a:t> </a:t>
            </a:r>
            <a:r>
              <a:rPr lang="en-US" sz="1600" dirty="0">
                <a:solidFill>
                  <a:schemeClr val="tx1"/>
                </a:solidFill>
              </a:rPr>
              <a:t>•</a:t>
            </a:r>
            <a:r>
              <a:rPr lang="en-US" sz="1600" dirty="0" smtClean="0">
                <a:solidFill>
                  <a:schemeClr val="tx1"/>
                </a:solidFill>
              </a:rPr>
              <a:t> </a:t>
            </a:r>
            <a:r>
              <a:rPr lang="en-US" sz="1600" dirty="0">
                <a:solidFill>
                  <a:schemeClr val="tx1"/>
                </a:solidFill>
              </a:rPr>
              <a:t>Transport accounts for </a:t>
            </a:r>
            <a:r>
              <a:rPr lang="en-US" sz="1600" dirty="0" smtClean="0">
                <a:solidFill>
                  <a:schemeClr val="tx1"/>
                </a:solidFill>
              </a:rPr>
              <a:t>23% </a:t>
            </a:r>
            <a:r>
              <a:rPr lang="en-US" sz="1600" dirty="0">
                <a:solidFill>
                  <a:schemeClr val="tx1"/>
                </a:solidFill>
              </a:rPr>
              <a:t>of </a:t>
            </a:r>
            <a:r>
              <a:rPr lang="en-US" sz="1600" dirty="0" smtClean="0">
                <a:solidFill>
                  <a:schemeClr val="tx1"/>
                </a:solidFill>
              </a:rPr>
              <a:t>global </a:t>
            </a:r>
            <a:r>
              <a:rPr lang="en-US" sz="1600" dirty="0">
                <a:solidFill>
                  <a:schemeClr val="tx1"/>
                </a:solidFill>
              </a:rPr>
              <a:t>CO2 emissions </a:t>
            </a:r>
            <a:r>
              <a:rPr lang="en-US" sz="1600" dirty="0" smtClean="0">
                <a:solidFill>
                  <a:schemeClr val="tx1"/>
                </a:solidFill>
              </a:rPr>
              <a:t>addressing which would also result in co-benefits like reduced </a:t>
            </a:r>
            <a:r>
              <a:rPr lang="en-US" sz="1600" dirty="0">
                <a:solidFill>
                  <a:schemeClr val="tx1"/>
                </a:solidFill>
              </a:rPr>
              <a:t>congestion, pollution and accidents, improved health, quality of life, enhanced productivity and economic </a:t>
            </a:r>
            <a:r>
              <a:rPr lang="en-US" sz="1600" dirty="0" smtClean="0">
                <a:solidFill>
                  <a:schemeClr val="tx1"/>
                </a:solidFill>
              </a:rPr>
              <a:t>growth</a:t>
            </a:r>
          </a:p>
          <a:p>
            <a:pPr>
              <a:spcAft>
                <a:spcPts val="600"/>
              </a:spcAft>
            </a:pPr>
            <a:endParaRPr lang="en-US" sz="1600" dirty="0" smtClean="0">
              <a:solidFill>
                <a:schemeClr val="tx1"/>
              </a:solidFill>
            </a:endParaRPr>
          </a:p>
          <a:p>
            <a:pPr>
              <a:spcAft>
                <a:spcPts val="600"/>
              </a:spcAft>
            </a:pPr>
            <a:r>
              <a:rPr lang="en-US" dirty="0">
                <a:solidFill>
                  <a:schemeClr val="tx1"/>
                </a:solidFill>
                <a:effectLst>
                  <a:outerShdw blurRad="38100" dist="38100" dir="2700000" algn="tl">
                    <a:srgbClr val="000000">
                      <a:alpha val="43137"/>
                    </a:srgbClr>
                  </a:outerShdw>
                </a:effectLst>
              </a:rPr>
              <a:t>Barriers</a:t>
            </a:r>
            <a:r>
              <a:rPr lang="en-US" sz="1600" dirty="0">
                <a:solidFill>
                  <a:schemeClr val="tx1"/>
                </a:solidFill>
              </a:rPr>
              <a:t> • Revenue generating ability is often limited by affordability concerns; even operational cost recovery </a:t>
            </a:r>
            <a:r>
              <a:rPr lang="en-US" sz="1600" dirty="0" smtClean="0">
                <a:solidFill>
                  <a:schemeClr val="tx1"/>
                </a:solidFill>
              </a:rPr>
              <a:t>is </a:t>
            </a:r>
            <a:r>
              <a:rPr lang="en-US" sz="1600" dirty="0">
                <a:solidFill>
                  <a:schemeClr val="tx1"/>
                </a:solidFill>
              </a:rPr>
              <a:t>a challenge, making it difficult to attract private sector funds at </a:t>
            </a:r>
            <a:r>
              <a:rPr lang="en-US" sz="1600" dirty="0" smtClean="0">
                <a:solidFill>
                  <a:schemeClr val="tx1"/>
                </a:solidFill>
              </a:rPr>
              <a:t>scale.</a:t>
            </a:r>
            <a:endParaRPr lang="en-US" sz="1600" dirty="0" smtClean="0">
              <a:solidFill>
                <a:schemeClr val="tx1"/>
              </a:solidFill>
              <a:effectLst>
                <a:outerShdw blurRad="38100" dist="38100" dir="2700000" algn="tl">
                  <a:srgbClr val="000000">
                    <a:alpha val="43137"/>
                  </a:srgbClr>
                </a:outerShdw>
              </a:effectLst>
            </a:endParaRPr>
          </a:p>
          <a:p>
            <a:pPr>
              <a:spcAft>
                <a:spcPts val="600"/>
              </a:spcAft>
            </a:pPr>
            <a:endParaRPr lang="en-US" sz="1600" dirty="0" smtClean="0">
              <a:solidFill>
                <a:schemeClr val="tx1"/>
              </a:solidFill>
              <a:effectLst>
                <a:outerShdw blurRad="38100" dist="38100" dir="2700000" algn="tl">
                  <a:srgbClr val="000000">
                    <a:alpha val="43137"/>
                  </a:srgbClr>
                </a:outerShdw>
              </a:effectLst>
            </a:endParaRPr>
          </a:p>
          <a:p>
            <a:pPr>
              <a:spcAft>
                <a:spcPts val="600"/>
              </a:spcAft>
            </a:pPr>
            <a:r>
              <a:rPr lang="en-US" dirty="0" smtClean="0">
                <a:solidFill>
                  <a:schemeClr val="tx1"/>
                </a:solidFill>
                <a:effectLst>
                  <a:outerShdw blurRad="38100" dist="38100" dir="2700000" algn="tl">
                    <a:srgbClr val="000000">
                      <a:alpha val="43137"/>
                    </a:srgbClr>
                  </a:outerShdw>
                </a:effectLst>
              </a:rPr>
              <a:t>CTF’s </a:t>
            </a:r>
            <a:r>
              <a:rPr lang="en-US" dirty="0">
                <a:solidFill>
                  <a:schemeClr val="tx1"/>
                </a:solidFill>
                <a:effectLst>
                  <a:outerShdw blurRad="38100" dist="38100" dir="2700000" algn="tl">
                    <a:srgbClr val="000000">
                      <a:alpha val="43137"/>
                    </a:srgbClr>
                  </a:outerShdw>
                </a:effectLst>
              </a:rPr>
              <a:t>role </a:t>
            </a:r>
            <a:r>
              <a:rPr lang="en-US" sz="1600" dirty="0">
                <a:solidFill>
                  <a:schemeClr val="tx1"/>
                </a:solidFill>
              </a:rPr>
              <a:t>• </a:t>
            </a:r>
            <a:r>
              <a:rPr lang="en-US" sz="1600" dirty="0" smtClean="0">
                <a:solidFill>
                  <a:schemeClr val="tx1"/>
                </a:solidFill>
              </a:rPr>
              <a:t>MDB-collective model </a:t>
            </a:r>
            <a:r>
              <a:rPr lang="en-US" sz="1600" dirty="0">
                <a:solidFill>
                  <a:schemeClr val="tx1"/>
                </a:solidFill>
              </a:rPr>
              <a:t>critical to managing </a:t>
            </a:r>
            <a:r>
              <a:rPr lang="en-US" sz="1600" dirty="0" smtClean="0">
                <a:solidFill>
                  <a:schemeClr val="tx1"/>
                </a:solidFill>
              </a:rPr>
              <a:t>complex </a:t>
            </a:r>
            <a:r>
              <a:rPr lang="en-US" sz="1600" dirty="0">
                <a:solidFill>
                  <a:schemeClr val="tx1"/>
                </a:solidFill>
              </a:rPr>
              <a:t>governance </a:t>
            </a:r>
            <a:r>
              <a:rPr lang="en-US" sz="1600" dirty="0" smtClean="0">
                <a:solidFill>
                  <a:schemeClr val="tx1"/>
                </a:solidFill>
              </a:rPr>
              <a:t>and </a:t>
            </a:r>
            <a:r>
              <a:rPr lang="en-US" sz="1600" dirty="0">
                <a:solidFill>
                  <a:schemeClr val="tx1"/>
                </a:solidFill>
              </a:rPr>
              <a:t>risks </a:t>
            </a:r>
            <a:r>
              <a:rPr lang="en-US" sz="1600" dirty="0" smtClean="0">
                <a:solidFill>
                  <a:schemeClr val="tx1"/>
                </a:solidFill>
              </a:rPr>
              <a:t>involving </a:t>
            </a:r>
            <a:r>
              <a:rPr lang="en-US" sz="1600" dirty="0">
                <a:solidFill>
                  <a:schemeClr val="tx1"/>
                </a:solidFill>
              </a:rPr>
              <a:t>environmental, social, inter-governmental, and public-private issues • </a:t>
            </a:r>
            <a:r>
              <a:rPr lang="en-US" sz="1600" dirty="0" smtClean="0">
                <a:solidFill>
                  <a:schemeClr val="tx1"/>
                </a:solidFill>
              </a:rPr>
              <a:t>Programmatic approach optimal </a:t>
            </a:r>
            <a:r>
              <a:rPr lang="en-US" sz="1600" dirty="0">
                <a:solidFill>
                  <a:schemeClr val="tx1"/>
                </a:solidFill>
              </a:rPr>
              <a:t>for the types of transformative, systemic investments that will be required, whether with sub-national interventions or for private sector-led initiatives</a:t>
            </a:r>
            <a:endParaRPr lang="en-US" sz="1600" dirty="0" smtClean="0">
              <a:solidFill>
                <a:schemeClr val="tx1"/>
              </a:solidFill>
            </a:endParaRPr>
          </a:p>
        </p:txBody>
      </p:sp>
      <p:sp>
        <p:nvSpPr>
          <p:cNvPr id="14" name="Rounded Rectangle 13"/>
          <p:cNvSpPr/>
          <p:nvPr/>
        </p:nvSpPr>
        <p:spPr>
          <a:xfrm>
            <a:off x="1894062" y="1661033"/>
            <a:ext cx="2487437" cy="411480"/>
          </a:xfrm>
          <a:prstGeom prst="round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effectLst>
                  <a:outerShdw blurRad="38100" dist="38100" dir="2700000" algn="tl">
                    <a:srgbClr val="000000">
                      <a:alpha val="43137"/>
                    </a:srgbClr>
                  </a:outerShdw>
                </a:effectLst>
              </a:rPr>
              <a:t>Sustainable Transport</a:t>
            </a:r>
          </a:p>
        </p:txBody>
      </p:sp>
      <p:pic>
        <p:nvPicPr>
          <p:cNvPr id="16" name="Picture 15"/>
          <p:cNvPicPr>
            <a:picLocks noChangeAspect="1"/>
          </p:cNvPicPr>
          <p:nvPr/>
        </p:nvPicPr>
        <p:blipFill rotWithShape="1">
          <a:blip r:embed="rId2"/>
          <a:srcRect l="79477"/>
          <a:stretch/>
        </p:blipFill>
        <p:spPr>
          <a:xfrm>
            <a:off x="9341392" y="4557711"/>
            <a:ext cx="2494578" cy="21292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779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9003</TotalTime>
  <Words>1926</Words>
  <Application>Microsoft Office PowerPoint</Application>
  <PresentationFormat>Widescreen</PresentationFormat>
  <Paragraphs>243</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ConduitITC TT</vt:lpstr>
      <vt:lpstr>Office Theme</vt:lpstr>
      <vt:lpstr>PowerPoint Presentation</vt:lpstr>
      <vt:lpstr>CTF on the ground..</vt:lpstr>
      <vt:lpstr>Story So Far</vt:lpstr>
      <vt:lpstr>PowerPoint Presentation</vt:lpstr>
      <vt:lpstr>Numbers</vt:lpstr>
      <vt:lpstr>PowerPoint Presentation</vt:lpstr>
      <vt:lpstr>Potential investment priorities</vt:lpstr>
      <vt:lpstr>Potential investment priorities</vt:lpstr>
      <vt:lpstr>Potential investment priorities</vt:lpstr>
      <vt:lpstr>Potential investment priorities</vt:lpstr>
      <vt:lpstr>CTF Green Markets</vt:lpstr>
      <vt:lpstr>Risk Mitigation Facility</vt:lpstr>
      <vt:lpstr>Next steps</vt:lpstr>
      <vt:lpstr>Thank You! </vt:lpstr>
      <vt:lpstr>Strategic highlights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 Bhaskar</dc:creator>
  <cp:lastModifiedBy>Abhishek Bhaskar</cp:lastModifiedBy>
  <cp:revision>524</cp:revision>
  <cp:lastPrinted>2016-05-27T21:09:26Z</cp:lastPrinted>
  <dcterms:created xsi:type="dcterms:W3CDTF">2016-03-23T22:15:30Z</dcterms:created>
  <dcterms:modified xsi:type="dcterms:W3CDTF">2016-06-16T14:09:17Z</dcterms:modified>
</cp:coreProperties>
</file>