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3"/>
  </p:sldMasterIdLst>
  <p:notesMasterIdLst>
    <p:notesMasterId r:id="rId34"/>
  </p:notesMasterIdLst>
  <p:sldIdLst>
    <p:sldId id="272" r:id="rId14"/>
    <p:sldId id="308" r:id="rId15"/>
    <p:sldId id="271" r:id="rId16"/>
    <p:sldId id="293" r:id="rId17"/>
    <p:sldId id="292" r:id="rId18"/>
    <p:sldId id="294" r:id="rId19"/>
    <p:sldId id="295" r:id="rId20"/>
    <p:sldId id="297" r:id="rId21"/>
    <p:sldId id="298" r:id="rId22"/>
    <p:sldId id="296" r:id="rId23"/>
    <p:sldId id="299" r:id="rId24"/>
    <p:sldId id="300" r:id="rId25"/>
    <p:sldId id="302" r:id="rId26"/>
    <p:sldId id="303" r:id="rId27"/>
    <p:sldId id="304" r:id="rId28"/>
    <p:sldId id="305" r:id="rId29"/>
    <p:sldId id="301" r:id="rId30"/>
    <p:sldId id="306" r:id="rId31"/>
    <p:sldId id="307" r:id="rId32"/>
    <p:sldId id="268" r:id="rId33"/>
  </p:sldIdLst>
  <p:sldSz cx="9906000" cy="6858000" type="A4"/>
  <p:notesSz cx="6858000" cy="9144000"/>
  <p:defaultTextStyle>
    <a:defPPr>
      <a:defRPr lang="en-US"/>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5">
          <p15:clr>
            <a:srgbClr val="A4A3A4"/>
          </p15:clr>
        </p15:guide>
        <p15:guide id="2" orient="horz" pos="123">
          <p15:clr>
            <a:srgbClr val="A4A3A4"/>
          </p15:clr>
        </p15:guide>
        <p15:guide id="3" orient="horz" pos="249">
          <p15:clr>
            <a:srgbClr val="A4A3A4"/>
          </p15:clr>
        </p15:guide>
        <p15:guide id="4" orient="horz" pos="3778">
          <p15:clr>
            <a:srgbClr val="A4A3A4"/>
          </p15:clr>
        </p15:guide>
        <p15:guide id="5" orient="horz" pos="749">
          <p15:clr>
            <a:srgbClr val="A4A3A4"/>
          </p15:clr>
        </p15:guide>
        <p15:guide id="6" pos="3298">
          <p15:clr>
            <a:srgbClr val="A4A3A4"/>
          </p15:clr>
        </p15:guide>
        <p15:guide id="7" pos="5330">
          <p15:clr>
            <a:srgbClr val="A4A3A4"/>
          </p15:clr>
        </p15:guide>
        <p15:guide id="8" pos="2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arten Hage" initials="MH" lastIdx="9" clrIdx="0">
    <p:extLst>
      <p:ext uri="{19B8F6BF-5375-455C-9EA6-DF929625EA0E}">
        <p15:presenceInfo xmlns:p15="http://schemas.microsoft.com/office/powerpoint/2012/main" userId="Maarten Hag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showGuides="1">
      <p:cViewPr varScale="1">
        <p:scale>
          <a:sx n="62" d="100"/>
          <a:sy n="62" d="100"/>
        </p:scale>
        <p:origin x="1276" y="52"/>
      </p:cViewPr>
      <p:guideLst>
        <p:guide orient="horz" pos="1045"/>
        <p:guide orient="horz" pos="123"/>
        <p:guide orient="horz" pos="249"/>
        <p:guide orient="horz" pos="3778"/>
        <p:guide orient="horz" pos="749"/>
        <p:guide pos="3298"/>
        <p:guide pos="5330"/>
        <p:guide pos="23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Master" Target="slideMasters/slideMaster1.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8.xml"/><Relationship Id="rId34" Type="http://schemas.openxmlformats.org/officeDocument/2006/relationships/notesMaster" Target="notesMasters/notesMaster1.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presProps" Target="presProps.xml"/><Relationship Id="rId10" Type="http://schemas.openxmlformats.org/officeDocument/2006/relationships/customXml" Target="../customXml/item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77A08A-F067-4C14-8D73-B59B7AC8C4C3}" type="datetimeFigureOut">
              <a:rPr lang="en-GB" smtClean="0"/>
              <a:pPr/>
              <a:t>04/01/2016</a:t>
            </a:fld>
            <a:endParaRPr lang="en-GB"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C24AA-5EC3-4DD1-A67C-BB6FC2E83276}" type="slidenum">
              <a:rPr lang="en-GB" smtClean="0"/>
              <a:pPr/>
              <a:t>‹#›</a:t>
            </a:fld>
            <a:endParaRPr lang="en-GB" dirty="0"/>
          </a:p>
        </p:txBody>
      </p:sp>
    </p:spTree>
    <p:extLst>
      <p:ext uri="{BB962C8B-B14F-4D97-AF65-F5344CB8AC3E}">
        <p14:creationId xmlns:p14="http://schemas.microsoft.com/office/powerpoint/2010/main" val="3566296082"/>
      </p:ext>
    </p:extLst>
  </p:cSld>
  <p:clrMap bg1="lt1" tx1="dk1" bg2="lt2" tx2="dk2" accent1="accent1" accent2="accent2" accent3="accent3" accent4="accent4" accent5="accent5" accent6="accent6" hlink="hlink" folHlink="folHlink"/>
  <p:notesStyle>
    <a:lvl1pPr marL="0" algn="l" defTabSz="957816" rtl="0" eaLnBrk="1" latinLnBrk="0" hangingPunct="1">
      <a:defRPr sz="1300" kern="1200">
        <a:solidFill>
          <a:schemeClr val="tx1"/>
        </a:solidFill>
        <a:latin typeface="+mn-lt"/>
        <a:ea typeface="+mn-ea"/>
        <a:cs typeface="+mn-cs"/>
      </a:defRPr>
    </a:lvl1pPr>
    <a:lvl2pPr marL="478908" algn="l" defTabSz="957816" rtl="0" eaLnBrk="1" latinLnBrk="0" hangingPunct="1">
      <a:defRPr sz="1300" kern="1200">
        <a:solidFill>
          <a:schemeClr val="tx1"/>
        </a:solidFill>
        <a:latin typeface="+mn-lt"/>
        <a:ea typeface="+mn-ea"/>
        <a:cs typeface="+mn-cs"/>
      </a:defRPr>
    </a:lvl2pPr>
    <a:lvl3pPr marL="957816" algn="l" defTabSz="957816" rtl="0" eaLnBrk="1" latinLnBrk="0" hangingPunct="1">
      <a:defRPr sz="1300" kern="1200">
        <a:solidFill>
          <a:schemeClr val="tx1"/>
        </a:solidFill>
        <a:latin typeface="+mn-lt"/>
        <a:ea typeface="+mn-ea"/>
        <a:cs typeface="+mn-cs"/>
      </a:defRPr>
    </a:lvl3pPr>
    <a:lvl4pPr marL="1436724" algn="l" defTabSz="957816" rtl="0" eaLnBrk="1" latinLnBrk="0" hangingPunct="1">
      <a:defRPr sz="1300" kern="1200">
        <a:solidFill>
          <a:schemeClr val="tx1"/>
        </a:solidFill>
        <a:latin typeface="+mn-lt"/>
        <a:ea typeface="+mn-ea"/>
        <a:cs typeface="+mn-cs"/>
      </a:defRPr>
    </a:lvl4pPr>
    <a:lvl5pPr marL="1915631" algn="l" defTabSz="957816" rtl="0" eaLnBrk="1" latinLnBrk="0" hangingPunct="1">
      <a:defRPr sz="1300" kern="1200">
        <a:solidFill>
          <a:schemeClr val="tx1"/>
        </a:solidFill>
        <a:latin typeface="+mn-lt"/>
        <a:ea typeface="+mn-ea"/>
        <a:cs typeface="+mn-cs"/>
      </a:defRPr>
    </a:lvl5pPr>
    <a:lvl6pPr marL="2394539" algn="l" defTabSz="957816" rtl="0" eaLnBrk="1" latinLnBrk="0" hangingPunct="1">
      <a:defRPr sz="1300" kern="1200">
        <a:solidFill>
          <a:schemeClr val="tx1"/>
        </a:solidFill>
        <a:latin typeface="+mn-lt"/>
        <a:ea typeface="+mn-ea"/>
        <a:cs typeface="+mn-cs"/>
      </a:defRPr>
    </a:lvl6pPr>
    <a:lvl7pPr marL="2873447" algn="l" defTabSz="957816" rtl="0" eaLnBrk="1" latinLnBrk="0" hangingPunct="1">
      <a:defRPr sz="1300" kern="1200">
        <a:solidFill>
          <a:schemeClr val="tx1"/>
        </a:solidFill>
        <a:latin typeface="+mn-lt"/>
        <a:ea typeface="+mn-ea"/>
        <a:cs typeface="+mn-cs"/>
      </a:defRPr>
    </a:lvl7pPr>
    <a:lvl8pPr marL="3352355" algn="l" defTabSz="957816" rtl="0" eaLnBrk="1" latinLnBrk="0" hangingPunct="1">
      <a:defRPr sz="1300" kern="1200">
        <a:solidFill>
          <a:schemeClr val="tx1"/>
        </a:solidFill>
        <a:latin typeface="+mn-lt"/>
        <a:ea typeface="+mn-ea"/>
        <a:cs typeface="+mn-cs"/>
      </a:defRPr>
    </a:lvl8pPr>
    <a:lvl9pPr marL="3831263" algn="l" defTabSz="95781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C24AA-5EC3-4DD1-A67C-BB6FC2E83276}" type="slidenum">
              <a:rPr lang="en-GB" smtClean="0"/>
              <a:pPr/>
              <a:t>3</a:t>
            </a:fld>
            <a:endParaRPr lang="en-GB" dirty="0"/>
          </a:p>
        </p:txBody>
      </p:sp>
    </p:spTree>
    <p:extLst>
      <p:ext uri="{BB962C8B-B14F-4D97-AF65-F5344CB8AC3E}">
        <p14:creationId xmlns:p14="http://schemas.microsoft.com/office/powerpoint/2010/main" val="1990992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C24AA-5EC3-4DD1-A67C-BB6FC2E83276}" type="slidenum">
              <a:rPr lang="en-GB" smtClean="0"/>
              <a:pPr/>
              <a:t>7</a:t>
            </a:fld>
            <a:endParaRPr lang="en-GB" dirty="0"/>
          </a:p>
        </p:txBody>
      </p:sp>
    </p:spTree>
    <p:extLst>
      <p:ext uri="{BB962C8B-B14F-4D97-AF65-F5344CB8AC3E}">
        <p14:creationId xmlns:p14="http://schemas.microsoft.com/office/powerpoint/2010/main" val="2476491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C24AA-5EC3-4DD1-A67C-BB6FC2E83276}" type="slidenum">
              <a:rPr lang="en-GB" smtClean="0"/>
              <a:pPr/>
              <a:t>11</a:t>
            </a:fld>
            <a:endParaRPr lang="en-GB" dirty="0"/>
          </a:p>
        </p:txBody>
      </p:sp>
    </p:spTree>
    <p:extLst>
      <p:ext uri="{BB962C8B-B14F-4D97-AF65-F5344CB8AC3E}">
        <p14:creationId xmlns:p14="http://schemas.microsoft.com/office/powerpoint/2010/main" val="2331712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B0C24AA-5EC3-4DD1-A67C-BB6FC2E83276}" type="slidenum">
              <a:rPr lang="en-GB" smtClean="0"/>
              <a:pPr/>
              <a:t>20</a:t>
            </a:fld>
            <a:endParaRPr lang="en-GB" dirty="0"/>
          </a:p>
        </p:txBody>
      </p:sp>
    </p:spTree>
    <p:extLst>
      <p:ext uri="{BB962C8B-B14F-4D97-AF65-F5344CB8AC3E}">
        <p14:creationId xmlns:p14="http://schemas.microsoft.com/office/powerpoint/2010/main" val="1645882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file://localhost/Users/charlottedewar/Desktop/People%20Brands%20work/vivid%20economics/artwork/final-cover%20images/cover_image-greens.jpg" TargetMode="Externa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file://localhost/Users/charlottedewar/Desktop/People%20Brands%20work/vivid%20economics/artwork/final-cover%20images/cover_image_blues.jpg" TargetMode="External"/></Relationships>
</file>

<file path=ppt/slideLayouts/_rels/slideLayout14.xml.rels><?xml version="1.0" encoding="UTF-8" standalone="yes"?>
<Relationships xmlns="http://schemas.openxmlformats.org/package/2006/relationships"><Relationship Id="rId3" Type="http://schemas.openxmlformats.org/officeDocument/2006/relationships/image" Target="file://localhost/Users/charlottedewar/Desktop/People%20Brands%20work/vivid%20economics/artwork/final-cover%20images/cover_image_blues.jpg" TargetMode="Externa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_Blu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71100" y="1650626"/>
            <a:ext cx="8081962" cy="4338636"/>
          </a:xfrm>
        </p:spPr>
        <p:txBody>
          <a:bodyPr/>
          <a:lstStyle>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itle 9"/>
          <p:cNvSpPr>
            <a:spLocks noGrp="1"/>
          </p:cNvSpPr>
          <p:nvPr>
            <p:ph type="title" hasCustomPrompt="1"/>
          </p:nvPr>
        </p:nvSpPr>
        <p:spPr/>
        <p:txBody>
          <a:bodyPr/>
          <a:lstStyle>
            <a:lvl1pPr>
              <a:defRPr sz="2400">
                <a:latin typeface="Times New Roman" pitchFamily="18" charset="0"/>
                <a:cs typeface="Times New Roman" pitchFamily="18" charset="0"/>
              </a:defRPr>
            </a:lvl1pPr>
          </a:lstStyle>
          <a:p>
            <a:r>
              <a:rPr lang="en-GB" sz="2400" b="0" dirty="0" smtClean="0">
                <a:latin typeface="Times"/>
                <a:cs typeface="Times"/>
              </a:rPr>
              <a:t>Title in the form of page conclusion</a:t>
            </a:r>
            <a:endParaRPr lang="en-GB" dirty="0"/>
          </a:p>
        </p:txBody>
      </p:sp>
      <p:sp>
        <p:nvSpPr>
          <p:cNvPr id="15" name="Content Placeholder 11"/>
          <p:cNvSpPr>
            <a:spLocks noGrp="1"/>
          </p:cNvSpPr>
          <p:nvPr>
            <p:ph sz="quarter" idx="11" hasCustomPrompt="1"/>
          </p:nvPr>
        </p:nvSpPr>
        <p:spPr>
          <a:xfrm>
            <a:off x="379413" y="1189037"/>
            <a:ext cx="8081962" cy="348817"/>
          </a:xfrm>
        </p:spPr>
        <p:txBody>
          <a:bodyPr/>
          <a:lstStyle>
            <a:lvl1pPr>
              <a:spcAft>
                <a:spcPts val="0"/>
              </a:spcAft>
              <a:defRPr lang="en-GB" sz="1400" b="1" kern="1200" noProof="0" dirty="0" smtClean="0">
                <a:solidFill>
                  <a:schemeClr val="tx1"/>
                </a:solidFill>
                <a:latin typeface="Helvetica"/>
                <a:ea typeface="+mn-ea"/>
                <a:cs typeface="Helvetica"/>
              </a:defRPr>
            </a:lvl1pPr>
          </a:lstStyle>
          <a:p>
            <a:pPr marL="0" marR="0" lvl="0" indent="0" algn="l" defTabSz="957816" rtl="0" eaLnBrk="1" fontAlgn="base" latinLnBrk="0" hangingPunct="1">
              <a:lnSpc>
                <a:spcPct val="90000"/>
              </a:lnSpc>
              <a:spcBef>
                <a:spcPct val="0"/>
              </a:spcBef>
              <a:spcAft>
                <a:spcPts val="1200"/>
              </a:spcAft>
              <a:buClrTx/>
              <a:buSzTx/>
              <a:buFontTx/>
              <a:buNone/>
              <a:tabLst/>
              <a:defRPr/>
            </a:pPr>
            <a:r>
              <a:rPr lang="en-US" dirty="0" smtClean="0"/>
              <a:t>Subhead</a:t>
            </a:r>
            <a:endParaRPr lang="en-GB" dirty="0"/>
          </a:p>
        </p:txBody>
      </p:sp>
      <p:sp>
        <p:nvSpPr>
          <p:cNvPr id="19" name="Rectangle 6"/>
          <p:cNvSpPr>
            <a:spLocks noGrp="1" noChangeArrowheads="1"/>
          </p:cNvSpPr>
          <p:nvPr>
            <p:ph type="sldNum" sz="quarter" idx="12"/>
          </p:nvPr>
        </p:nvSpPr>
        <p:spPr>
          <a:xfrm>
            <a:off x="6477000" y="195262"/>
            <a:ext cx="2063750" cy="200025"/>
          </a:xfrm>
        </p:spPr>
        <p:txBody>
          <a:bodyPr/>
          <a:lstStyle>
            <a:lvl1pPr>
              <a:defRPr sz="900"/>
            </a:lvl1pPr>
          </a:lstStyle>
          <a:p>
            <a:fld id="{3004D498-0FF8-43B0-9B29-80291AB8E0D9}" type="slidenum">
              <a:rPr lang="en-GB" smtClean="0"/>
              <a:pPr/>
              <a:t>‹#›</a:t>
            </a:fld>
            <a:endParaRPr lang="en-GB" dirty="0"/>
          </a:p>
        </p:txBody>
      </p:sp>
      <p:sp>
        <p:nvSpPr>
          <p:cNvPr id="20" name="Footer Placeholder 20"/>
          <p:cNvSpPr>
            <a:spLocks noGrp="1"/>
          </p:cNvSpPr>
          <p:nvPr>
            <p:ph type="ftr" sz="quarter" idx="13"/>
          </p:nvPr>
        </p:nvSpPr>
        <p:spPr>
          <a:xfrm>
            <a:off x="379413" y="195263"/>
            <a:ext cx="5941874" cy="230832"/>
          </a:xfrm>
        </p:spPr>
        <p:txBody>
          <a:bodyPr/>
          <a:lstStyle>
            <a:lvl1pPr>
              <a:defRPr sz="900"/>
            </a:lvl1pPr>
          </a:lstStyle>
          <a:p>
            <a:r>
              <a:rPr lang="en-GB" smtClean="0"/>
              <a:t>Building an evidence base on the role of insurance-based mechanisms in promoting climate resilience</a:t>
            </a:r>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7962948" cy="1111222"/>
          </a:xfrm>
        </p:spPr>
        <p:txBody>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873500" y="1603350"/>
            <a:ext cx="4511722" cy="4418073"/>
          </a:xfrm>
        </p:spPr>
        <p:txBody>
          <a:bodyPr/>
          <a:lstStyle>
            <a:lvl1pPr marL="0" indent="0">
              <a:spcBef>
                <a:spcPts val="0"/>
              </a:spcBef>
              <a:spcAft>
                <a:spcPts val="600"/>
              </a:spcAft>
              <a:defRPr sz="1600"/>
            </a:lvl1pPr>
            <a:lvl2pPr marL="360000" indent="-360000">
              <a:spcBef>
                <a:spcPts val="0"/>
              </a:spcBef>
              <a:spcAft>
                <a:spcPts val="600"/>
              </a:spcAft>
              <a:defRPr sz="1400"/>
            </a:lvl2pPr>
            <a:lvl3pPr marL="720000" indent="-360000">
              <a:spcBef>
                <a:spcPts val="0"/>
              </a:spcBef>
              <a:defRPr sz="1400"/>
            </a:lvl3pPr>
            <a:lvl4pPr marL="1080000" indent="-360000">
              <a:spcBef>
                <a:spcPts val="0"/>
              </a:spcBef>
              <a:defRPr sz="1400"/>
            </a:lvl4pPr>
            <a:lvl5pPr marL="1440000" indent="-360000">
              <a:spcBef>
                <a:spcPts val="0"/>
              </a:spcBef>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95300" y="1603350"/>
            <a:ext cx="3259138" cy="452281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6" name="Footer Placeholder 5"/>
          <p:cNvSpPr>
            <a:spLocks noGrp="1"/>
          </p:cNvSpPr>
          <p:nvPr>
            <p:ph type="ftr" sz="quarter" idx="11"/>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20100" cy="9144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304800" y="1828800"/>
            <a:ext cx="4133850" cy="4114800"/>
          </a:xfrm>
        </p:spPr>
        <p:txBody>
          <a:bodyPr/>
          <a:lstStyle>
            <a:lvl1pPr marL="0" indent="0">
              <a:spcBef>
                <a:spcPts val="0"/>
              </a:spcBef>
              <a:spcAft>
                <a:spcPts val="600"/>
              </a:spcAft>
              <a:defRPr/>
            </a:lvl1pPr>
            <a:lvl2pPr marL="360000" indent="-360000">
              <a:spcBef>
                <a:spcPts val="0"/>
              </a:spcBef>
              <a:spcAft>
                <a:spcPts val="600"/>
              </a:spcAft>
              <a:defRPr/>
            </a:lvl2pPr>
            <a:lvl3pPr marL="720000" indent="-360000">
              <a:spcBef>
                <a:spcPts val="0"/>
              </a:spcBef>
              <a:defRPr/>
            </a:lvl3pPr>
            <a:lvl4pPr marL="1080000" indent="-360000">
              <a:spcBef>
                <a:spcPts val="0"/>
              </a:spcBef>
              <a:defRPr/>
            </a:lvl4pPr>
            <a:lvl5pPr marL="1440000" indent="-360000">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hart Placeholder 3"/>
          <p:cNvSpPr>
            <a:spLocks noGrp="1"/>
          </p:cNvSpPr>
          <p:nvPr>
            <p:ph type="chart" sz="half" idx="2"/>
          </p:nvPr>
        </p:nvSpPr>
        <p:spPr>
          <a:xfrm>
            <a:off x="4591050" y="1828800"/>
            <a:ext cx="4133850" cy="4114800"/>
          </a:xfrm>
        </p:spPr>
        <p:txBody>
          <a:bodyPr/>
          <a:lstStyle>
            <a:lvl1pPr marL="0" indent="0">
              <a:spcBef>
                <a:spcPts val="0"/>
              </a:spcBef>
              <a:spcAft>
                <a:spcPts val="600"/>
              </a:spcAft>
              <a:defRPr/>
            </a:lvl1pPr>
          </a:lstStyle>
          <a:p>
            <a:pPr lvl="0"/>
            <a:r>
              <a:rPr lang="en-US" noProof="0" smtClean="0"/>
              <a:t>Click icon to add chart</a:t>
            </a:r>
            <a:endParaRPr lang="en-US" noProof="0" dirty="0" smtClean="0"/>
          </a:p>
        </p:txBody>
      </p:sp>
      <p:sp>
        <p:nvSpPr>
          <p:cNvPr id="5"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6" name="Footer Placeholder 5"/>
          <p:cNvSpPr>
            <a:spLocks noGrp="1"/>
          </p:cNvSpPr>
          <p:nvPr>
            <p:ph type="ftr" sz="quarter" idx="11"/>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_Green">
    <p:spTree>
      <p:nvGrpSpPr>
        <p:cNvPr id="1" name=""/>
        <p:cNvGrpSpPr/>
        <p:nvPr/>
      </p:nvGrpSpPr>
      <p:grpSpPr>
        <a:xfrm>
          <a:off x="0" y="0"/>
          <a:ext cx="0" cy="0"/>
          <a:chOff x="0" y="0"/>
          <a:chExt cx="0" cy="0"/>
        </a:xfrm>
      </p:grpSpPr>
      <p:pic>
        <p:nvPicPr>
          <p:cNvPr id="8" name="Picture 2" descr="C:\Users\maxkrahe\Desktop\logoEM.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29668" b="92968"/>
          <a:stretch/>
        </p:blipFill>
        <p:spPr bwMode="auto">
          <a:xfrm>
            <a:off x="317500" y="284405"/>
            <a:ext cx="1836368" cy="237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73063" y="1927443"/>
            <a:ext cx="4215562" cy="1470025"/>
          </a:xfrm>
        </p:spPr>
        <p:txBody>
          <a:bodyPr/>
          <a:lstStyle>
            <a:lvl1pPr>
              <a:lnSpc>
                <a:spcPct val="100000"/>
              </a:lnSpc>
              <a:spcAft>
                <a:spcPts val="1200"/>
              </a:spcAft>
              <a:defRPr sz="2600">
                <a:latin typeface="Times New Roman" pitchFamily="18" charset="0"/>
                <a:cs typeface="Times New Roman" pitchFamily="18" charset="0"/>
              </a:defRPr>
            </a:lvl1pPr>
          </a:lstStyle>
          <a:p>
            <a:r>
              <a:rPr lang="en-US" smtClean="0"/>
              <a:t>Click to edit Master title style</a:t>
            </a:r>
            <a:endParaRPr lang="en-GB"/>
          </a:p>
        </p:txBody>
      </p:sp>
      <p:sp>
        <p:nvSpPr>
          <p:cNvPr id="3" name="Subtitle 2"/>
          <p:cNvSpPr>
            <a:spLocks noGrp="1"/>
          </p:cNvSpPr>
          <p:nvPr>
            <p:ph type="subTitle" idx="1"/>
          </p:nvPr>
        </p:nvSpPr>
        <p:spPr>
          <a:xfrm>
            <a:off x="373063" y="3562004"/>
            <a:ext cx="4223875" cy="489734"/>
          </a:xfrm>
        </p:spPr>
        <p:txBody>
          <a:bodyPr/>
          <a:lstStyle>
            <a:lvl1pPr marL="0" indent="0" algn="l">
              <a:buNone/>
              <a:defRPr sz="1800" b="1">
                <a:solidFill>
                  <a:schemeClr val="tx1"/>
                </a:solidFill>
                <a:latin typeface="+mn-lt"/>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en-US" smtClean="0"/>
              <a:t>Click to edit Master subtitle style</a:t>
            </a:r>
            <a:endParaRPr lang="en-GB" dirty="0"/>
          </a:p>
        </p:txBody>
      </p:sp>
      <p:cxnSp>
        <p:nvCxnSpPr>
          <p:cNvPr id="9" name="Straight Connector 8"/>
          <p:cNvCxnSpPr/>
          <p:nvPr userDrawn="1"/>
        </p:nvCxnSpPr>
        <p:spPr bwMode="auto">
          <a:xfrm>
            <a:off x="435302" y="3472796"/>
            <a:ext cx="4419600" cy="1588"/>
          </a:xfrm>
          <a:prstGeom prst="line">
            <a:avLst/>
          </a:prstGeom>
          <a:solidFill>
            <a:schemeClr val="accent1"/>
          </a:solidFill>
          <a:ln w="3175" cap="flat" cmpd="sng" algn="ctr">
            <a:solidFill>
              <a:schemeClr val="tx1"/>
            </a:solidFill>
            <a:prstDash val="solid"/>
            <a:round/>
            <a:headEnd type="none" w="med" len="med"/>
            <a:tailEnd type="none" w="med" len="med"/>
          </a:ln>
          <a:effectLst/>
        </p:spPr>
      </p:cxnSp>
      <p:pic>
        <p:nvPicPr>
          <p:cNvPr id="7" name="cover_image-greens.jpg" descr="/Users/charlottedewar/Desktop/People Brands work/vivid economics/artwork/final-cover images/cover_image-greens.jpg"/>
          <p:cNvPicPr>
            <a:picLocks noChangeAspect="1"/>
          </p:cNvPicPr>
          <p:nvPr userDrawn="1"/>
        </p:nvPicPr>
        <p:blipFill>
          <a:blip r:embed="rId3" r:link="rId4" cstate="print"/>
          <a:stretch>
            <a:fillRect/>
          </a:stretch>
        </p:blipFill>
        <p:spPr>
          <a:xfrm rot="16200000">
            <a:off x="4140751" y="1087996"/>
            <a:ext cx="6870327" cy="4694333"/>
          </a:xfrm>
          <a:prstGeom prst="rect">
            <a:avLst/>
          </a:prstGeom>
        </p:spPr>
      </p:pic>
      <p:sp>
        <p:nvSpPr>
          <p:cNvPr id="10" name="Text Placeholder 10"/>
          <p:cNvSpPr>
            <a:spLocks noGrp="1"/>
          </p:cNvSpPr>
          <p:nvPr>
            <p:ph type="body" sz="quarter" idx="10"/>
          </p:nvPr>
        </p:nvSpPr>
        <p:spPr>
          <a:xfrm>
            <a:off x="377934" y="4256633"/>
            <a:ext cx="4225597" cy="614362"/>
          </a:xfrm>
        </p:spPr>
        <p:txBody>
          <a:bodyPr/>
          <a:lstStyle>
            <a:lvl1pPr algn="l">
              <a:defRPr lang="en-US" sz="1800" b="0" u="none" dirty="0" smtClean="0">
                <a:solidFill>
                  <a:schemeClr val="tx1">
                    <a:lumMod val="50000"/>
                    <a:lumOff val="50000"/>
                  </a:schemeClr>
                </a:solidFill>
                <a:latin typeface="Helvetica"/>
                <a:ea typeface="ＭＳ Ｐゴシック" charset="-128"/>
                <a:cs typeface="Helvetica"/>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_Blue">
    <p:spTree>
      <p:nvGrpSpPr>
        <p:cNvPr id="1" name=""/>
        <p:cNvGrpSpPr/>
        <p:nvPr/>
      </p:nvGrpSpPr>
      <p:grpSpPr>
        <a:xfrm>
          <a:off x="0" y="0"/>
          <a:ext cx="0" cy="0"/>
          <a:chOff x="0" y="0"/>
          <a:chExt cx="0" cy="0"/>
        </a:xfrm>
      </p:grpSpPr>
      <p:pic>
        <p:nvPicPr>
          <p:cNvPr id="8" name="Picture 2" descr="C:\Users\maxkrahe\Desktop\logoEM.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29668" b="92968"/>
          <a:stretch/>
        </p:blipFill>
        <p:spPr bwMode="auto">
          <a:xfrm>
            <a:off x="317500" y="284405"/>
            <a:ext cx="1836368" cy="237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73063" y="1927443"/>
            <a:ext cx="4215562" cy="1470025"/>
          </a:xfrm>
        </p:spPr>
        <p:txBody>
          <a:bodyPr/>
          <a:lstStyle>
            <a:lvl1pPr>
              <a:lnSpc>
                <a:spcPct val="100000"/>
              </a:lnSpc>
              <a:spcAft>
                <a:spcPts val="1200"/>
              </a:spcAft>
              <a:defRPr sz="2600">
                <a:latin typeface="Times New Roman" pitchFamily="18" charset="0"/>
                <a:cs typeface="Times New Roman" pitchFamily="18" charset="0"/>
              </a:defRPr>
            </a:lvl1pPr>
          </a:lstStyle>
          <a:p>
            <a:r>
              <a:rPr lang="en-US" smtClean="0"/>
              <a:t>Click to edit Master title style</a:t>
            </a:r>
            <a:endParaRPr lang="en-GB"/>
          </a:p>
        </p:txBody>
      </p:sp>
      <p:sp>
        <p:nvSpPr>
          <p:cNvPr id="3" name="Subtitle 2"/>
          <p:cNvSpPr>
            <a:spLocks noGrp="1"/>
          </p:cNvSpPr>
          <p:nvPr>
            <p:ph type="subTitle" idx="1"/>
          </p:nvPr>
        </p:nvSpPr>
        <p:spPr>
          <a:xfrm>
            <a:off x="373063" y="3562004"/>
            <a:ext cx="4223875" cy="489734"/>
          </a:xfrm>
        </p:spPr>
        <p:txBody>
          <a:bodyPr/>
          <a:lstStyle>
            <a:lvl1pPr marL="0" indent="0" algn="l">
              <a:buNone/>
              <a:defRPr sz="1800" b="1">
                <a:solidFill>
                  <a:schemeClr val="tx1"/>
                </a:solidFill>
                <a:latin typeface="+mn-lt"/>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en-US" smtClean="0"/>
              <a:t>Click to edit Master subtitle style</a:t>
            </a:r>
            <a:endParaRPr lang="en-GB" dirty="0"/>
          </a:p>
        </p:txBody>
      </p:sp>
      <p:cxnSp>
        <p:nvCxnSpPr>
          <p:cNvPr id="9" name="Straight Connector 8"/>
          <p:cNvCxnSpPr/>
          <p:nvPr userDrawn="1"/>
        </p:nvCxnSpPr>
        <p:spPr bwMode="auto">
          <a:xfrm>
            <a:off x="435302" y="3472796"/>
            <a:ext cx="4419600" cy="1588"/>
          </a:xfrm>
          <a:prstGeom prst="line">
            <a:avLst/>
          </a:prstGeom>
          <a:solidFill>
            <a:schemeClr val="accent1"/>
          </a:solidFill>
          <a:ln w="3175" cap="flat" cmpd="sng" algn="ctr">
            <a:solidFill>
              <a:schemeClr val="tx1"/>
            </a:solidFill>
            <a:prstDash val="solid"/>
            <a:round/>
            <a:headEnd type="none" w="med" len="med"/>
            <a:tailEnd type="none" w="med" len="med"/>
          </a:ln>
          <a:effectLst/>
        </p:spPr>
      </p:cxnSp>
      <p:pic>
        <p:nvPicPr>
          <p:cNvPr id="7" name="cover_image_blues.jpg" descr="/Users/charlottedewar/Desktop/People Brands work/vivid economics/artwork/final-cover images/cover_image_blues.jpg"/>
          <p:cNvPicPr>
            <a:picLocks noChangeAspect="1"/>
          </p:cNvPicPr>
          <p:nvPr userDrawn="1"/>
        </p:nvPicPr>
        <p:blipFill>
          <a:blip r:embed="rId3" r:link="rId4" cstate="print"/>
          <a:stretch>
            <a:fillRect/>
          </a:stretch>
        </p:blipFill>
        <p:spPr>
          <a:xfrm rot="16200000">
            <a:off x="4143804" y="1087996"/>
            <a:ext cx="6870327" cy="4694333"/>
          </a:xfrm>
          <a:prstGeom prst="rect">
            <a:avLst/>
          </a:prstGeom>
        </p:spPr>
      </p:pic>
      <p:sp>
        <p:nvSpPr>
          <p:cNvPr id="11" name="Text Placeholder 10"/>
          <p:cNvSpPr>
            <a:spLocks noGrp="1"/>
          </p:cNvSpPr>
          <p:nvPr>
            <p:ph type="body" sz="quarter" idx="10"/>
          </p:nvPr>
        </p:nvSpPr>
        <p:spPr>
          <a:xfrm>
            <a:off x="377934" y="4256633"/>
            <a:ext cx="4225597" cy="614362"/>
          </a:xfrm>
        </p:spPr>
        <p:txBody>
          <a:bodyPr/>
          <a:lstStyle>
            <a:lvl1pPr algn="l">
              <a:defRPr lang="en-US" sz="1800" b="0" u="none" dirty="0" smtClean="0">
                <a:solidFill>
                  <a:schemeClr val="tx1">
                    <a:lumMod val="50000"/>
                    <a:lumOff val="50000"/>
                  </a:schemeClr>
                </a:solidFill>
                <a:latin typeface="Helvetica"/>
                <a:ea typeface="ＭＳ Ｐゴシック" charset="-128"/>
                <a:cs typeface="Helvetica"/>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_Blue">
    <p:spTree>
      <p:nvGrpSpPr>
        <p:cNvPr id="1" name=""/>
        <p:cNvGrpSpPr/>
        <p:nvPr/>
      </p:nvGrpSpPr>
      <p:grpSpPr>
        <a:xfrm>
          <a:off x="0" y="0"/>
          <a:ext cx="0" cy="0"/>
          <a:chOff x="0" y="0"/>
          <a:chExt cx="0" cy="0"/>
        </a:xfrm>
      </p:grpSpPr>
      <p:pic>
        <p:nvPicPr>
          <p:cNvPr id="10" name="cover_image_blues.jpg" descr="/Users/charlottedewar/Desktop/People Brands work/vivid economics/artwork/final-cover images/cover_image_blues.jpg"/>
          <p:cNvPicPr>
            <a:picLocks noChangeAspect="1"/>
          </p:cNvPicPr>
          <p:nvPr userDrawn="1"/>
        </p:nvPicPr>
        <p:blipFill rotWithShape="1">
          <a:blip r:embed="rId2" r:link="rId3" cstate="print"/>
          <a:srcRect l="2879" t="1563" r="51318" b="1410"/>
          <a:stretch/>
        </p:blipFill>
        <p:spPr>
          <a:xfrm rot="16200000" flipV="1">
            <a:off x="1545636" y="-1530084"/>
            <a:ext cx="6885384" cy="9945552"/>
          </a:xfrm>
          <a:prstGeom prst="rect">
            <a:avLst/>
          </a:prstGeom>
        </p:spPr>
      </p:pic>
      <p:sp>
        <p:nvSpPr>
          <p:cNvPr id="2" name="Title 1"/>
          <p:cNvSpPr>
            <a:spLocks noGrp="1"/>
          </p:cNvSpPr>
          <p:nvPr>
            <p:ph type="ctrTitle"/>
          </p:nvPr>
        </p:nvSpPr>
        <p:spPr>
          <a:xfrm>
            <a:off x="373063" y="1927443"/>
            <a:ext cx="4215562" cy="1470025"/>
          </a:xfrm>
        </p:spPr>
        <p:txBody>
          <a:bodyPr/>
          <a:lstStyle>
            <a:lvl1pPr>
              <a:lnSpc>
                <a:spcPct val="100000"/>
              </a:lnSpc>
              <a:spcAft>
                <a:spcPts val="1200"/>
              </a:spcAft>
              <a:defRPr sz="2600">
                <a:latin typeface="Times New Roman" pitchFamily="18" charset="0"/>
                <a:cs typeface="Times New Roman" pitchFamily="18" charset="0"/>
              </a:defRPr>
            </a:lvl1pPr>
          </a:lstStyle>
          <a:p>
            <a:r>
              <a:rPr lang="en-US" smtClean="0"/>
              <a:t>Click to edit Master title style</a:t>
            </a:r>
            <a:endParaRPr lang="en-GB"/>
          </a:p>
        </p:txBody>
      </p:sp>
      <p:sp>
        <p:nvSpPr>
          <p:cNvPr id="3" name="Subtitle 2"/>
          <p:cNvSpPr>
            <a:spLocks noGrp="1"/>
          </p:cNvSpPr>
          <p:nvPr>
            <p:ph type="subTitle" idx="1"/>
          </p:nvPr>
        </p:nvSpPr>
        <p:spPr>
          <a:xfrm>
            <a:off x="373063" y="3562004"/>
            <a:ext cx="4223875" cy="489734"/>
          </a:xfrm>
        </p:spPr>
        <p:txBody>
          <a:bodyPr/>
          <a:lstStyle>
            <a:lvl1pPr marL="0" indent="0" algn="l">
              <a:buNone/>
              <a:defRPr sz="1800" b="1">
                <a:solidFill>
                  <a:schemeClr val="tx1"/>
                </a:solidFill>
                <a:latin typeface="+mn-lt"/>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en-US" smtClean="0"/>
              <a:t>Click to edit Master subtitle style</a:t>
            </a:r>
            <a:endParaRPr lang="en-GB" dirty="0"/>
          </a:p>
        </p:txBody>
      </p:sp>
      <p:cxnSp>
        <p:nvCxnSpPr>
          <p:cNvPr id="9" name="Straight Connector 8"/>
          <p:cNvCxnSpPr/>
          <p:nvPr userDrawn="1"/>
        </p:nvCxnSpPr>
        <p:spPr bwMode="auto">
          <a:xfrm>
            <a:off x="435302" y="3472796"/>
            <a:ext cx="4419600" cy="1588"/>
          </a:xfrm>
          <a:prstGeom prst="line">
            <a:avLst/>
          </a:prstGeom>
          <a:solidFill>
            <a:schemeClr val="accent1"/>
          </a:solidFill>
          <a:ln w="3175" cap="flat" cmpd="sng" algn="ctr">
            <a:solidFill>
              <a:schemeClr val="tx1"/>
            </a:solidFill>
            <a:prstDash val="solid"/>
            <a:round/>
            <a:headEnd type="none" w="med" len="med"/>
            <a:tailEnd type="none" w="med" len="med"/>
          </a:ln>
          <a:effectLst/>
        </p:spPr>
      </p:cxnSp>
      <p:sp>
        <p:nvSpPr>
          <p:cNvPr id="11" name="Text Placeholder 10"/>
          <p:cNvSpPr>
            <a:spLocks noGrp="1"/>
          </p:cNvSpPr>
          <p:nvPr>
            <p:ph type="body" sz="quarter" idx="10"/>
          </p:nvPr>
        </p:nvSpPr>
        <p:spPr>
          <a:xfrm>
            <a:off x="377934" y="4256633"/>
            <a:ext cx="4225597" cy="614362"/>
          </a:xfrm>
        </p:spPr>
        <p:txBody>
          <a:bodyPr/>
          <a:lstStyle>
            <a:lvl1pPr algn="l">
              <a:defRPr lang="en-US" sz="1800" b="0" u="none" dirty="0" smtClean="0">
                <a:solidFill>
                  <a:schemeClr val="tx1">
                    <a:lumMod val="50000"/>
                    <a:lumOff val="50000"/>
                  </a:schemeClr>
                </a:solidFill>
                <a:latin typeface="Helvetica"/>
                <a:ea typeface="ＭＳ Ｐゴシック" charset="-128"/>
                <a:cs typeface="Helvetica"/>
              </a:defRPr>
            </a:lvl1pPr>
          </a:lstStyle>
          <a:p>
            <a:pPr lvl="0"/>
            <a:r>
              <a:rPr lang="en-US" smtClean="0"/>
              <a:t>Click to edit Master text styles</a:t>
            </a:r>
          </a:p>
        </p:txBody>
      </p:sp>
      <p:pic>
        <p:nvPicPr>
          <p:cNvPr id="13" name="Picture 2" descr="C:\Users\maxkrahe\Desktop\logoEM.emf"/>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29668" b="92968"/>
          <a:stretch/>
        </p:blipFill>
        <p:spPr bwMode="auto">
          <a:xfrm>
            <a:off x="317500" y="6381328"/>
            <a:ext cx="1836368" cy="23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3758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_Purple">
    <p:spTree>
      <p:nvGrpSpPr>
        <p:cNvPr id="1" name=""/>
        <p:cNvGrpSpPr/>
        <p:nvPr/>
      </p:nvGrpSpPr>
      <p:grpSpPr>
        <a:xfrm>
          <a:off x="0" y="0"/>
          <a:ext cx="0" cy="0"/>
          <a:chOff x="0" y="0"/>
          <a:chExt cx="0" cy="0"/>
        </a:xfrm>
      </p:grpSpPr>
      <p:sp>
        <p:nvSpPr>
          <p:cNvPr id="7"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5" name="Rectangle 4"/>
          <p:cNvSpPr>
            <a:spLocks noChangeArrowheads="1"/>
          </p:cNvSpPr>
          <p:nvPr/>
        </p:nvSpPr>
        <p:spPr bwMode="auto">
          <a:xfrm>
            <a:off x="8686800" y="0"/>
            <a:ext cx="1245600" cy="6858000"/>
          </a:xfrm>
          <a:prstGeom prst="rect">
            <a:avLst/>
          </a:prstGeom>
          <a:solidFill>
            <a:srgbClr val="857B93"/>
          </a:solidFill>
          <a:ln w="9525">
            <a:noFill/>
            <a:miter lim="800000"/>
            <a:headEnd/>
            <a:tailEnd/>
          </a:ln>
        </p:spPr>
        <p:txBody>
          <a:bodyPr wrap="none" anchor="ctr"/>
          <a:lstStyle/>
          <a:p>
            <a:pPr>
              <a:defRPr/>
            </a:pPr>
            <a:endParaRPr lang="en-US" dirty="0"/>
          </a:p>
        </p:txBody>
      </p:sp>
      <p:sp>
        <p:nvSpPr>
          <p:cNvPr id="6" name="Oval 5"/>
          <p:cNvSpPr>
            <a:spLocks noChangeArrowheads="1"/>
          </p:cNvSpPr>
          <p:nvPr/>
        </p:nvSpPr>
        <p:spPr bwMode="auto">
          <a:xfrm>
            <a:off x="8899525" y="190500"/>
            <a:ext cx="762000" cy="762000"/>
          </a:xfrm>
          <a:prstGeom prst="ellipse">
            <a:avLst/>
          </a:prstGeom>
          <a:solidFill>
            <a:srgbClr val="6D6373"/>
          </a:solidFill>
          <a:ln w="9525">
            <a:noFill/>
            <a:round/>
            <a:headEnd/>
            <a:tailEnd/>
          </a:ln>
        </p:spPr>
        <p:txBody>
          <a:bodyPr wrap="none" anchor="ctr"/>
          <a:lstStyle/>
          <a:p>
            <a:pPr>
              <a:defRPr/>
            </a:pPr>
            <a:endParaRPr lang="en-US" dirty="0"/>
          </a:p>
        </p:txBody>
      </p:sp>
      <p:sp>
        <p:nvSpPr>
          <p:cNvPr id="9" name="Oval 8"/>
          <p:cNvSpPr>
            <a:spLocks noChangeArrowheads="1"/>
          </p:cNvSpPr>
          <p:nvPr/>
        </p:nvSpPr>
        <p:spPr bwMode="auto">
          <a:xfrm>
            <a:off x="8899525" y="1104900"/>
            <a:ext cx="762000" cy="762000"/>
          </a:xfrm>
          <a:prstGeom prst="ellipse">
            <a:avLst/>
          </a:prstGeom>
          <a:solidFill>
            <a:srgbClr val="A39AB7"/>
          </a:solidFill>
          <a:ln w="9525">
            <a:noFill/>
            <a:round/>
            <a:headEnd/>
            <a:tailEnd/>
          </a:ln>
        </p:spPr>
        <p:txBody>
          <a:bodyPr wrap="none" anchor="ctr"/>
          <a:lstStyle/>
          <a:p>
            <a:pPr>
              <a:defRPr/>
            </a:pPr>
            <a:endParaRPr lang="en-US" dirty="0"/>
          </a:p>
        </p:txBody>
      </p:sp>
      <p:sp>
        <p:nvSpPr>
          <p:cNvPr id="15" name="Text Placeholder 14"/>
          <p:cNvSpPr>
            <a:spLocks noGrp="1"/>
          </p:cNvSpPr>
          <p:nvPr>
            <p:ph type="body" sz="quarter" idx="11"/>
          </p:nvPr>
        </p:nvSpPr>
        <p:spPr>
          <a:xfrm>
            <a:off x="371100" y="1650625"/>
            <a:ext cx="8081962" cy="4338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9" name="Title 18"/>
          <p:cNvSpPr>
            <a:spLocks noGrp="1"/>
          </p:cNvSpPr>
          <p:nvPr>
            <p:ph type="title" hasCustomPrompt="1"/>
          </p:nvPr>
        </p:nvSpPr>
        <p:spPr>
          <a:noFill/>
          <a:ln w="9525">
            <a:noFill/>
            <a:miter lim="800000"/>
            <a:headEnd/>
            <a:tailEnd/>
          </a:ln>
        </p:spPr>
        <p:txBody>
          <a:bodyPr vert="horz" wrap="square" lIns="95780" tIns="47891" rIns="95780" bIns="47891" numCol="1" anchor="b" anchorCtr="0" compatLnSpc="1">
            <a:prstTxWarp prst="textNoShape">
              <a:avLst/>
            </a:prstTxWarp>
          </a:bodyPr>
          <a:lstStyle>
            <a:lvl1pPr algn="l" defTabSz="957263" rtl="0" eaLnBrk="1" fontAlgn="base" hangingPunct="1">
              <a:lnSpc>
                <a:spcPct val="90000"/>
              </a:lnSpc>
              <a:spcBef>
                <a:spcPct val="0"/>
              </a:spcBef>
              <a:spcAft>
                <a:spcPct val="0"/>
              </a:spcAft>
              <a:defRPr lang="en-GB" sz="2400" b="0" u="none" dirty="0" smtClean="0">
                <a:solidFill>
                  <a:schemeClr val="tx1"/>
                </a:solidFill>
                <a:latin typeface="Times"/>
                <a:ea typeface="ＭＳ Ｐゴシック" charset="-128"/>
                <a:cs typeface="Times"/>
              </a:defRPr>
            </a:lvl1pPr>
          </a:lstStyle>
          <a:p>
            <a:r>
              <a:rPr lang="en-GB" sz="2400" b="0" dirty="0" smtClean="0">
                <a:latin typeface="Times"/>
                <a:cs typeface="Times"/>
              </a:rPr>
              <a:t>Title in the form of page conclusion</a:t>
            </a:r>
            <a:endParaRPr lang="en-GB" dirty="0"/>
          </a:p>
        </p:txBody>
      </p:sp>
      <p:sp>
        <p:nvSpPr>
          <p:cNvPr id="20" name="Content Placeholder 11"/>
          <p:cNvSpPr>
            <a:spLocks noGrp="1"/>
          </p:cNvSpPr>
          <p:nvPr>
            <p:ph sz="quarter" idx="12" hasCustomPrompt="1"/>
          </p:nvPr>
        </p:nvSpPr>
        <p:spPr>
          <a:xfrm>
            <a:off x="379413" y="1189037"/>
            <a:ext cx="8081962" cy="348817"/>
          </a:xfrm>
        </p:spPr>
        <p:txBody>
          <a:bodyPr/>
          <a:lstStyle>
            <a:lvl1pPr>
              <a:spcAft>
                <a:spcPts val="0"/>
              </a:spcAft>
              <a:defRPr lang="en-GB" sz="1400" b="1" kern="1200" noProof="0" dirty="0" smtClean="0">
                <a:solidFill>
                  <a:schemeClr val="tx1"/>
                </a:solidFill>
                <a:latin typeface="Helvetica"/>
                <a:ea typeface="+mn-ea"/>
                <a:cs typeface="Helvetica"/>
              </a:defRPr>
            </a:lvl1pPr>
          </a:lstStyle>
          <a:p>
            <a:pPr marL="0" marR="0" lvl="0" indent="0" algn="l" defTabSz="957816" rtl="0" eaLnBrk="1" fontAlgn="base" latinLnBrk="0" hangingPunct="1">
              <a:lnSpc>
                <a:spcPct val="90000"/>
              </a:lnSpc>
              <a:spcBef>
                <a:spcPct val="0"/>
              </a:spcBef>
              <a:spcAft>
                <a:spcPts val="1200"/>
              </a:spcAft>
              <a:buClrTx/>
              <a:buSzTx/>
              <a:buFontTx/>
              <a:buNone/>
              <a:tabLst/>
              <a:defRPr/>
            </a:pPr>
            <a:r>
              <a:rPr lang="en-US" dirty="0" smtClean="0"/>
              <a:t>Subhead</a:t>
            </a:r>
            <a:endParaRPr lang="en-GB" dirty="0"/>
          </a:p>
        </p:txBody>
      </p:sp>
      <p:sp>
        <p:nvSpPr>
          <p:cNvPr id="21" name="Footer Placeholder 20"/>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Green">
    <p:spTree>
      <p:nvGrpSpPr>
        <p:cNvPr id="1" name=""/>
        <p:cNvGrpSpPr/>
        <p:nvPr/>
      </p:nvGrpSpPr>
      <p:grpSpPr>
        <a:xfrm>
          <a:off x="0" y="0"/>
          <a:ext cx="0" cy="0"/>
          <a:chOff x="0" y="0"/>
          <a:chExt cx="0" cy="0"/>
        </a:xfrm>
      </p:grpSpPr>
      <p:sp>
        <p:nvSpPr>
          <p:cNvPr id="4" name="Rectangle 4"/>
          <p:cNvSpPr>
            <a:spLocks noChangeArrowheads="1"/>
          </p:cNvSpPr>
          <p:nvPr/>
        </p:nvSpPr>
        <p:spPr bwMode="auto">
          <a:xfrm>
            <a:off x="8687636" y="0"/>
            <a:ext cx="1244588" cy="6858000"/>
          </a:xfrm>
          <a:prstGeom prst="rect">
            <a:avLst/>
          </a:prstGeom>
          <a:solidFill>
            <a:srgbClr val="9BC172"/>
          </a:solidFill>
          <a:ln w="9525">
            <a:noFill/>
            <a:miter lim="800000"/>
            <a:headEnd/>
            <a:tailEnd/>
          </a:ln>
        </p:spPr>
        <p:txBody>
          <a:bodyPr wrap="none" anchor="ctr"/>
          <a:lstStyle/>
          <a:p>
            <a:pPr>
              <a:defRPr/>
            </a:pPr>
            <a:endParaRPr lang="en-US" dirty="0"/>
          </a:p>
        </p:txBody>
      </p:sp>
      <p:sp>
        <p:nvSpPr>
          <p:cNvPr id="5" name="Oval 5"/>
          <p:cNvSpPr>
            <a:spLocks noChangeArrowheads="1"/>
          </p:cNvSpPr>
          <p:nvPr/>
        </p:nvSpPr>
        <p:spPr bwMode="auto">
          <a:xfrm>
            <a:off x="8910197" y="190500"/>
            <a:ext cx="762000" cy="762000"/>
          </a:xfrm>
          <a:prstGeom prst="ellipse">
            <a:avLst/>
          </a:prstGeom>
          <a:solidFill>
            <a:srgbClr val="6BB06D"/>
          </a:solidFill>
          <a:ln w="9525">
            <a:noFill/>
            <a:round/>
            <a:headEnd/>
            <a:tailEnd/>
          </a:ln>
        </p:spPr>
        <p:txBody>
          <a:bodyPr wrap="none" anchor="ctr"/>
          <a:lstStyle/>
          <a:p>
            <a:pPr>
              <a:defRPr/>
            </a:pPr>
            <a:endParaRPr lang="en-US" dirty="0"/>
          </a:p>
        </p:txBody>
      </p:sp>
      <p:sp>
        <p:nvSpPr>
          <p:cNvPr id="6" name="Oval 6"/>
          <p:cNvSpPr>
            <a:spLocks noChangeArrowheads="1"/>
          </p:cNvSpPr>
          <p:nvPr/>
        </p:nvSpPr>
        <p:spPr bwMode="auto">
          <a:xfrm>
            <a:off x="8910197" y="1104900"/>
            <a:ext cx="762000" cy="762000"/>
          </a:xfrm>
          <a:prstGeom prst="ellipse">
            <a:avLst/>
          </a:prstGeom>
          <a:solidFill>
            <a:srgbClr val="DDE7B5"/>
          </a:solidFill>
          <a:ln w="9525">
            <a:noFill/>
            <a:round/>
            <a:headEnd/>
            <a:tailEnd/>
          </a:ln>
        </p:spPr>
        <p:txBody>
          <a:bodyPr wrap="none" anchor="ctr"/>
          <a:lstStyle/>
          <a:p>
            <a:pPr>
              <a:defRPr/>
            </a:pPr>
            <a:endParaRPr lang="en-US" dirty="0"/>
          </a:p>
        </p:txBody>
      </p:sp>
      <p:sp>
        <p:nvSpPr>
          <p:cNvPr id="7"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11" name="Text Placeholder 10"/>
          <p:cNvSpPr>
            <a:spLocks noGrp="1"/>
          </p:cNvSpPr>
          <p:nvPr>
            <p:ph type="body" sz="quarter" idx="11"/>
          </p:nvPr>
        </p:nvSpPr>
        <p:spPr>
          <a:xfrm>
            <a:off x="371100" y="1650625"/>
            <a:ext cx="8081962" cy="4338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Title 12"/>
          <p:cNvSpPr>
            <a:spLocks noGrp="1"/>
          </p:cNvSpPr>
          <p:nvPr>
            <p:ph type="title" hasCustomPrompt="1"/>
          </p:nvPr>
        </p:nvSpPr>
        <p:spPr>
          <a:noFill/>
          <a:ln w="9525">
            <a:noFill/>
            <a:miter lim="800000"/>
            <a:headEnd/>
            <a:tailEnd/>
          </a:ln>
        </p:spPr>
        <p:txBody>
          <a:bodyPr vert="horz" wrap="square" lIns="95780" tIns="47891" rIns="95780" bIns="47891" numCol="1" anchor="b" anchorCtr="0" compatLnSpc="1">
            <a:prstTxWarp prst="textNoShape">
              <a:avLst/>
            </a:prstTxWarp>
          </a:bodyPr>
          <a:lstStyle>
            <a:lvl1pPr algn="l" defTabSz="957263" rtl="0" eaLnBrk="1" fontAlgn="base" hangingPunct="1">
              <a:lnSpc>
                <a:spcPct val="90000"/>
              </a:lnSpc>
              <a:spcBef>
                <a:spcPct val="0"/>
              </a:spcBef>
              <a:spcAft>
                <a:spcPct val="0"/>
              </a:spcAft>
              <a:defRPr lang="en-GB" sz="2400" b="0" u="none" dirty="0" smtClean="0">
                <a:solidFill>
                  <a:schemeClr val="tx1"/>
                </a:solidFill>
                <a:latin typeface="Times"/>
                <a:ea typeface="ＭＳ Ｐゴシック" charset="-128"/>
                <a:cs typeface="Times"/>
              </a:defRPr>
            </a:lvl1pPr>
          </a:lstStyle>
          <a:p>
            <a:r>
              <a:rPr lang="en-GB" sz="2400" b="0" dirty="0" smtClean="0">
                <a:latin typeface="Times"/>
                <a:cs typeface="Times"/>
              </a:rPr>
              <a:t>Title in the form of page conclusion</a:t>
            </a:r>
            <a:endParaRPr lang="en-GB" dirty="0"/>
          </a:p>
        </p:txBody>
      </p:sp>
      <p:sp>
        <p:nvSpPr>
          <p:cNvPr id="14" name="Content Placeholder 11"/>
          <p:cNvSpPr>
            <a:spLocks noGrp="1"/>
          </p:cNvSpPr>
          <p:nvPr>
            <p:ph sz="quarter" idx="12" hasCustomPrompt="1"/>
          </p:nvPr>
        </p:nvSpPr>
        <p:spPr>
          <a:xfrm>
            <a:off x="379413" y="1189037"/>
            <a:ext cx="8081962" cy="348817"/>
          </a:xfrm>
        </p:spPr>
        <p:txBody>
          <a:bodyPr/>
          <a:lstStyle>
            <a:lvl1pPr>
              <a:spcAft>
                <a:spcPts val="0"/>
              </a:spcAft>
              <a:defRPr lang="en-GB" sz="1400" b="1" kern="1200" noProof="0" dirty="0" smtClean="0">
                <a:solidFill>
                  <a:schemeClr val="tx1"/>
                </a:solidFill>
                <a:latin typeface="Helvetica"/>
                <a:ea typeface="+mn-ea"/>
                <a:cs typeface="Helvetica"/>
              </a:defRPr>
            </a:lvl1pPr>
          </a:lstStyle>
          <a:p>
            <a:pPr marL="0" marR="0" lvl="0" indent="0" algn="l" defTabSz="957816" rtl="0" eaLnBrk="1" fontAlgn="base" latinLnBrk="0" hangingPunct="1">
              <a:lnSpc>
                <a:spcPct val="90000"/>
              </a:lnSpc>
              <a:spcBef>
                <a:spcPct val="0"/>
              </a:spcBef>
              <a:spcAft>
                <a:spcPts val="1200"/>
              </a:spcAft>
              <a:buClrTx/>
              <a:buSzTx/>
              <a:buFontTx/>
              <a:buNone/>
              <a:tabLst/>
              <a:defRPr/>
            </a:pPr>
            <a:r>
              <a:rPr lang="en-US" dirty="0" smtClean="0"/>
              <a:t>Subhead</a:t>
            </a:r>
            <a:endParaRPr lang="en-GB" dirty="0"/>
          </a:p>
        </p:txBody>
      </p:sp>
      <p:sp>
        <p:nvSpPr>
          <p:cNvPr id="15" name="Footer Placeholder 14"/>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Orange">
    <p:spTree>
      <p:nvGrpSpPr>
        <p:cNvPr id="1" name=""/>
        <p:cNvGrpSpPr/>
        <p:nvPr/>
      </p:nvGrpSpPr>
      <p:grpSpPr>
        <a:xfrm>
          <a:off x="0" y="0"/>
          <a:ext cx="0" cy="0"/>
          <a:chOff x="0" y="0"/>
          <a:chExt cx="0" cy="0"/>
        </a:xfrm>
      </p:grpSpPr>
      <p:sp>
        <p:nvSpPr>
          <p:cNvPr id="4" name="Rectangle 4"/>
          <p:cNvSpPr>
            <a:spLocks noChangeArrowheads="1"/>
          </p:cNvSpPr>
          <p:nvPr/>
        </p:nvSpPr>
        <p:spPr bwMode="auto">
          <a:xfrm>
            <a:off x="8686800" y="0"/>
            <a:ext cx="1245600" cy="6858000"/>
          </a:xfrm>
          <a:prstGeom prst="rect">
            <a:avLst/>
          </a:prstGeom>
          <a:solidFill>
            <a:srgbClr val="E88C2D"/>
          </a:solidFill>
          <a:ln w="9525">
            <a:noFill/>
            <a:miter lim="800000"/>
            <a:headEnd/>
            <a:tailEnd/>
          </a:ln>
        </p:spPr>
        <p:txBody>
          <a:bodyPr wrap="none" anchor="ctr"/>
          <a:lstStyle/>
          <a:p>
            <a:pPr>
              <a:defRPr/>
            </a:pPr>
            <a:endParaRPr lang="en-US" dirty="0"/>
          </a:p>
        </p:txBody>
      </p:sp>
      <p:sp>
        <p:nvSpPr>
          <p:cNvPr id="5" name="Oval 5"/>
          <p:cNvSpPr>
            <a:spLocks noChangeArrowheads="1"/>
          </p:cNvSpPr>
          <p:nvPr/>
        </p:nvSpPr>
        <p:spPr bwMode="auto">
          <a:xfrm>
            <a:off x="8899525" y="190500"/>
            <a:ext cx="762000" cy="762000"/>
          </a:xfrm>
          <a:prstGeom prst="ellipse">
            <a:avLst/>
          </a:prstGeom>
          <a:solidFill>
            <a:srgbClr val="DE6D3C"/>
          </a:solidFill>
          <a:ln w="9525">
            <a:noFill/>
            <a:round/>
            <a:headEnd/>
            <a:tailEnd/>
          </a:ln>
        </p:spPr>
        <p:txBody>
          <a:bodyPr wrap="none" anchor="ctr"/>
          <a:lstStyle/>
          <a:p>
            <a:pPr>
              <a:defRPr/>
            </a:pPr>
            <a:endParaRPr lang="en-US" dirty="0"/>
          </a:p>
        </p:txBody>
      </p:sp>
      <p:sp>
        <p:nvSpPr>
          <p:cNvPr id="6" name="Oval 6"/>
          <p:cNvSpPr>
            <a:spLocks noChangeArrowheads="1"/>
          </p:cNvSpPr>
          <p:nvPr/>
        </p:nvSpPr>
        <p:spPr bwMode="auto">
          <a:xfrm>
            <a:off x="8899525" y="1104900"/>
            <a:ext cx="762000" cy="762000"/>
          </a:xfrm>
          <a:prstGeom prst="ellipse">
            <a:avLst/>
          </a:prstGeom>
          <a:solidFill>
            <a:srgbClr val="FDC07B"/>
          </a:solidFill>
          <a:ln w="9525">
            <a:noFill/>
            <a:round/>
            <a:headEnd/>
            <a:tailEnd/>
          </a:ln>
        </p:spPr>
        <p:txBody>
          <a:bodyPr wrap="none" anchor="ctr"/>
          <a:lstStyle/>
          <a:p>
            <a:pPr>
              <a:defRPr/>
            </a:pPr>
            <a:endParaRPr lang="en-US" dirty="0"/>
          </a:p>
        </p:txBody>
      </p:sp>
      <p:sp>
        <p:nvSpPr>
          <p:cNvPr id="7"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9" name="Text Placeholder 8"/>
          <p:cNvSpPr>
            <a:spLocks noGrp="1"/>
          </p:cNvSpPr>
          <p:nvPr>
            <p:ph type="body" sz="quarter" idx="11"/>
          </p:nvPr>
        </p:nvSpPr>
        <p:spPr>
          <a:xfrm>
            <a:off x="371100" y="1650625"/>
            <a:ext cx="8081962" cy="4338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itle 10"/>
          <p:cNvSpPr>
            <a:spLocks noGrp="1"/>
          </p:cNvSpPr>
          <p:nvPr>
            <p:ph type="title" hasCustomPrompt="1"/>
          </p:nvPr>
        </p:nvSpPr>
        <p:spPr>
          <a:noFill/>
          <a:ln w="9525">
            <a:noFill/>
            <a:miter lim="800000"/>
            <a:headEnd/>
            <a:tailEnd/>
          </a:ln>
        </p:spPr>
        <p:txBody>
          <a:bodyPr vert="horz" wrap="square" lIns="95780" tIns="47891" rIns="95780" bIns="47891" numCol="1" anchor="b" anchorCtr="0" compatLnSpc="1">
            <a:prstTxWarp prst="textNoShape">
              <a:avLst/>
            </a:prstTxWarp>
          </a:bodyPr>
          <a:lstStyle>
            <a:lvl1pPr algn="l" defTabSz="957263" rtl="0" eaLnBrk="1" fontAlgn="base" hangingPunct="1">
              <a:lnSpc>
                <a:spcPct val="90000"/>
              </a:lnSpc>
              <a:spcBef>
                <a:spcPct val="0"/>
              </a:spcBef>
              <a:spcAft>
                <a:spcPct val="0"/>
              </a:spcAft>
              <a:defRPr lang="en-GB" sz="2400" b="0" u="none" dirty="0" smtClean="0">
                <a:solidFill>
                  <a:schemeClr val="tx1"/>
                </a:solidFill>
                <a:latin typeface="Times"/>
                <a:ea typeface="ＭＳ Ｐゴシック" charset="-128"/>
                <a:cs typeface="Times"/>
              </a:defRPr>
            </a:lvl1pPr>
          </a:lstStyle>
          <a:p>
            <a:r>
              <a:rPr lang="en-GB" sz="2400" b="0" dirty="0" smtClean="0">
                <a:latin typeface="Times"/>
                <a:cs typeface="Times"/>
              </a:rPr>
              <a:t>Title in the form of page conclusion</a:t>
            </a:r>
            <a:endParaRPr lang="en-GB" dirty="0"/>
          </a:p>
        </p:txBody>
      </p:sp>
      <p:sp>
        <p:nvSpPr>
          <p:cNvPr id="13" name="Content Placeholder 11"/>
          <p:cNvSpPr>
            <a:spLocks noGrp="1"/>
          </p:cNvSpPr>
          <p:nvPr>
            <p:ph sz="quarter" idx="12" hasCustomPrompt="1"/>
          </p:nvPr>
        </p:nvSpPr>
        <p:spPr>
          <a:xfrm>
            <a:off x="379413" y="1189037"/>
            <a:ext cx="8081962" cy="348817"/>
          </a:xfrm>
        </p:spPr>
        <p:txBody>
          <a:bodyPr/>
          <a:lstStyle>
            <a:lvl1pPr>
              <a:spcAft>
                <a:spcPts val="0"/>
              </a:spcAft>
              <a:defRPr lang="en-GB" sz="1400" b="1" kern="1200" noProof="0" dirty="0" smtClean="0">
                <a:solidFill>
                  <a:schemeClr val="tx1"/>
                </a:solidFill>
                <a:latin typeface="Helvetica"/>
                <a:ea typeface="+mn-ea"/>
                <a:cs typeface="Helvetica"/>
              </a:defRPr>
            </a:lvl1pPr>
          </a:lstStyle>
          <a:p>
            <a:pPr marL="0" marR="0" lvl="0" indent="0" algn="l" defTabSz="957816" rtl="0" eaLnBrk="1" fontAlgn="base" latinLnBrk="0" hangingPunct="1">
              <a:lnSpc>
                <a:spcPct val="90000"/>
              </a:lnSpc>
              <a:spcBef>
                <a:spcPct val="0"/>
              </a:spcBef>
              <a:spcAft>
                <a:spcPts val="1200"/>
              </a:spcAft>
              <a:buClrTx/>
              <a:buSzTx/>
              <a:buFontTx/>
              <a:buNone/>
              <a:tabLst/>
              <a:defRPr/>
            </a:pPr>
            <a:r>
              <a:rPr lang="en-US" dirty="0" smtClean="0"/>
              <a:t>Subhead</a:t>
            </a:r>
            <a:endParaRPr lang="en-GB" dirty="0"/>
          </a:p>
        </p:txBody>
      </p:sp>
      <p:sp>
        <p:nvSpPr>
          <p:cNvPr id="14" name="Footer Placeholder 13"/>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_Turquoise">
    <p:spTree>
      <p:nvGrpSpPr>
        <p:cNvPr id="1" name=""/>
        <p:cNvGrpSpPr/>
        <p:nvPr/>
      </p:nvGrpSpPr>
      <p:grpSpPr>
        <a:xfrm>
          <a:off x="0" y="0"/>
          <a:ext cx="0" cy="0"/>
          <a:chOff x="0" y="0"/>
          <a:chExt cx="0" cy="0"/>
        </a:xfrm>
      </p:grpSpPr>
      <p:sp>
        <p:nvSpPr>
          <p:cNvPr id="4" name="Rectangle 3"/>
          <p:cNvSpPr>
            <a:spLocks noChangeArrowheads="1"/>
          </p:cNvSpPr>
          <p:nvPr/>
        </p:nvSpPr>
        <p:spPr bwMode="auto">
          <a:xfrm>
            <a:off x="8686800" y="0"/>
            <a:ext cx="1245600" cy="6858000"/>
          </a:xfrm>
          <a:prstGeom prst="rect">
            <a:avLst/>
          </a:prstGeom>
          <a:solidFill>
            <a:srgbClr val="559499"/>
          </a:solidFill>
          <a:ln w="9525">
            <a:noFill/>
            <a:miter lim="800000"/>
            <a:headEnd/>
            <a:tailEnd/>
          </a:ln>
        </p:spPr>
        <p:txBody>
          <a:bodyPr wrap="none" anchor="ctr"/>
          <a:lstStyle/>
          <a:p>
            <a:pPr>
              <a:defRPr/>
            </a:pPr>
            <a:endParaRPr lang="en-US" dirty="0"/>
          </a:p>
        </p:txBody>
      </p:sp>
      <p:sp>
        <p:nvSpPr>
          <p:cNvPr id="5" name="Oval 4"/>
          <p:cNvSpPr>
            <a:spLocks noChangeArrowheads="1"/>
          </p:cNvSpPr>
          <p:nvPr/>
        </p:nvSpPr>
        <p:spPr bwMode="auto">
          <a:xfrm>
            <a:off x="8899525" y="190500"/>
            <a:ext cx="762000" cy="762000"/>
          </a:xfrm>
          <a:prstGeom prst="ellipse">
            <a:avLst/>
          </a:prstGeom>
          <a:solidFill>
            <a:srgbClr val="298485"/>
          </a:solidFill>
          <a:ln w="9525">
            <a:noFill/>
            <a:round/>
            <a:headEnd/>
            <a:tailEnd/>
          </a:ln>
        </p:spPr>
        <p:txBody>
          <a:bodyPr wrap="none" anchor="ctr"/>
          <a:lstStyle/>
          <a:p>
            <a:pPr>
              <a:defRPr/>
            </a:pPr>
            <a:endParaRPr lang="en-US" dirty="0"/>
          </a:p>
        </p:txBody>
      </p:sp>
      <p:sp>
        <p:nvSpPr>
          <p:cNvPr id="6" name="Oval 5"/>
          <p:cNvSpPr>
            <a:spLocks noChangeArrowheads="1"/>
          </p:cNvSpPr>
          <p:nvPr/>
        </p:nvSpPr>
        <p:spPr bwMode="auto">
          <a:xfrm>
            <a:off x="8899525" y="1104900"/>
            <a:ext cx="762000" cy="762000"/>
          </a:xfrm>
          <a:prstGeom prst="ellipse">
            <a:avLst/>
          </a:prstGeom>
          <a:solidFill>
            <a:srgbClr val="76B0BB"/>
          </a:solidFill>
          <a:ln w="9525">
            <a:noFill/>
            <a:round/>
            <a:headEnd/>
            <a:tailEnd/>
          </a:ln>
        </p:spPr>
        <p:txBody>
          <a:bodyPr wrap="none" anchor="ctr"/>
          <a:lstStyle/>
          <a:p>
            <a:pPr>
              <a:defRPr/>
            </a:pPr>
            <a:endParaRPr lang="en-US" dirty="0"/>
          </a:p>
        </p:txBody>
      </p:sp>
      <p:sp>
        <p:nvSpPr>
          <p:cNvPr id="7"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11" name="Text Placeholder 10"/>
          <p:cNvSpPr>
            <a:spLocks noGrp="1"/>
          </p:cNvSpPr>
          <p:nvPr>
            <p:ph type="body" sz="quarter" idx="11"/>
          </p:nvPr>
        </p:nvSpPr>
        <p:spPr>
          <a:xfrm>
            <a:off x="371100" y="1650625"/>
            <a:ext cx="8081962" cy="4338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2" name="Title 11"/>
          <p:cNvSpPr>
            <a:spLocks noGrp="1"/>
          </p:cNvSpPr>
          <p:nvPr>
            <p:ph type="title" hasCustomPrompt="1"/>
          </p:nvPr>
        </p:nvSpPr>
        <p:spPr>
          <a:noFill/>
          <a:ln w="9525">
            <a:noFill/>
            <a:miter lim="800000"/>
            <a:headEnd/>
            <a:tailEnd/>
          </a:ln>
        </p:spPr>
        <p:txBody>
          <a:bodyPr vert="horz" wrap="square" lIns="95780" tIns="47891" rIns="95780" bIns="47891" numCol="1" anchor="b" anchorCtr="0" compatLnSpc="1">
            <a:prstTxWarp prst="textNoShape">
              <a:avLst/>
            </a:prstTxWarp>
          </a:bodyPr>
          <a:lstStyle>
            <a:lvl1pPr algn="l" defTabSz="957263" rtl="0" eaLnBrk="1" fontAlgn="base" hangingPunct="1">
              <a:lnSpc>
                <a:spcPct val="90000"/>
              </a:lnSpc>
              <a:spcBef>
                <a:spcPct val="0"/>
              </a:spcBef>
              <a:spcAft>
                <a:spcPct val="0"/>
              </a:spcAft>
              <a:defRPr lang="en-GB" sz="2400" b="0" u="none" dirty="0" smtClean="0">
                <a:solidFill>
                  <a:schemeClr val="tx1"/>
                </a:solidFill>
                <a:latin typeface="Times"/>
                <a:ea typeface="ＭＳ Ｐゴシック" charset="-128"/>
                <a:cs typeface="Times"/>
              </a:defRPr>
            </a:lvl1pPr>
          </a:lstStyle>
          <a:p>
            <a:r>
              <a:rPr lang="en-GB" sz="2400" b="0" dirty="0" smtClean="0">
                <a:latin typeface="Times"/>
                <a:cs typeface="Times"/>
              </a:rPr>
              <a:t>Title in the form of page conclusion</a:t>
            </a:r>
            <a:endParaRPr lang="en-GB" dirty="0"/>
          </a:p>
        </p:txBody>
      </p:sp>
      <p:sp>
        <p:nvSpPr>
          <p:cNvPr id="13" name="Content Placeholder 11"/>
          <p:cNvSpPr>
            <a:spLocks noGrp="1"/>
          </p:cNvSpPr>
          <p:nvPr>
            <p:ph sz="quarter" idx="12" hasCustomPrompt="1"/>
          </p:nvPr>
        </p:nvSpPr>
        <p:spPr>
          <a:xfrm>
            <a:off x="379413" y="1189037"/>
            <a:ext cx="8081962" cy="348817"/>
          </a:xfrm>
        </p:spPr>
        <p:txBody>
          <a:bodyPr/>
          <a:lstStyle>
            <a:lvl1pPr>
              <a:spcAft>
                <a:spcPts val="0"/>
              </a:spcAft>
              <a:defRPr lang="en-GB" sz="1400" b="1" kern="1200" noProof="0" dirty="0" smtClean="0">
                <a:solidFill>
                  <a:schemeClr val="tx1"/>
                </a:solidFill>
                <a:latin typeface="Helvetica"/>
                <a:ea typeface="+mn-ea"/>
                <a:cs typeface="Helvetica"/>
              </a:defRPr>
            </a:lvl1pPr>
          </a:lstStyle>
          <a:p>
            <a:pPr marL="0" marR="0" lvl="0" indent="0" algn="l" defTabSz="957816" rtl="0" eaLnBrk="1" fontAlgn="base" latinLnBrk="0" hangingPunct="1">
              <a:lnSpc>
                <a:spcPct val="90000"/>
              </a:lnSpc>
              <a:spcBef>
                <a:spcPct val="0"/>
              </a:spcBef>
              <a:spcAft>
                <a:spcPts val="1200"/>
              </a:spcAft>
              <a:buClrTx/>
              <a:buSzTx/>
              <a:buFontTx/>
              <a:buNone/>
              <a:tabLst/>
              <a:defRPr/>
            </a:pPr>
            <a:r>
              <a:rPr lang="en-US" dirty="0" smtClean="0"/>
              <a:t>Subhead</a:t>
            </a:r>
            <a:endParaRPr lang="en-GB" dirty="0"/>
          </a:p>
        </p:txBody>
      </p:sp>
      <p:sp>
        <p:nvSpPr>
          <p:cNvPr id="14" name="Footer Placeholder 13"/>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_Blu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71100" y="1650626"/>
            <a:ext cx="8081962" cy="4338636"/>
          </a:xfrm>
        </p:spPr>
        <p:txBody>
          <a:bodyPr/>
          <a:lstStyle>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itle 9"/>
          <p:cNvSpPr>
            <a:spLocks noGrp="1"/>
          </p:cNvSpPr>
          <p:nvPr>
            <p:ph type="title" hasCustomPrompt="1"/>
          </p:nvPr>
        </p:nvSpPr>
        <p:spPr/>
        <p:txBody>
          <a:bodyPr/>
          <a:lstStyle>
            <a:lvl1pPr>
              <a:defRPr sz="2400">
                <a:latin typeface="Times New Roman" pitchFamily="18" charset="0"/>
                <a:cs typeface="Times New Roman" pitchFamily="18" charset="0"/>
              </a:defRPr>
            </a:lvl1pPr>
          </a:lstStyle>
          <a:p>
            <a:r>
              <a:rPr lang="en-GB" sz="2400" b="0" dirty="0" smtClean="0">
                <a:latin typeface="Times"/>
                <a:cs typeface="Times"/>
              </a:rPr>
              <a:t>Title in the form of page conclusion</a:t>
            </a:r>
            <a:endParaRPr lang="en-GB" dirty="0"/>
          </a:p>
        </p:txBody>
      </p:sp>
      <p:sp>
        <p:nvSpPr>
          <p:cNvPr id="15" name="Content Placeholder 11"/>
          <p:cNvSpPr>
            <a:spLocks noGrp="1"/>
          </p:cNvSpPr>
          <p:nvPr>
            <p:ph sz="quarter" idx="11" hasCustomPrompt="1"/>
          </p:nvPr>
        </p:nvSpPr>
        <p:spPr>
          <a:xfrm>
            <a:off x="379413" y="1189037"/>
            <a:ext cx="8081962" cy="348817"/>
          </a:xfrm>
        </p:spPr>
        <p:txBody>
          <a:bodyPr/>
          <a:lstStyle>
            <a:lvl1pPr>
              <a:spcAft>
                <a:spcPts val="0"/>
              </a:spcAft>
              <a:defRPr lang="en-GB" sz="1400" b="1" kern="1200" noProof="0" dirty="0" smtClean="0">
                <a:solidFill>
                  <a:schemeClr val="tx1"/>
                </a:solidFill>
                <a:latin typeface="Helvetica"/>
                <a:ea typeface="+mn-ea"/>
                <a:cs typeface="Helvetica"/>
              </a:defRPr>
            </a:lvl1pPr>
          </a:lstStyle>
          <a:p>
            <a:pPr marL="0" marR="0" lvl="0" indent="0" algn="l" defTabSz="957816" rtl="0" eaLnBrk="1" fontAlgn="base" latinLnBrk="0" hangingPunct="1">
              <a:lnSpc>
                <a:spcPct val="90000"/>
              </a:lnSpc>
              <a:spcBef>
                <a:spcPct val="0"/>
              </a:spcBef>
              <a:spcAft>
                <a:spcPts val="1200"/>
              </a:spcAft>
              <a:buClrTx/>
              <a:buSzTx/>
              <a:buFontTx/>
              <a:buNone/>
              <a:tabLst/>
              <a:defRPr/>
            </a:pPr>
            <a:r>
              <a:rPr lang="en-US" dirty="0" smtClean="0"/>
              <a:t>Subhead</a:t>
            </a:r>
            <a:endParaRPr lang="en-GB" dirty="0"/>
          </a:p>
        </p:txBody>
      </p:sp>
      <p:sp>
        <p:nvSpPr>
          <p:cNvPr id="19" name="Rectangle 6"/>
          <p:cNvSpPr>
            <a:spLocks noGrp="1" noChangeArrowheads="1"/>
          </p:cNvSpPr>
          <p:nvPr>
            <p:ph type="sldNum" sz="quarter" idx="12"/>
          </p:nvPr>
        </p:nvSpPr>
        <p:spPr>
          <a:xfrm>
            <a:off x="6477000" y="195262"/>
            <a:ext cx="2063750" cy="200025"/>
          </a:xfrm>
        </p:spPr>
        <p:txBody>
          <a:bodyPr/>
          <a:lstStyle>
            <a:lvl1pPr>
              <a:defRPr/>
            </a:lvl1pPr>
          </a:lstStyle>
          <a:p>
            <a:fld id="{3004D498-0FF8-43B0-9B29-80291AB8E0D9}" type="slidenum">
              <a:rPr lang="en-GB" smtClean="0"/>
              <a:pPr/>
              <a:t>‹#›</a:t>
            </a:fld>
            <a:endParaRPr lang="en-GB" dirty="0"/>
          </a:p>
        </p:txBody>
      </p:sp>
      <p:sp>
        <p:nvSpPr>
          <p:cNvPr id="20" name="Footer Placeholder 20"/>
          <p:cNvSpPr>
            <a:spLocks noGrp="1"/>
          </p:cNvSpPr>
          <p:nvPr>
            <p:ph type="ftr" sz="quarter" idx="13"/>
          </p:nvPr>
        </p:nvSpPr>
        <p:spPr>
          <a:xfrm>
            <a:off x="379413" y="195263"/>
            <a:ext cx="5941874" cy="200025"/>
          </a:xfrm>
        </p:spPr>
        <p:txBody>
          <a:bodyPr/>
          <a:lstStyle/>
          <a:p>
            <a:r>
              <a:rPr lang="en-GB" smtClean="0"/>
              <a:t>Building an evidence base on the role of insurance-based mechanisms in promoting climate resilience</a:t>
            </a:r>
            <a:endParaRPr lang="en-GB" dirty="0"/>
          </a:p>
        </p:txBody>
      </p:sp>
      <p:sp>
        <p:nvSpPr>
          <p:cNvPr id="8" name="Rectangle 6"/>
          <p:cNvSpPr>
            <a:spLocks noChangeArrowheads="1"/>
          </p:cNvSpPr>
          <p:nvPr userDrawn="1"/>
        </p:nvSpPr>
        <p:spPr bwMode="auto">
          <a:xfrm>
            <a:off x="8683625" y="0"/>
            <a:ext cx="1245600" cy="6858000"/>
          </a:xfrm>
          <a:prstGeom prst="rect">
            <a:avLst/>
          </a:prstGeom>
          <a:solidFill>
            <a:srgbClr val="FEDE5D"/>
          </a:solidFill>
          <a:ln w="9525">
            <a:noFill/>
            <a:miter lim="800000"/>
            <a:headEnd/>
            <a:tailEnd/>
          </a:ln>
        </p:spPr>
        <p:txBody>
          <a:bodyPr wrap="none" anchor="ctr"/>
          <a:lstStyle/>
          <a:p>
            <a:pPr>
              <a:defRPr/>
            </a:pPr>
            <a:endParaRPr lang="en-US" dirty="0"/>
          </a:p>
        </p:txBody>
      </p:sp>
      <p:sp>
        <p:nvSpPr>
          <p:cNvPr id="9" name="Oval 7"/>
          <p:cNvSpPr>
            <a:spLocks noChangeArrowheads="1"/>
          </p:cNvSpPr>
          <p:nvPr userDrawn="1"/>
        </p:nvSpPr>
        <p:spPr bwMode="auto">
          <a:xfrm>
            <a:off x="8899525" y="190500"/>
            <a:ext cx="762000" cy="762000"/>
          </a:xfrm>
          <a:prstGeom prst="ellipse">
            <a:avLst/>
          </a:prstGeom>
          <a:solidFill>
            <a:srgbClr val="D9C852"/>
          </a:solidFill>
          <a:ln w="9525">
            <a:noFill/>
            <a:round/>
            <a:headEnd/>
            <a:tailEnd/>
          </a:ln>
        </p:spPr>
        <p:txBody>
          <a:bodyPr wrap="none" anchor="ctr"/>
          <a:lstStyle/>
          <a:p>
            <a:pPr>
              <a:defRPr/>
            </a:pPr>
            <a:endParaRPr lang="en-US" dirty="0"/>
          </a:p>
        </p:txBody>
      </p:sp>
      <p:sp>
        <p:nvSpPr>
          <p:cNvPr id="11" name="Oval 8"/>
          <p:cNvSpPr>
            <a:spLocks noChangeArrowheads="1"/>
          </p:cNvSpPr>
          <p:nvPr userDrawn="1"/>
        </p:nvSpPr>
        <p:spPr bwMode="auto">
          <a:xfrm>
            <a:off x="8899525" y="1104900"/>
            <a:ext cx="762000" cy="762000"/>
          </a:xfrm>
          <a:prstGeom prst="ellipse">
            <a:avLst/>
          </a:prstGeom>
          <a:solidFill>
            <a:srgbClr val="FFFF73"/>
          </a:solidFill>
          <a:ln w="9525">
            <a:noFill/>
            <a:round/>
            <a:headEnd/>
            <a:tailEnd/>
          </a:ln>
        </p:spPr>
        <p:txBody>
          <a:bodyPr wrap="none" anchor="ctr"/>
          <a:lstStyle/>
          <a:p>
            <a:pPr>
              <a:defRPr/>
            </a:pP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3" name="Content Placeholder 2"/>
          <p:cNvSpPr>
            <a:spLocks noGrp="1"/>
          </p:cNvSpPr>
          <p:nvPr>
            <p:ph sz="half" idx="1"/>
          </p:nvPr>
        </p:nvSpPr>
        <p:spPr>
          <a:xfrm>
            <a:off x="304800" y="1828800"/>
            <a:ext cx="4133850" cy="4114800"/>
          </a:xfrm>
        </p:spPr>
        <p:txBody>
          <a:bodyPr/>
          <a:lstStyle>
            <a:lvl1pPr>
              <a:defRPr sz="1600"/>
            </a:lvl1pPr>
            <a:lvl2pPr marL="360000" indent="-360000">
              <a:spcBef>
                <a:spcPts val="0"/>
              </a:spcBef>
              <a:spcAft>
                <a:spcPts val="600"/>
              </a:spcAft>
              <a:defRPr sz="1400"/>
            </a:lvl2pPr>
            <a:lvl3pPr marL="720000" indent="-360000">
              <a:spcBef>
                <a:spcPts val="0"/>
              </a:spcBef>
              <a:defRPr sz="1400"/>
            </a:lvl3pPr>
            <a:lvl4pPr marL="1080000" indent="-360000">
              <a:spcBef>
                <a:spcPts val="0"/>
              </a:spcBef>
              <a:defRPr sz="1400"/>
            </a:lvl4pPr>
            <a:lvl5pPr marL="1440000" indent="-360000">
              <a:spcBef>
                <a:spcPts val="0"/>
              </a:spcBef>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1050" y="1828800"/>
            <a:ext cx="4133850" cy="4114800"/>
          </a:xfrm>
        </p:spPr>
        <p:txBody>
          <a:bodyPr/>
          <a:lstStyle>
            <a:lvl1pPr>
              <a:defRPr sz="1600"/>
            </a:lvl1pPr>
            <a:lvl2pPr marL="360000" indent="-360000">
              <a:spcBef>
                <a:spcPts val="0"/>
              </a:spcBef>
              <a:spcAft>
                <a:spcPts val="600"/>
              </a:spcAft>
              <a:defRPr sz="1400"/>
            </a:lvl2pPr>
            <a:lvl3pPr marL="720000" indent="-360000">
              <a:spcBef>
                <a:spcPts val="0"/>
              </a:spcBef>
              <a:defRPr sz="1400"/>
            </a:lvl3pPr>
            <a:lvl4pPr marL="1080000" indent="-360000">
              <a:spcBef>
                <a:spcPts val="0"/>
              </a:spcBef>
              <a:defRPr sz="1400"/>
            </a:lvl4pPr>
            <a:lvl5pPr marL="1440000" indent="-360000">
              <a:spcBef>
                <a:spcPts val="0"/>
              </a:spcBef>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6" name="Footer Placeholder 5"/>
          <p:cNvSpPr>
            <a:spLocks noGrp="1"/>
          </p:cNvSpPr>
          <p:nvPr>
            <p:ph type="ftr" sz="quarter" idx="11"/>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4" name="Footer Placeholder 3"/>
          <p:cNvSpPr>
            <a:spLocks noGrp="1"/>
          </p:cNvSpPr>
          <p:nvPr>
            <p:ph type="ftr" sz="quarter" idx="11"/>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fld id="{3004D498-0FF8-43B0-9B29-80291AB8E0D9}" type="slidenum">
              <a:rPr lang="en-GB" smtClean="0"/>
              <a:pPr/>
              <a:t>‹#›</a:t>
            </a:fld>
            <a:endParaRPr lang="en-GB" dirty="0"/>
          </a:p>
        </p:txBody>
      </p:sp>
      <p:sp>
        <p:nvSpPr>
          <p:cNvPr id="3" name="Footer Placeholder 2"/>
          <p:cNvSpPr>
            <a:spLocks noGrp="1"/>
          </p:cNvSpPr>
          <p:nvPr>
            <p:ph type="ftr" sz="quarter" idx="11"/>
          </p:nvPr>
        </p:nvSpPr>
        <p:spPr/>
        <p:txBody>
          <a:bodyPr/>
          <a:lstStyle/>
          <a:p>
            <a:r>
              <a:rPr lang="en-GB" smtClean="0"/>
              <a:t>Building an evidence base on the role of insurance-based mechanisms in promoting climate resilience</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2" descr="C:\Users\maxkrahe\Desktop\logoEM.emf"/>
          <p:cNvPicPr>
            <a:picLocks noChangeAspect="1" noChangeArrowheads="1"/>
          </p:cNvPicPr>
          <p:nvPr userDrawn="1"/>
        </p:nvPicPr>
        <p:blipFill rotWithShape="1">
          <a:blip r:embed="rId16" cstate="print">
            <a:extLst>
              <a:ext uri="{28A0092B-C50C-407E-A947-70E740481C1C}">
                <a14:useLocalDpi xmlns:a14="http://schemas.microsoft.com/office/drawing/2010/main" val="0"/>
              </a:ext>
            </a:extLst>
          </a:blip>
          <a:srcRect r="29668" b="92968"/>
          <a:stretch/>
        </p:blipFill>
        <p:spPr bwMode="auto">
          <a:xfrm>
            <a:off x="347981" y="6460380"/>
            <a:ext cx="1613778" cy="208800"/>
          </a:xfrm>
          <a:prstGeom prst="rect">
            <a:avLst/>
          </a:prstGeom>
          <a:noFill/>
          <a:extLst>
            <a:ext uri="{909E8E84-426E-40DD-AFC4-6F175D3DCCD1}">
              <a14:hiddenFill xmlns:a14="http://schemas.microsoft.com/office/drawing/2010/main">
                <a:solidFill>
                  <a:srgbClr val="FFFFFF"/>
                </a:solidFill>
              </a14:hiddenFill>
            </a:ext>
          </a:extLst>
        </p:spPr>
      </p:pic>
      <p:sp>
        <p:nvSpPr>
          <p:cNvPr id="2051" name="Rectangle 2"/>
          <p:cNvSpPr>
            <a:spLocks noGrp="1" noChangeArrowheads="1"/>
          </p:cNvSpPr>
          <p:nvPr>
            <p:ph type="title"/>
          </p:nvPr>
        </p:nvSpPr>
        <p:spPr bwMode="auto">
          <a:xfrm>
            <a:off x="371304" y="415636"/>
            <a:ext cx="8090071" cy="755074"/>
          </a:xfrm>
          <a:prstGeom prst="rect">
            <a:avLst/>
          </a:prstGeom>
          <a:noFill/>
          <a:ln w="9525">
            <a:noFill/>
            <a:miter lim="800000"/>
            <a:headEnd/>
            <a:tailEnd/>
          </a:ln>
        </p:spPr>
        <p:txBody>
          <a:bodyPr vert="horz" wrap="square" lIns="95780" tIns="47891" rIns="95780" bIns="47891" numCol="1" anchor="b" anchorCtr="0" compatLnSpc="1">
            <a:prstTxWarp prst="textNoShape">
              <a:avLst/>
            </a:prstTxWarp>
          </a:bodyPr>
          <a:lstStyle/>
          <a:p>
            <a:pPr lvl="0"/>
            <a:r>
              <a:rPr lang="en-GB" sz="2400" b="0" dirty="0" smtClean="0">
                <a:latin typeface="Times"/>
                <a:cs typeface="Times"/>
              </a:rPr>
              <a:t>Title in the form of page conclusion</a:t>
            </a:r>
            <a:endParaRPr lang="en-US" dirty="0" smtClean="0"/>
          </a:p>
        </p:txBody>
      </p:sp>
      <p:sp>
        <p:nvSpPr>
          <p:cNvPr id="2052" name="Rectangle 3"/>
          <p:cNvSpPr>
            <a:spLocks noGrp="1" noChangeArrowheads="1"/>
          </p:cNvSpPr>
          <p:nvPr>
            <p:ph type="body" idx="1"/>
          </p:nvPr>
        </p:nvSpPr>
        <p:spPr bwMode="auto">
          <a:xfrm>
            <a:off x="373063" y="1650078"/>
            <a:ext cx="8088312" cy="4343400"/>
          </a:xfrm>
          <a:prstGeom prst="rect">
            <a:avLst/>
          </a:prstGeom>
          <a:noFill/>
          <a:ln w="9525">
            <a:noFill/>
            <a:miter lim="800000"/>
            <a:headEnd/>
            <a:tailEnd/>
          </a:ln>
        </p:spPr>
        <p:txBody>
          <a:bodyPr vert="horz" wrap="square" lIns="95780" tIns="47891" rIns="95780" bIns="4789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3" name="Rectangle 9"/>
          <p:cNvSpPr>
            <a:spLocks noChangeArrowheads="1"/>
          </p:cNvSpPr>
          <p:nvPr userDrawn="1"/>
        </p:nvSpPr>
        <p:spPr bwMode="auto">
          <a:xfrm>
            <a:off x="8686800" y="0"/>
            <a:ext cx="1219200" cy="6858000"/>
          </a:xfrm>
          <a:prstGeom prst="rect">
            <a:avLst/>
          </a:prstGeom>
          <a:solidFill>
            <a:srgbClr val="2ED0F4"/>
          </a:solidFill>
          <a:ln w="9525">
            <a:noFill/>
            <a:miter lim="800000"/>
            <a:headEnd/>
            <a:tailEnd/>
          </a:ln>
          <a:effectLst/>
        </p:spPr>
        <p:txBody>
          <a:bodyPr wrap="none" anchor="ctr"/>
          <a:lstStyle/>
          <a:p>
            <a:pPr>
              <a:defRPr/>
            </a:pPr>
            <a:endParaRPr lang="en-US" dirty="0"/>
          </a:p>
        </p:txBody>
      </p:sp>
      <p:sp>
        <p:nvSpPr>
          <p:cNvPr id="1034" name="Oval 10"/>
          <p:cNvSpPr>
            <a:spLocks noChangeArrowheads="1"/>
          </p:cNvSpPr>
          <p:nvPr/>
        </p:nvSpPr>
        <p:spPr bwMode="auto">
          <a:xfrm>
            <a:off x="8902700" y="190500"/>
            <a:ext cx="762000" cy="762000"/>
          </a:xfrm>
          <a:prstGeom prst="ellipse">
            <a:avLst/>
          </a:prstGeom>
          <a:solidFill>
            <a:srgbClr val="B8E6FA"/>
          </a:solidFill>
          <a:ln w="9525">
            <a:noFill/>
            <a:round/>
            <a:headEnd/>
            <a:tailEnd/>
          </a:ln>
          <a:effectLst/>
        </p:spPr>
        <p:txBody>
          <a:bodyPr wrap="none" anchor="ctr"/>
          <a:lstStyle/>
          <a:p>
            <a:pPr>
              <a:defRPr/>
            </a:pPr>
            <a:endParaRPr lang="en-US" dirty="0"/>
          </a:p>
        </p:txBody>
      </p:sp>
      <p:sp>
        <p:nvSpPr>
          <p:cNvPr id="1035" name="Oval 11"/>
          <p:cNvSpPr>
            <a:spLocks noChangeArrowheads="1"/>
          </p:cNvSpPr>
          <p:nvPr/>
        </p:nvSpPr>
        <p:spPr bwMode="auto">
          <a:xfrm>
            <a:off x="8902700" y="1104900"/>
            <a:ext cx="762000" cy="762000"/>
          </a:xfrm>
          <a:prstGeom prst="ellipse">
            <a:avLst/>
          </a:prstGeom>
          <a:solidFill>
            <a:srgbClr val="61B3D6"/>
          </a:solidFill>
          <a:ln w="9525">
            <a:noFill/>
            <a:round/>
            <a:headEnd/>
            <a:tailEnd/>
          </a:ln>
          <a:effectLst/>
        </p:spPr>
        <p:txBody>
          <a:bodyPr wrap="none" anchor="ctr"/>
          <a:lstStyle/>
          <a:p>
            <a:pPr>
              <a:defRPr/>
            </a:pPr>
            <a:endParaRPr lang="en-US" dirty="0"/>
          </a:p>
        </p:txBody>
      </p:sp>
      <p:sp>
        <p:nvSpPr>
          <p:cNvPr id="3" name="Rectangle 6"/>
          <p:cNvSpPr>
            <a:spLocks noGrp="1" noChangeArrowheads="1"/>
          </p:cNvSpPr>
          <p:nvPr>
            <p:ph type="sldNum" sz="quarter" idx="4"/>
          </p:nvPr>
        </p:nvSpPr>
        <p:spPr bwMode="auto">
          <a:xfrm>
            <a:off x="6477000" y="195262"/>
            <a:ext cx="2063750" cy="200025"/>
          </a:xfrm>
          <a:prstGeom prst="rect">
            <a:avLst/>
          </a:prstGeom>
          <a:noFill/>
          <a:ln w="9525">
            <a:noFill/>
            <a:miter lim="800000"/>
            <a:headEnd/>
            <a:tailEnd/>
          </a:ln>
          <a:effectLst/>
        </p:spPr>
        <p:txBody>
          <a:bodyPr vert="horz" wrap="square" lIns="95780" tIns="47891" rIns="95780" bIns="47891" numCol="1" anchor="t" anchorCtr="0" compatLnSpc="1">
            <a:prstTxWarp prst="textNoShape">
              <a:avLst/>
            </a:prstTxWarp>
          </a:bodyPr>
          <a:lstStyle>
            <a:lvl1pPr algn="r">
              <a:defRPr sz="900">
                <a:solidFill>
                  <a:schemeClr val="bg2"/>
                </a:solidFill>
                <a:latin typeface="Arial" charset="0"/>
              </a:defRPr>
            </a:lvl1pPr>
          </a:lstStyle>
          <a:p>
            <a:fld id="{3004D498-0FF8-43B0-9B29-80291AB8E0D9}" type="slidenum">
              <a:rPr lang="en-GB" smtClean="0"/>
              <a:pPr/>
              <a:t>‹#›</a:t>
            </a:fld>
            <a:endParaRPr lang="en-GB" dirty="0"/>
          </a:p>
        </p:txBody>
      </p:sp>
      <p:sp>
        <p:nvSpPr>
          <p:cNvPr id="19" name="Line 12"/>
          <p:cNvSpPr>
            <a:spLocks noChangeShapeType="1"/>
          </p:cNvSpPr>
          <p:nvPr/>
        </p:nvSpPr>
        <p:spPr bwMode="auto">
          <a:xfrm>
            <a:off x="419100" y="1447800"/>
            <a:ext cx="8267700" cy="0"/>
          </a:xfrm>
          <a:prstGeom prst="line">
            <a:avLst/>
          </a:prstGeom>
          <a:noFill/>
          <a:ln w="6350">
            <a:solidFill>
              <a:schemeClr val="bg2"/>
            </a:solidFill>
            <a:round/>
            <a:headEnd/>
            <a:tailEnd/>
          </a:ln>
          <a:effectLst/>
        </p:spPr>
        <p:txBody>
          <a:bodyPr wrap="none" anchor="ctr"/>
          <a:lstStyle/>
          <a:p>
            <a:pPr>
              <a:defRPr/>
            </a:pPr>
            <a:endParaRPr lang="en-US" dirty="0">
              <a:latin typeface="Times" pitchFamily="53" charset="0"/>
              <a:ea typeface="+mn-ea"/>
            </a:endParaRPr>
          </a:p>
        </p:txBody>
      </p:sp>
      <p:sp>
        <p:nvSpPr>
          <p:cNvPr id="14" name="Footer Placeholder 13"/>
          <p:cNvSpPr>
            <a:spLocks noGrp="1"/>
          </p:cNvSpPr>
          <p:nvPr>
            <p:ph type="ftr" sz="quarter" idx="3"/>
          </p:nvPr>
        </p:nvSpPr>
        <p:spPr>
          <a:xfrm>
            <a:off x="379413" y="195263"/>
            <a:ext cx="5941874" cy="230832"/>
          </a:xfrm>
          <a:prstGeom prst="rect">
            <a:avLst/>
          </a:prstGeom>
          <a:noFill/>
        </p:spPr>
        <p:txBody>
          <a:bodyPr wrap="square" lIns="72000" rtlCol="0">
            <a:spAutoFit/>
          </a:bodyPr>
          <a:lstStyle>
            <a:lvl1pPr marL="0" algn="l" defTabSz="957816" rtl="0" eaLnBrk="1" latinLnBrk="0" hangingPunct="1">
              <a:defRPr lang="en-GB" sz="900" kern="1200" dirty="0" smtClean="0">
                <a:solidFill>
                  <a:schemeClr val="tx1"/>
                </a:solidFill>
                <a:latin typeface="Helvetica"/>
                <a:ea typeface="+mn-ea"/>
                <a:cs typeface="Helvetica"/>
              </a:defRPr>
            </a:lvl1pPr>
          </a:lstStyle>
          <a:p>
            <a:r>
              <a:rPr lang="en-GB" smtClean="0"/>
              <a:t>Building an evidence base on the role of insurance-based mechanisms in promoting climate resilience</a:t>
            </a:r>
            <a:endParaRPr lang="en-GB"/>
          </a:p>
        </p:txBody>
      </p:sp>
    </p:spTree>
  </p:cSld>
  <p:clrMap bg1="lt1" tx1="dk1" bg2="lt2" tx2="dk2" accent1="accent1" accent2="accent2" accent3="accent3" accent4="accent4" accent5="accent5" accent6="accent6" hlink="hlink" folHlink="folHlink"/>
  <p:sldLayoutIdLst>
    <p:sldLayoutId id="2147483686" r:id="rId1"/>
    <p:sldLayoutId id="2147483662" r:id="rId2"/>
    <p:sldLayoutId id="2147483663" r:id="rId3"/>
    <p:sldLayoutId id="2147483665" r:id="rId4"/>
    <p:sldLayoutId id="2147483666" r:id="rId5"/>
    <p:sldLayoutId id="2147483687" r:id="rId6"/>
    <p:sldLayoutId id="2147483668" r:id="rId7"/>
    <p:sldLayoutId id="2147483670" r:id="rId8"/>
    <p:sldLayoutId id="2147483671" r:id="rId9"/>
    <p:sldLayoutId id="2147483672" r:id="rId10"/>
    <p:sldLayoutId id="2147483676" r:id="rId11"/>
    <p:sldLayoutId id="2147483684" r:id="rId12"/>
    <p:sldLayoutId id="2147483685" r:id="rId13"/>
    <p:sldLayoutId id="2147483688" r:id="rId14"/>
  </p:sldLayoutIdLst>
  <p:timing>
    <p:tnLst>
      <p:par>
        <p:cTn id="1" dur="indefinite" restart="never" nodeType="tmRoot"/>
      </p:par>
    </p:tnLst>
  </p:timing>
  <p:hf hdr="0" dt="0"/>
  <p:txStyles>
    <p:titleStyle>
      <a:lvl1pPr algn="l" defTabSz="957263" rtl="0" eaLnBrk="1" fontAlgn="base" hangingPunct="1">
        <a:lnSpc>
          <a:spcPct val="90000"/>
        </a:lnSpc>
        <a:spcBef>
          <a:spcPct val="0"/>
        </a:spcBef>
        <a:spcAft>
          <a:spcPct val="0"/>
        </a:spcAft>
        <a:defRPr sz="2000" b="0" u="none">
          <a:solidFill>
            <a:schemeClr val="tx1"/>
          </a:solidFill>
          <a:latin typeface="Times"/>
          <a:ea typeface="ＭＳ Ｐゴシック" charset="-128"/>
          <a:cs typeface="Times"/>
        </a:defRPr>
      </a:lvl1pPr>
      <a:lvl2pPr algn="l" defTabSz="957263" rtl="0" eaLnBrk="1" fontAlgn="base" hangingPunct="1">
        <a:lnSpc>
          <a:spcPct val="90000"/>
        </a:lnSpc>
        <a:spcBef>
          <a:spcPct val="0"/>
        </a:spcBef>
        <a:spcAft>
          <a:spcPct val="0"/>
        </a:spcAft>
        <a:defRPr sz="2000" b="1">
          <a:solidFill>
            <a:schemeClr val="bg2"/>
          </a:solidFill>
          <a:latin typeface="Arial" pitchFamily="53" charset="0"/>
          <a:ea typeface="ＭＳ Ｐゴシック" charset="-128"/>
          <a:cs typeface="ＭＳ Ｐゴシック" charset="-128"/>
        </a:defRPr>
      </a:lvl2pPr>
      <a:lvl3pPr algn="l" defTabSz="957263" rtl="0" eaLnBrk="1" fontAlgn="base" hangingPunct="1">
        <a:lnSpc>
          <a:spcPct val="90000"/>
        </a:lnSpc>
        <a:spcBef>
          <a:spcPct val="0"/>
        </a:spcBef>
        <a:spcAft>
          <a:spcPct val="0"/>
        </a:spcAft>
        <a:defRPr sz="2000" b="1">
          <a:solidFill>
            <a:schemeClr val="bg2"/>
          </a:solidFill>
          <a:latin typeface="Arial" pitchFamily="53" charset="0"/>
          <a:ea typeface="ＭＳ Ｐゴシック" charset="-128"/>
          <a:cs typeface="ＭＳ Ｐゴシック" charset="-128"/>
        </a:defRPr>
      </a:lvl3pPr>
      <a:lvl4pPr algn="l" defTabSz="957263" rtl="0" eaLnBrk="1" fontAlgn="base" hangingPunct="1">
        <a:lnSpc>
          <a:spcPct val="90000"/>
        </a:lnSpc>
        <a:spcBef>
          <a:spcPct val="0"/>
        </a:spcBef>
        <a:spcAft>
          <a:spcPct val="0"/>
        </a:spcAft>
        <a:defRPr sz="2000" b="1">
          <a:solidFill>
            <a:schemeClr val="bg2"/>
          </a:solidFill>
          <a:latin typeface="Arial" pitchFamily="53" charset="0"/>
          <a:ea typeface="ＭＳ Ｐゴシック" charset="-128"/>
          <a:cs typeface="ＭＳ Ｐゴシック" charset="-128"/>
        </a:defRPr>
      </a:lvl4pPr>
      <a:lvl5pPr algn="l" defTabSz="957263" rtl="0" eaLnBrk="1" fontAlgn="base" hangingPunct="1">
        <a:lnSpc>
          <a:spcPct val="90000"/>
        </a:lnSpc>
        <a:spcBef>
          <a:spcPct val="0"/>
        </a:spcBef>
        <a:spcAft>
          <a:spcPct val="0"/>
        </a:spcAft>
        <a:defRPr sz="2000" b="1">
          <a:solidFill>
            <a:schemeClr val="bg2"/>
          </a:solidFill>
          <a:latin typeface="Arial" pitchFamily="53" charset="0"/>
          <a:ea typeface="ＭＳ Ｐゴシック" charset="-128"/>
          <a:cs typeface="ＭＳ Ｐゴシック" charset="-128"/>
        </a:defRPr>
      </a:lvl5pPr>
      <a:lvl6pPr marL="457200" algn="l" defTabSz="957263" rtl="0" eaLnBrk="1" fontAlgn="base" hangingPunct="1">
        <a:lnSpc>
          <a:spcPct val="90000"/>
        </a:lnSpc>
        <a:spcBef>
          <a:spcPct val="0"/>
        </a:spcBef>
        <a:spcAft>
          <a:spcPct val="0"/>
        </a:spcAft>
        <a:defRPr sz="2200">
          <a:solidFill>
            <a:schemeClr val="bg2"/>
          </a:solidFill>
          <a:latin typeface="Arial" pitchFamily="53" charset="0"/>
        </a:defRPr>
      </a:lvl6pPr>
      <a:lvl7pPr marL="914400" algn="l" defTabSz="957263" rtl="0" eaLnBrk="1" fontAlgn="base" hangingPunct="1">
        <a:lnSpc>
          <a:spcPct val="90000"/>
        </a:lnSpc>
        <a:spcBef>
          <a:spcPct val="0"/>
        </a:spcBef>
        <a:spcAft>
          <a:spcPct val="0"/>
        </a:spcAft>
        <a:defRPr sz="2200">
          <a:solidFill>
            <a:schemeClr val="bg2"/>
          </a:solidFill>
          <a:latin typeface="Arial" pitchFamily="53" charset="0"/>
        </a:defRPr>
      </a:lvl7pPr>
      <a:lvl8pPr marL="1371600" algn="l" defTabSz="957263" rtl="0" eaLnBrk="1" fontAlgn="base" hangingPunct="1">
        <a:lnSpc>
          <a:spcPct val="90000"/>
        </a:lnSpc>
        <a:spcBef>
          <a:spcPct val="0"/>
        </a:spcBef>
        <a:spcAft>
          <a:spcPct val="0"/>
        </a:spcAft>
        <a:defRPr sz="2200">
          <a:solidFill>
            <a:schemeClr val="bg2"/>
          </a:solidFill>
          <a:latin typeface="Arial" pitchFamily="53" charset="0"/>
        </a:defRPr>
      </a:lvl8pPr>
      <a:lvl9pPr marL="1828800" algn="l" defTabSz="957263" rtl="0" eaLnBrk="1" fontAlgn="base" hangingPunct="1">
        <a:lnSpc>
          <a:spcPct val="90000"/>
        </a:lnSpc>
        <a:spcBef>
          <a:spcPct val="0"/>
        </a:spcBef>
        <a:spcAft>
          <a:spcPct val="0"/>
        </a:spcAft>
        <a:defRPr sz="2200">
          <a:solidFill>
            <a:schemeClr val="bg2"/>
          </a:solidFill>
          <a:latin typeface="Arial" pitchFamily="53" charset="0"/>
        </a:defRPr>
      </a:lvl9pPr>
    </p:titleStyle>
    <p:bodyStyle>
      <a:lvl1pPr marL="0" indent="0" algn="l" defTabSz="957263" rtl="0" eaLnBrk="1" fontAlgn="base" hangingPunct="1">
        <a:spcBef>
          <a:spcPct val="0"/>
        </a:spcBef>
        <a:spcAft>
          <a:spcPts val="1200"/>
        </a:spcAft>
        <a:buFontTx/>
        <a:buNone/>
        <a:defRPr sz="1600">
          <a:solidFill>
            <a:srgbClr val="565656"/>
          </a:solidFill>
          <a:latin typeface="+mn-lt"/>
          <a:ea typeface="ＭＳ Ｐゴシック" charset="-128"/>
          <a:cs typeface="ＭＳ Ｐゴシック" charset="-128"/>
        </a:defRPr>
      </a:lvl1pPr>
      <a:lvl2pPr marL="358775" indent="-358775" algn="l" defTabSz="957263" rtl="0" eaLnBrk="1" fontAlgn="base" hangingPunct="1">
        <a:spcBef>
          <a:spcPct val="0"/>
        </a:spcBef>
        <a:spcAft>
          <a:spcPts val="1200"/>
        </a:spcAft>
        <a:buFont typeface="Arial" pitchFamily="34" charset="0"/>
        <a:buChar char="—"/>
        <a:defRPr sz="1600">
          <a:solidFill>
            <a:srgbClr val="565656"/>
          </a:solidFill>
          <a:latin typeface="+mn-lt"/>
          <a:ea typeface="ＭＳ Ｐゴシック" pitchFamily="53" charset="-128"/>
        </a:defRPr>
      </a:lvl2pPr>
      <a:lvl3pPr marL="719138" indent="-358775" algn="l" defTabSz="957263" rtl="0" eaLnBrk="1" fontAlgn="base" hangingPunct="1">
        <a:spcBef>
          <a:spcPct val="0"/>
        </a:spcBef>
        <a:spcAft>
          <a:spcPts val="0"/>
        </a:spcAft>
        <a:buFont typeface="Arial" pitchFamily="34" charset="0"/>
        <a:buChar char="—"/>
        <a:defRPr sz="1400">
          <a:solidFill>
            <a:schemeClr val="bg2"/>
          </a:solidFill>
          <a:latin typeface="+mn-lt"/>
          <a:ea typeface="ＭＳ Ｐゴシック" pitchFamily="53" charset="-128"/>
        </a:defRPr>
      </a:lvl3pPr>
      <a:lvl4pPr marL="1079500" indent="-358775" algn="l" defTabSz="957263" rtl="0" eaLnBrk="1" fontAlgn="base" hangingPunct="1">
        <a:spcBef>
          <a:spcPct val="0"/>
        </a:spcBef>
        <a:spcAft>
          <a:spcPts val="600"/>
        </a:spcAft>
        <a:buFont typeface="Arial" pitchFamily="34" charset="0"/>
        <a:buNone/>
        <a:defRPr sz="1400">
          <a:solidFill>
            <a:schemeClr val="bg2"/>
          </a:solidFill>
          <a:latin typeface="+mn-lt"/>
          <a:ea typeface="ＭＳ Ｐゴシック" pitchFamily="53" charset="-128"/>
        </a:defRPr>
      </a:lvl4pPr>
      <a:lvl5pPr marL="1073150" indent="-357188" algn="l" defTabSz="957263" rtl="0" eaLnBrk="1" fontAlgn="base" hangingPunct="1">
        <a:spcBef>
          <a:spcPct val="0"/>
        </a:spcBef>
        <a:spcAft>
          <a:spcPts val="600"/>
        </a:spcAft>
        <a:buFont typeface="Arial" pitchFamily="34" charset="0"/>
        <a:buChar char="—"/>
        <a:defRPr sz="1400">
          <a:solidFill>
            <a:schemeClr val="bg2"/>
          </a:solidFill>
          <a:latin typeface="+mn-lt"/>
          <a:ea typeface="ＭＳ Ｐゴシック" pitchFamily="53" charset="-128"/>
        </a:defRPr>
      </a:lvl5pPr>
      <a:lvl6pPr marL="2611438" indent="-238125" algn="l" defTabSz="957263" rtl="0" eaLnBrk="1" fontAlgn="base" hangingPunct="1">
        <a:spcBef>
          <a:spcPct val="20000"/>
        </a:spcBef>
        <a:spcAft>
          <a:spcPct val="0"/>
        </a:spcAft>
        <a:buChar char="–"/>
        <a:defRPr sz="1400">
          <a:solidFill>
            <a:schemeClr val="bg2"/>
          </a:solidFill>
          <a:latin typeface="+mn-lt"/>
          <a:ea typeface="ＭＳ Ｐゴシック" pitchFamily="53" charset="-128"/>
        </a:defRPr>
      </a:lvl6pPr>
      <a:lvl7pPr marL="3068638" indent="-238125" algn="l" defTabSz="957263" rtl="0" eaLnBrk="1" fontAlgn="base" hangingPunct="1">
        <a:spcBef>
          <a:spcPct val="20000"/>
        </a:spcBef>
        <a:spcAft>
          <a:spcPct val="0"/>
        </a:spcAft>
        <a:buChar char="–"/>
        <a:defRPr sz="1400">
          <a:solidFill>
            <a:schemeClr val="bg2"/>
          </a:solidFill>
          <a:latin typeface="+mn-lt"/>
          <a:ea typeface="ＭＳ Ｐゴシック" pitchFamily="53" charset="-128"/>
        </a:defRPr>
      </a:lvl7pPr>
      <a:lvl8pPr marL="3525838" indent="-238125" algn="l" defTabSz="957263" rtl="0" eaLnBrk="1" fontAlgn="base" hangingPunct="1">
        <a:spcBef>
          <a:spcPct val="20000"/>
        </a:spcBef>
        <a:spcAft>
          <a:spcPct val="0"/>
        </a:spcAft>
        <a:buChar char="–"/>
        <a:defRPr sz="1400">
          <a:solidFill>
            <a:schemeClr val="bg2"/>
          </a:solidFill>
          <a:latin typeface="+mn-lt"/>
          <a:ea typeface="ＭＳ Ｐゴシック" pitchFamily="53" charset="-128"/>
        </a:defRPr>
      </a:lvl8pPr>
      <a:lvl9pPr marL="3983038" indent="-238125" algn="l" defTabSz="957263" rtl="0" eaLnBrk="1" fontAlgn="base" hangingPunct="1">
        <a:spcBef>
          <a:spcPct val="20000"/>
        </a:spcBef>
        <a:spcAft>
          <a:spcPct val="0"/>
        </a:spcAft>
        <a:buChar char="–"/>
        <a:defRPr sz="1400">
          <a:solidFill>
            <a:schemeClr val="bg2"/>
          </a:solidFill>
          <a:latin typeface="+mn-lt"/>
          <a:ea typeface="ＭＳ Ｐゴシック" pitchFamily="5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www-cif.climateinvestmentfunds.org/events/ppcr-sub-committee-meeting-thursday-november-12-2015-130-pm-500-pm" TargetMode="Externa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Building an evidence base on the role of insurance-based mechanisms in promoting climate resilience</a:t>
            </a:r>
          </a:p>
        </p:txBody>
      </p:sp>
      <p:sp>
        <p:nvSpPr>
          <p:cNvPr id="3" name="Subtitle 2"/>
          <p:cNvSpPr>
            <a:spLocks noGrp="1"/>
          </p:cNvSpPr>
          <p:nvPr>
            <p:ph type="subTitle" idx="1"/>
          </p:nvPr>
        </p:nvSpPr>
        <p:spPr/>
        <p:txBody>
          <a:bodyPr/>
          <a:lstStyle/>
          <a:p>
            <a:r>
              <a:rPr lang="en-GB" dirty="0" smtClean="0">
                <a:latin typeface="Helvetica"/>
                <a:cs typeface="Helvetica"/>
              </a:rPr>
              <a:t>Report prepared for PPCR side event</a:t>
            </a:r>
            <a:endParaRPr lang="en-GB" dirty="0"/>
          </a:p>
        </p:txBody>
      </p:sp>
      <p:sp>
        <p:nvSpPr>
          <p:cNvPr id="4" name="Text Placeholder 3"/>
          <p:cNvSpPr>
            <a:spLocks noGrp="1"/>
          </p:cNvSpPr>
          <p:nvPr>
            <p:ph type="body" sz="quarter" idx="10"/>
          </p:nvPr>
        </p:nvSpPr>
        <p:spPr/>
        <p:txBody>
          <a:bodyPr/>
          <a:lstStyle/>
          <a:p>
            <a:r>
              <a:rPr lang="en-GB" dirty="0" smtClean="0"/>
              <a:t>10th November 2015</a:t>
            </a:r>
            <a:endParaRPr lang="en-GB" dirty="0"/>
          </a:p>
        </p:txBody>
      </p:sp>
    </p:spTree>
    <p:extLst>
      <p:ext uri="{BB962C8B-B14F-4D97-AF65-F5344CB8AC3E}">
        <p14:creationId xmlns:p14="http://schemas.microsoft.com/office/powerpoint/2010/main" val="325986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10</a:t>
            </a:fld>
            <a:endParaRPr lang="en-GB" dirty="0"/>
          </a:p>
        </p:txBody>
      </p:sp>
      <p:sp>
        <p:nvSpPr>
          <p:cNvPr id="3" name="Text Placeholder 2"/>
          <p:cNvSpPr>
            <a:spLocks noGrp="1"/>
          </p:cNvSpPr>
          <p:nvPr>
            <p:ph type="body" sz="quarter" idx="11"/>
          </p:nvPr>
        </p:nvSpPr>
        <p:spPr>
          <a:xfrm>
            <a:off x="371099" y="1650625"/>
            <a:ext cx="8160425" cy="4361986"/>
          </a:xfrm>
        </p:spPr>
        <p:txBody>
          <a:bodyPr/>
          <a:lstStyle/>
          <a:p>
            <a:pPr marL="342900" indent="-342900">
              <a:spcAft>
                <a:spcPts val="600"/>
              </a:spcAft>
              <a:buAutoNum type="arabicPeriod"/>
            </a:pPr>
            <a:r>
              <a:rPr lang="en-GB" dirty="0"/>
              <a:t>Climate risk insurance is complicated and there may be a lack of expertise in understanding when it is an appropriate tool</a:t>
            </a:r>
            <a:r>
              <a:rPr lang="en-GB" dirty="0" smtClean="0"/>
              <a:t>. Details matter!</a:t>
            </a:r>
          </a:p>
          <a:p>
            <a:pPr marL="342900" indent="-342900">
              <a:spcAft>
                <a:spcPts val="600"/>
              </a:spcAft>
              <a:buAutoNum type="arabicPeriod"/>
            </a:pPr>
            <a:endParaRPr lang="en-GB" dirty="0"/>
          </a:p>
          <a:p>
            <a:pPr marL="342900" indent="-342900">
              <a:spcAft>
                <a:spcPts val="600"/>
              </a:spcAft>
              <a:buFontTx/>
              <a:buAutoNum type="arabicPeriod"/>
            </a:pPr>
            <a:r>
              <a:rPr lang="en-GB" dirty="0"/>
              <a:t>The complexity of the product, and the resulting challenges, are most apparent in relation to retail insurance offerings by private sector </a:t>
            </a:r>
            <a:r>
              <a:rPr lang="en-GB" dirty="0" smtClean="0"/>
              <a:t>insurers</a:t>
            </a:r>
          </a:p>
          <a:p>
            <a:pPr marL="342900" indent="-342900">
              <a:spcAft>
                <a:spcPts val="600"/>
              </a:spcAft>
              <a:buFontTx/>
              <a:buAutoNum type="arabicPeriod"/>
            </a:pPr>
            <a:endParaRPr lang="en-GB" dirty="0"/>
          </a:p>
          <a:p>
            <a:pPr marL="342900" indent="-342900">
              <a:spcAft>
                <a:spcPts val="600"/>
              </a:spcAft>
              <a:buAutoNum type="arabicPeriod"/>
            </a:pPr>
            <a:r>
              <a:rPr lang="en-GB" dirty="0"/>
              <a:t>At the same time, sovereign risk mechanisms – which do not require private sector insurers -  need to be designed carefully in order to ensure they bring benefits to the poorest</a:t>
            </a:r>
            <a:r>
              <a:rPr lang="en-GB" dirty="0" smtClean="0"/>
              <a:t>.</a:t>
            </a:r>
          </a:p>
          <a:p>
            <a:pPr marL="342900" indent="-342900">
              <a:spcAft>
                <a:spcPts val="600"/>
              </a:spcAft>
              <a:buAutoNum type="arabicPeriod"/>
            </a:pPr>
            <a:endParaRPr lang="en-GB" dirty="0"/>
          </a:p>
          <a:p>
            <a:pPr marL="342900" indent="-342900">
              <a:spcAft>
                <a:spcPts val="600"/>
              </a:spcAft>
              <a:buFontTx/>
              <a:buAutoNum type="arabicPeriod"/>
            </a:pPr>
            <a:r>
              <a:rPr lang="en-GB" dirty="0"/>
              <a:t>It may be difficult to move towards commercial sustainability in PPCR countries in the short-medium </a:t>
            </a:r>
            <a:r>
              <a:rPr lang="en-GB" dirty="0" smtClean="0"/>
              <a:t>term (although this need not be seen as a problem)</a:t>
            </a:r>
          </a:p>
          <a:p>
            <a:pPr marL="342900" indent="-342900">
              <a:spcAft>
                <a:spcPts val="600"/>
              </a:spcAft>
              <a:buFontTx/>
              <a:buAutoNum type="arabicPeriod"/>
            </a:pPr>
            <a:endParaRPr lang="en-GB" dirty="0"/>
          </a:p>
          <a:p>
            <a:pPr marL="342900" indent="-342900">
              <a:spcAft>
                <a:spcPts val="600"/>
              </a:spcAft>
              <a:buFontTx/>
              <a:buAutoNum type="arabicPeriod"/>
            </a:pPr>
            <a:r>
              <a:rPr lang="en-GB" dirty="0"/>
              <a:t>Product-led development in isolation from development of market infrastructure and policy/regulatory reform tends to be </a:t>
            </a:r>
            <a:r>
              <a:rPr lang="en-GB" dirty="0" smtClean="0"/>
              <a:t>unsuccessful. The development of this regulation and other enablers have a value in themselves. </a:t>
            </a:r>
          </a:p>
          <a:p>
            <a:pPr>
              <a:spcAft>
                <a:spcPts val="600"/>
              </a:spcAft>
            </a:pPr>
            <a:endParaRPr lang="en-GB" sz="1400" b="1" dirty="0">
              <a:solidFill>
                <a:schemeClr val="accent5"/>
              </a:solidFill>
            </a:endParaRPr>
          </a:p>
          <a:p>
            <a:pPr marL="342900" indent="-342900">
              <a:spcAft>
                <a:spcPts val="600"/>
              </a:spcAft>
              <a:buAutoNum type="arabicPeriod"/>
            </a:pPr>
            <a:endParaRPr lang="en-GB" sz="1400" dirty="0" smtClean="0"/>
          </a:p>
          <a:p>
            <a:pPr>
              <a:spcAft>
                <a:spcPts val="600"/>
              </a:spcAft>
            </a:pPr>
            <a:endParaRPr lang="en-GB" sz="1400" dirty="0"/>
          </a:p>
          <a:p>
            <a:endParaRPr lang="en-GB" sz="1400" dirty="0"/>
          </a:p>
        </p:txBody>
      </p:sp>
      <p:sp>
        <p:nvSpPr>
          <p:cNvPr id="4" name="Title 3"/>
          <p:cNvSpPr>
            <a:spLocks noGrp="1"/>
          </p:cNvSpPr>
          <p:nvPr>
            <p:ph type="title"/>
          </p:nvPr>
        </p:nvSpPr>
        <p:spPr/>
        <p:txBody>
          <a:bodyPr/>
          <a:lstStyle/>
          <a:p>
            <a:r>
              <a:rPr lang="en-GB" dirty="0" smtClean="0"/>
              <a:t>But it also suggests at least five instructive lessons</a:t>
            </a:r>
            <a:endParaRPr lang="en-GB" dirty="0"/>
          </a:p>
        </p:txBody>
      </p:sp>
      <p:sp>
        <p:nvSpPr>
          <p:cNvPr id="5" name="Content Placeholder 4"/>
          <p:cNvSpPr>
            <a:spLocks noGrp="1"/>
          </p:cNvSpPr>
          <p:nvPr>
            <p:ph sz="quarter" idx="12"/>
          </p:nvPr>
        </p:nvSpPr>
        <p:spPr/>
        <p:txBody>
          <a:bodyPr/>
          <a:lstStyle/>
          <a:p>
            <a:r>
              <a:rPr lang="en-GB" dirty="0" smtClean="0"/>
              <a:t>These should help inform how the PPCR takes forward its climate insurance work </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extLst>
      <p:ext uri="{BB962C8B-B14F-4D97-AF65-F5344CB8AC3E}">
        <p14:creationId xmlns:p14="http://schemas.microsoft.com/office/powerpoint/2010/main" val="898874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custDataLst>
              <p:tags r:id="rId1"/>
            </p:custDataLst>
          </p:nvPr>
        </p:nvSpPr>
        <p:spPr bwMode="auto">
          <a:xfrm>
            <a:off x="344487" y="2414118"/>
            <a:ext cx="8116887" cy="427405"/>
          </a:xfrm>
          <a:prstGeom prst="rect">
            <a:avLst/>
          </a:prstGeom>
          <a:solidFill>
            <a:srgbClr val="C4EBFA">
              <a:alpha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3" name="Title 2"/>
          <p:cNvSpPr>
            <a:spLocks noGrp="1"/>
          </p:cNvSpPr>
          <p:nvPr>
            <p:ph type="title"/>
          </p:nvPr>
        </p:nvSpPr>
        <p:spPr>
          <a:xfrm>
            <a:off x="371304" y="632608"/>
            <a:ext cx="8090071" cy="755074"/>
          </a:xfrm>
        </p:spPr>
        <p:txBody>
          <a:bodyPr/>
          <a:lstStyle/>
          <a:p>
            <a:r>
              <a:rPr lang="en-GB" dirty="0" smtClean="0"/>
              <a:t>Contents</a:t>
            </a:r>
            <a:endParaRPr lang="en-GB" dirty="0"/>
          </a:p>
        </p:txBody>
      </p:sp>
      <p:sp>
        <p:nvSpPr>
          <p:cNvPr id="5" name="Slide Number Placeholder 4"/>
          <p:cNvSpPr>
            <a:spLocks noGrp="1"/>
          </p:cNvSpPr>
          <p:nvPr>
            <p:ph type="sldNum" sz="quarter" idx="12"/>
          </p:nvPr>
        </p:nvSpPr>
        <p:spPr/>
        <p:txBody>
          <a:bodyPr/>
          <a:lstStyle/>
          <a:p>
            <a:fld id="{3004D498-0FF8-43B0-9B29-80291AB8E0D9}" type="slidenum">
              <a:rPr lang="en-GB" smtClean="0"/>
              <a:pPr/>
              <a:t>11</a:t>
            </a:fld>
            <a:endParaRPr lang="en-GB" dirty="0"/>
          </a:p>
        </p:txBody>
      </p:sp>
      <p:sp>
        <p:nvSpPr>
          <p:cNvPr id="6" name="Footer Placeholder 5"/>
          <p:cNvSpPr>
            <a:spLocks noGrp="1"/>
          </p:cNvSpPr>
          <p:nvPr>
            <p:ph type="ftr" sz="quarter" idx="13"/>
          </p:nvPr>
        </p:nvSpPr>
        <p:spPr>
          <a:xfrm>
            <a:off x="379413" y="195263"/>
            <a:ext cx="5941874" cy="230832"/>
          </a:xfrm>
        </p:spPr>
        <p:txBody>
          <a:bodyPr/>
          <a:lstStyle/>
          <a:p>
            <a:r>
              <a:rPr lang="en-GB" smtClean="0"/>
              <a:t>Building an evidence base on the role of insurance-based mechanisms in promoting climate resilience</a:t>
            </a:r>
            <a:endParaRPr lang="en-GB" dirty="0"/>
          </a:p>
        </p:txBody>
      </p:sp>
      <p:sp>
        <p:nvSpPr>
          <p:cNvPr id="2" name="Text Placeholder 1"/>
          <p:cNvSpPr>
            <a:spLocks noGrp="1"/>
          </p:cNvSpPr>
          <p:nvPr>
            <p:ph type="body" sz="quarter" idx="10"/>
          </p:nvPr>
        </p:nvSpPr>
        <p:spPr/>
        <p:txBody>
          <a:bodyPr/>
          <a:lstStyle/>
          <a:p>
            <a:pPr marL="342900" indent="-342900">
              <a:buAutoNum type="arabicPeriod"/>
            </a:pPr>
            <a:r>
              <a:rPr lang="en-GB" dirty="0" smtClean="0"/>
              <a:t>Overview of climate insurance in developing countries</a:t>
            </a:r>
          </a:p>
          <a:p>
            <a:pPr marL="342900" indent="-342900">
              <a:buAutoNum type="arabicPeriod"/>
            </a:pPr>
            <a:r>
              <a:rPr lang="en-GB" dirty="0" smtClean="0"/>
              <a:t>MDB experience with climate insurance products</a:t>
            </a:r>
          </a:p>
          <a:p>
            <a:pPr marL="342900" indent="-342900">
              <a:buAutoNum type="arabicPeriod"/>
            </a:pPr>
            <a:r>
              <a:rPr lang="en-GB" b="1" dirty="0" smtClean="0"/>
              <a:t>Possible options for the PPCR </a:t>
            </a:r>
          </a:p>
          <a:p>
            <a:pPr marL="354013" indent="-354013">
              <a:buFont typeface="Arial" panose="020B0604020202020204" pitchFamily="34" charset="0"/>
              <a:buChar char="―"/>
            </a:pPr>
            <a:r>
              <a:rPr lang="en-GB" dirty="0"/>
              <a:t>w</a:t>
            </a:r>
            <a:r>
              <a:rPr lang="en-GB" dirty="0" smtClean="0"/>
              <a:t>hether?</a:t>
            </a:r>
          </a:p>
          <a:p>
            <a:pPr marL="354013" indent="-354013">
              <a:buFont typeface="Arial" panose="020B0604020202020204" pitchFamily="34" charset="0"/>
              <a:buChar char="―"/>
            </a:pPr>
            <a:r>
              <a:rPr lang="en-GB" dirty="0"/>
              <a:t>h</a:t>
            </a:r>
            <a:r>
              <a:rPr lang="en-GB" dirty="0" smtClean="0"/>
              <a:t>ow?</a:t>
            </a:r>
          </a:p>
          <a:p>
            <a:pPr marL="354013" indent="-354013">
              <a:buFont typeface="Arial" panose="020B0604020202020204" pitchFamily="34" charset="0"/>
              <a:buChar char="―"/>
            </a:pPr>
            <a:r>
              <a:rPr lang="en-GB" dirty="0"/>
              <a:t>h</a:t>
            </a:r>
            <a:r>
              <a:rPr lang="en-GB" dirty="0" smtClean="0"/>
              <a:t>ow to measure?</a:t>
            </a:r>
          </a:p>
        </p:txBody>
      </p:sp>
    </p:spTree>
    <p:extLst>
      <p:ext uri="{BB962C8B-B14F-4D97-AF65-F5344CB8AC3E}">
        <p14:creationId xmlns:p14="http://schemas.microsoft.com/office/powerpoint/2010/main" val="4181085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149290" y="6270171"/>
            <a:ext cx="2286000" cy="47586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2" name="Slide Number Placeholder 1"/>
          <p:cNvSpPr>
            <a:spLocks noGrp="1"/>
          </p:cNvSpPr>
          <p:nvPr>
            <p:ph type="sldNum" sz="quarter" idx="10"/>
          </p:nvPr>
        </p:nvSpPr>
        <p:spPr/>
        <p:txBody>
          <a:bodyPr/>
          <a:lstStyle/>
          <a:p>
            <a:fld id="{3004D498-0FF8-43B0-9B29-80291AB8E0D9}" type="slidenum">
              <a:rPr lang="en-GB" smtClean="0"/>
              <a:pPr/>
              <a:t>12</a:t>
            </a:fld>
            <a:endParaRPr lang="en-GB" dirty="0"/>
          </a:p>
        </p:txBody>
      </p:sp>
      <p:sp>
        <p:nvSpPr>
          <p:cNvPr id="4" name="Title 3"/>
          <p:cNvSpPr>
            <a:spLocks noGrp="1"/>
          </p:cNvSpPr>
          <p:nvPr>
            <p:ph type="title"/>
          </p:nvPr>
        </p:nvSpPr>
        <p:spPr/>
        <p:txBody>
          <a:bodyPr/>
          <a:lstStyle/>
          <a:p>
            <a:r>
              <a:rPr lang="en-GB" dirty="0" smtClean="0"/>
              <a:t>There is enough potential overlap with the PPCR results framework to warrant investigation of climate insurance</a:t>
            </a:r>
            <a:endParaRPr lang="en-GB" dirty="0"/>
          </a:p>
        </p:txBody>
      </p:sp>
      <p:sp>
        <p:nvSpPr>
          <p:cNvPr id="5" name="Content Placeholder 4"/>
          <p:cNvSpPr>
            <a:spLocks noGrp="1"/>
          </p:cNvSpPr>
          <p:nvPr>
            <p:ph sz="quarter" idx="12"/>
          </p:nvPr>
        </p:nvSpPr>
        <p:spPr>
          <a:xfrm>
            <a:off x="379413" y="1149709"/>
            <a:ext cx="8081962" cy="348817"/>
          </a:xfrm>
        </p:spPr>
        <p:txBody>
          <a:bodyPr/>
          <a:lstStyle/>
          <a:p>
            <a:r>
              <a:rPr lang="en-GB" dirty="0" smtClean="0"/>
              <a:t>Two of the five outcome indicators overlap with the expected benefits of climate insurance </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782411254"/>
              </p:ext>
            </p:extLst>
          </p:nvPr>
        </p:nvGraphicFramePr>
        <p:xfrm>
          <a:off x="230819" y="1577048"/>
          <a:ext cx="8309931" cy="5168985"/>
        </p:xfrm>
        <a:graphic>
          <a:graphicData uri="http://schemas.openxmlformats.org/drawingml/2006/table">
            <a:tbl>
              <a:tblPr firstRow="1" bandRow="1">
                <a:tableStyleId>{F5AB1C69-6EDB-4FF4-983F-18BD219EF322}</a:tableStyleId>
              </a:tblPr>
              <a:tblGrid>
                <a:gridCol w="2618913"/>
                <a:gridCol w="994299"/>
                <a:gridCol w="4696719"/>
              </a:tblGrid>
              <a:tr h="850783">
                <a:tc>
                  <a:txBody>
                    <a:bodyPr/>
                    <a:lstStyle/>
                    <a:p>
                      <a:pPr algn="ctr"/>
                      <a:r>
                        <a:rPr lang="en-GB" sz="1200" dirty="0" smtClean="0"/>
                        <a:t>PPCR outcomes</a:t>
                      </a:r>
                      <a:endParaRPr lang="en-GB" sz="1200" dirty="0"/>
                    </a:p>
                  </a:txBody>
                  <a:tcPr anchor="ctr"/>
                </a:tc>
                <a:tc>
                  <a:txBody>
                    <a:bodyPr/>
                    <a:lstStyle/>
                    <a:p>
                      <a:pPr algn="ctr"/>
                      <a:r>
                        <a:rPr lang="en-GB" sz="1200" dirty="0" smtClean="0"/>
                        <a:t>Fit with </a:t>
                      </a:r>
                      <a:r>
                        <a:rPr lang="en-GB" sz="1200" baseline="0" dirty="0" smtClean="0"/>
                        <a:t>climate insurance initiatives?  </a:t>
                      </a:r>
                      <a:endParaRPr lang="en-GB" sz="1200" dirty="0"/>
                    </a:p>
                  </a:txBody>
                  <a:tcPr/>
                </a:tc>
                <a:tc>
                  <a:txBody>
                    <a:bodyPr/>
                    <a:lstStyle/>
                    <a:p>
                      <a:pPr algn="ctr"/>
                      <a:r>
                        <a:rPr lang="en-GB" sz="1200" dirty="0" smtClean="0"/>
                        <a:t>Comment</a:t>
                      </a:r>
                      <a:endParaRPr lang="en-GB" sz="1200" dirty="0"/>
                    </a:p>
                  </a:txBody>
                  <a:tcPr anchor="ctr"/>
                </a:tc>
              </a:tr>
              <a:tr h="1026362">
                <a:tc>
                  <a:txBody>
                    <a:bodyPr/>
                    <a:lstStyle/>
                    <a:p>
                      <a:r>
                        <a:rPr lang="en-GB" sz="1200" u="none" strike="noStrike" kern="1200" baseline="0" dirty="0" smtClean="0"/>
                        <a:t>adaptive capacities strengthened → c</a:t>
                      </a:r>
                      <a:r>
                        <a:rPr lang="en-GB" sz="1200" dirty="0" smtClean="0"/>
                        <a:t>apacity to develop tools, instruments, strategies to respond to CV and CC</a:t>
                      </a:r>
                      <a:endParaRPr lang="en-GB" sz="1200" b="0" i="0" u="none" strike="noStrike" kern="1200" baseline="0" dirty="0" smtClean="0">
                        <a:solidFill>
                          <a:schemeClr val="dk1"/>
                        </a:solidFill>
                        <a:latin typeface="+mn-lt"/>
                        <a:ea typeface="+mn-ea"/>
                        <a:cs typeface="+mn-cs"/>
                      </a:endParaRPr>
                    </a:p>
                  </a:txBody>
                  <a:tcPr anchor="ctr"/>
                </a:tc>
                <a:tc>
                  <a:txBody>
                    <a:bodyPr/>
                    <a:lstStyle/>
                    <a:p>
                      <a:pPr algn="ctr"/>
                      <a:r>
                        <a:rPr lang="en-GB" sz="1200" dirty="0" smtClean="0">
                          <a:sym typeface="Wingdings" panose="05000000000000000000" pitchFamily="2" charset="2"/>
                        </a:rPr>
                        <a:t></a:t>
                      </a:r>
                      <a:endParaRPr lang="en-GB" sz="1200" dirty="0"/>
                    </a:p>
                  </a:txBody>
                  <a:tcPr anchor="ctr"/>
                </a:tc>
                <a:tc>
                  <a:txBody>
                    <a:bodyPr/>
                    <a:lstStyle/>
                    <a:p>
                      <a:pPr marL="355600" indent="-355600">
                        <a:buFont typeface="Arial" panose="020B0604020202020204" pitchFamily="34" charset="0"/>
                        <a:buChar char="―"/>
                      </a:pPr>
                      <a:r>
                        <a:rPr lang="en-GB" sz="1200" dirty="0" smtClean="0"/>
                        <a:t>in</a:t>
                      </a:r>
                      <a:r>
                        <a:rPr lang="en-GB" sz="1200" baseline="0" dirty="0" smtClean="0"/>
                        <a:t> the right circumstances, and with the right design, academic evidence suggests insurance can increase f</a:t>
                      </a:r>
                      <a:r>
                        <a:rPr lang="en-GB" sz="1200" dirty="0" smtClean="0"/>
                        <a:t>inancial adaptive capacity</a:t>
                      </a:r>
                    </a:p>
                    <a:p>
                      <a:pPr marL="355600" indent="-355600">
                        <a:buFont typeface="Arial" panose="020B0604020202020204" pitchFamily="34" charset="0"/>
                        <a:buChar char="―"/>
                      </a:pPr>
                      <a:r>
                        <a:rPr lang="en-GB" sz="1200" b="1" baseline="0" dirty="0" smtClean="0"/>
                        <a:t>further enhancements in adaptive capacity can be promoted if insurance schemes builds in risk reduction</a:t>
                      </a:r>
                    </a:p>
                  </a:txBody>
                  <a:tcPr anchor="ctr"/>
                </a:tc>
              </a:tr>
              <a:tr h="447633">
                <a:tc>
                  <a:txBody>
                    <a:bodyPr/>
                    <a:lstStyle/>
                    <a:p>
                      <a:r>
                        <a:rPr lang="en-GB" sz="1200" u="none" strike="noStrike" kern="1200" baseline="0" dirty="0" smtClean="0"/>
                        <a:t>adequate institutional frameworks in place →  </a:t>
                      </a:r>
                      <a:r>
                        <a:rPr lang="en-GB" sz="1200" dirty="0" smtClean="0"/>
                        <a:t>new and enhanced skills, knowledge, and abilities within a variety of government bodies</a:t>
                      </a:r>
                      <a:endParaRPr lang="en-GB" sz="1200" u="none" strike="noStrike" kern="1200" baseline="0" dirty="0" smtClean="0"/>
                    </a:p>
                  </a:txBody>
                  <a:tcPr anchor="ctr"/>
                </a:tc>
                <a:tc>
                  <a:txBody>
                    <a:bodyPr/>
                    <a:lstStyle/>
                    <a:p>
                      <a:pPr algn="ctr"/>
                      <a:r>
                        <a:rPr lang="en-GB" sz="1200" dirty="0" smtClean="0"/>
                        <a:t>?</a:t>
                      </a:r>
                      <a:endParaRPr lang="en-GB" sz="1200" dirty="0"/>
                    </a:p>
                  </a:txBody>
                  <a:tcPr anchor="ctr"/>
                </a:tc>
                <a:tc>
                  <a:txBody>
                    <a:bodyPr/>
                    <a:lstStyle/>
                    <a:p>
                      <a:pPr marL="355600" indent="-355600">
                        <a:buFont typeface="Arial" panose="020B0604020202020204" pitchFamily="34" charset="0"/>
                        <a:buChar char="―"/>
                      </a:pPr>
                      <a:r>
                        <a:rPr lang="en-GB" sz="1200" dirty="0" smtClean="0"/>
                        <a:t>observed in some MDB schemes, depends on whether the public sector is involved in the facilitating</a:t>
                      </a:r>
                      <a:r>
                        <a:rPr lang="en-GB" sz="1200" baseline="0" dirty="0" smtClean="0"/>
                        <a:t> design or implementation of the scheme</a:t>
                      </a:r>
                    </a:p>
                    <a:p>
                      <a:pPr marL="355600" indent="-355600">
                        <a:buFont typeface="Arial" panose="020B0604020202020204" pitchFamily="34" charset="0"/>
                        <a:buChar char="―"/>
                      </a:pPr>
                      <a:r>
                        <a:rPr lang="en-GB" sz="1200" baseline="0" dirty="0" smtClean="0"/>
                        <a:t>more likely if scheme takes into account </a:t>
                      </a:r>
                      <a:r>
                        <a:rPr lang="en-GB" sz="1200" i="1" baseline="0" dirty="0" smtClean="0"/>
                        <a:t>future </a:t>
                      </a:r>
                      <a:r>
                        <a:rPr lang="en-GB" sz="1200" baseline="0" dirty="0" smtClean="0"/>
                        <a:t>climate change</a:t>
                      </a:r>
                      <a:endParaRPr lang="en-GB" sz="1200" dirty="0"/>
                    </a:p>
                  </a:txBody>
                  <a:tcPr anchor="ctr"/>
                </a:tc>
              </a:tr>
              <a:tr h="432704">
                <a:tc>
                  <a:txBody>
                    <a:bodyPr/>
                    <a:lstStyle/>
                    <a:p>
                      <a:r>
                        <a:rPr lang="en-GB" sz="1200" dirty="0" smtClean="0"/>
                        <a:t>climate information in decision making routinely applied</a:t>
                      </a:r>
                      <a:endParaRPr lang="en-GB"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smtClean="0">
                          <a:sym typeface="Wingdings" panose="05000000000000000000" pitchFamily="2" charset="2"/>
                        </a:rPr>
                        <a:t></a:t>
                      </a:r>
                      <a:endParaRPr lang="en-GB" sz="1200" dirty="0" smtClean="0"/>
                    </a:p>
                  </a:txBody>
                  <a:tcPr anchor="ctr"/>
                </a:tc>
                <a:tc>
                  <a:txBody>
                    <a:bodyPr/>
                    <a:lstStyle/>
                    <a:p>
                      <a:pPr marL="355600" indent="-355600">
                        <a:buFont typeface="Arial" panose="020B0604020202020204" pitchFamily="34" charset="0"/>
                        <a:buChar char="―"/>
                      </a:pPr>
                      <a:r>
                        <a:rPr lang="en-GB" sz="1200" dirty="0" smtClean="0"/>
                        <a:t>if (relative) price</a:t>
                      </a:r>
                      <a:r>
                        <a:rPr lang="en-GB" sz="1200" baseline="0" dirty="0" smtClean="0"/>
                        <a:t> signals maintained, insurance can be an important tool in incorporating climate information into decision making</a:t>
                      </a:r>
                    </a:p>
                    <a:p>
                      <a:pPr marL="355600" marR="0" indent="-355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t>stronger benefits if insurance takes into account </a:t>
                      </a:r>
                      <a:r>
                        <a:rPr lang="en-GB" sz="1200" i="1" baseline="0" dirty="0" smtClean="0"/>
                        <a:t>future </a:t>
                      </a:r>
                      <a:r>
                        <a:rPr lang="en-GB" sz="1200" baseline="0" dirty="0" smtClean="0"/>
                        <a:t>climate change</a:t>
                      </a:r>
                      <a:endParaRPr lang="en-GB" sz="1200" dirty="0" smtClean="0"/>
                    </a:p>
                  </a:txBody>
                  <a:tcPr anchor="ctr"/>
                </a:tc>
              </a:tr>
              <a:tr h="619164">
                <a:tc>
                  <a:txBody>
                    <a:bodyPr/>
                    <a:lstStyle/>
                    <a:p>
                      <a:r>
                        <a:rPr lang="en-GB" sz="1200" dirty="0" smtClean="0"/>
                        <a:t>improved sector planning, and regulation for climate resilience improved</a:t>
                      </a:r>
                      <a:endParaRPr lang="en-GB" sz="1200"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smtClean="0">
                          <a:sym typeface="Wingdings" panose="05000000000000000000" pitchFamily="2" charset="2"/>
                        </a:rPr>
                        <a:t>?</a:t>
                      </a:r>
                      <a:endParaRPr lang="en-GB" sz="1200" dirty="0" smtClean="0"/>
                    </a:p>
                  </a:txBody>
                  <a:tcPr anchor="ctr"/>
                </a:tc>
                <a:tc>
                  <a:txBody>
                    <a:bodyPr/>
                    <a:lstStyle/>
                    <a:p>
                      <a:pPr marL="355600" indent="-355600">
                        <a:buFont typeface="Arial" panose="020B0604020202020204" pitchFamily="34" charset="0"/>
                        <a:buChar char="―"/>
                      </a:pPr>
                      <a:r>
                        <a:rPr lang="en-GB" sz="1200" dirty="0" smtClean="0"/>
                        <a:t>depends on whether the public sector is involved in the facilitating</a:t>
                      </a:r>
                      <a:r>
                        <a:rPr lang="en-GB" sz="1200" baseline="0" dirty="0" smtClean="0"/>
                        <a:t> design or implementation of the scheme</a:t>
                      </a:r>
                    </a:p>
                    <a:p>
                      <a:pPr marL="355600" indent="-355600">
                        <a:buFont typeface="Arial" panose="020B0604020202020204" pitchFamily="34" charset="0"/>
                        <a:buChar char="―"/>
                      </a:pPr>
                      <a:r>
                        <a:rPr lang="en-GB" sz="1200" baseline="0" dirty="0" smtClean="0"/>
                        <a:t>more likely if the scheme is part of a broader DRM framework </a:t>
                      </a:r>
                      <a:endParaRPr lang="en-GB" sz="1200" dirty="0"/>
                    </a:p>
                  </a:txBody>
                  <a:tcPr anchor="ctr"/>
                </a:tc>
              </a:tr>
              <a:tr h="612000">
                <a:tc>
                  <a:txBody>
                    <a:bodyPr/>
                    <a:lstStyle/>
                    <a:p>
                      <a:r>
                        <a:rPr lang="en-GB" sz="1200" dirty="0" smtClean="0"/>
                        <a:t>innovative climate responsive investment approaches identified and implemented.</a:t>
                      </a:r>
                      <a:endParaRPr lang="en-GB"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smtClean="0"/>
                        <a:t>?</a:t>
                      </a:r>
                    </a:p>
                    <a:p>
                      <a:endParaRPr lang="en-GB" sz="1200" dirty="0"/>
                    </a:p>
                  </a:txBody>
                  <a:tcPr anchor="ctr"/>
                </a:tc>
                <a:tc>
                  <a:txBody>
                    <a:bodyPr/>
                    <a:lstStyle/>
                    <a:p>
                      <a:pPr marL="355600" indent="-355600" algn="l">
                        <a:buFont typeface="Arial" panose="020B0604020202020204" pitchFamily="34" charset="0"/>
                        <a:buChar char="―"/>
                      </a:pPr>
                      <a:r>
                        <a:rPr lang="en-GB" sz="1200" dirty="0" smtClean="0"/>
                        <a:t>observed in some MDB schemes, depends on</a:t>
                      </a:r>
                      <a:r>
                        <a:rPr lang="en-GB" sz="1200" baseline="0" dirty="0" smtClean="0"/>
                        <a:t> whether </a:t>
                      </a:r>
                      <a:r>
                        <a:rPr lang="en-GB" sz="1200" b="1" baseline="0" dirty="0" smtClean="0"/>
                        <a:t>climate insurance is designed to encourage risk reduction</a:t>
                      </a:r>
                      <a:endParaRPr lang="en-GB" sz="1200" b="1" dirty="0"/>
                    </a:p>
                  </a:txBody>
                  <a:tcPr anchor="ctr"/>
                </a:tc>
              </a:tr>
            </a:tbl>
          </a:graphicData>
        </a:graphic>
      </p:graphicFrame>
    </p:spTree>
    <p:extLst>
      <p:ext uri="{BB962C8B-B14F-4D97-AF65-F5344CB8AC3E}">
        <p14:creationId xmlns:p14="http://schemas.microsoft.com/office/powerpoint/2010/main" val="1279684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13</a:t>
            </a:fld>
            <a:endParaRPr lang="en-GB" dirty="0"/>
          </a:p>
        </p:txBody>
      </p:sp>
      <p:sp>
        <p:nvSpPr>
          <p:cNvPr id="3" name="Text Placeholder 2"/>
          <p:cNvSpPr>
            <a:spLocks noGrp="1"/>
          </p:cNvSpPr>
          <p:nvPr>
            <p:ph type="body" sz="quarter" idx="11"/>
          </p:nvPr>
        </p:nvSpPr>
        <p:spPr/>
        <p:txBody>
          <a:bodyPr/>
          <a:lstStyle/>
          <a:p>
            <a:r>
              <a:rPr lang="en-GB" dirty="0" smtClean="0"/>
              <a:t>the transfer of climate risk might lead to individuals and firms taking actions that actually </a:t>
            </a:r>
            <a:r>
              <a:rPr lang="en-GB" b="1" dirty="0">
                <a:solidFill>
                  <a:schemeClr val="accent3"/>
                </a:solidFill>
              </a:rPr>
              <a:t>decrease</a:t>
            </a:r>
            <a:r>
              <a:rPr lang="en-GB" dirty="0" smtClean="0"/>
              <a:t> climate resilience by encouraging risk-taking activity</a:t>
            </a:r>
          </a:p>
          <a:p>
            <a:pPr lvl="1"/>
            <a:r>
              <a:rPr lang="en-GB" dirty="0" err="1"/>
              <a:t>Fankhauser</a:t>
            </a:r>
            <a:r>
              <a:rPr lang="en-GB" dirty="0"/>
              <a:t> and McDermott (2015) find evidence that countries where there is greater insurance penetration tend to suffer greater losses from extreme events, all else equal, than countries where there is lower insurance </a:t>
            </a:r>
            <a:r>
              <a:rPr lang="en-GB" dirty="0" smtClean="0"/>
              <a:t>penetration</a:t>
            </a:r>
          </a:p>
          <a:p>
            <a:pPr lvl="1"/>
            <a:r>
              <a:rPr lang="en-GB" dirty="0" smtClean="0"/>
              <a:t>anecdotal evidence from developed countries also suggests that this can be a significant challenge, especially where </a:t>
            </a:r>
            <a:r>
              <a:rPr lang="en-GB" dirty="0" err="1" smtClean="0"/>
              <a:t>premia</a:t>
            </a:r>
            <a:r>
              <a:rPr lang="en-GB" dirty="0" smtClean="0"/>
              <a:t> are subsidised e.g. Flood Re</a:t>
            </a:r>
          </a:p>
          <a:p>
            <a:pPr lvl="1">
              <a:spcAft>
                <a:spcPts val="600"/>
              </a:spcAft>
            </a:pPr>
            <a:r>
              <a:rPr lang="en-GB" dirty="0"/>
              <a:t>r</a:t>
            </a:r>
            <a:r>
              <a:rPr lang="en-GB" dirty="0" smtClean="0"/>
              <a:t>eflects broader moral hazard concerns with insurance </a:t>
            </a:r>
          </a:p>
          <a:p>
            <a:pPr lvl="2"/>
            <a:r>
              <a:rPr lang="en-GB" dirty="0"/>
              <a:t>r</a:t>
            </a:r>
            <a:r>
              <a:rPr lang="en-GB" dirty="0" smtClean="0"/>
              <a:t>educed by index-based insurance</a:t>
            </a:r>
          </a:p>
          <a:p>
            <a:endParaRPr lang="en-GB" dirty="0" smtClean="0"/>
          </a:p>
          <a:p>
            <a:r>
              <a:rPr lang="en-GB" dirty="0" smtClean="0"/>
              <a:t>climate </a:t>
            </a:r>
            <a:r>
              <a:rPr lang="en-GB" dirty="0"/>
              <a:t>risk insurance can also be expensive and have high transactions costs</a:t>
            </a:r>
          </a:p>
          <a:p>
            <a:endParaRPr lang="en-GB" dirty="0"/>
          </a:p>
        </p:txBody>
      </p:sp>
      <p:sp>
        <p:nvSpPr>
          <p:cNvPr id="4" name="Title 3"/>
          <p:cNvSpPr>
            <a:spLocks noGrp="1"/>
          </p:cNvSpPr>
          <p:nvPr>
            <p:ph type="title"/>
          </p:nvPr>
        </p:nvSpPr>
        <p:spPr/>
        <p:txBody>
          <a:bodyPr/>
          <a:lstStyle/>
          <a:p>
            <a:r>
              <a:rPr lang="en-GB" dirty="0" smtClean="0"/>
              <a:t>But there is significant concern that insurance can actually worsen climate resilience by encouraging imprudent risk taking </a:t>
            </a:r>
            <a:endParaRPr lang="en-GB" dirty="0"/>
          </a:p>
        </p:txBody>
      </p:sp>
      <p:sp>
        <p:nvSpPr>
          <p:cNvPr id="5" name="Content Placeholder 4"/>
          <p:cNvSpPr>
            <a:spLocks noGrp="1"/>
          </p:cNvSpPr>
          <p:nvPr>
            <p:ph sz="quarter" idx="12"/>
          </p:nvPr>
        </p:nvSpPr>
        <p:spPr>
          <a:xfrm>
            <a:off x="379413" y="1161044"/>
            <a:ext cx="8081962" cy="348817"/>
          </a:xfrm>
        </p:spPr>
        <p:txBody>
          <a:bodyPr/>
          <a:lstStyle/>
          <a:p>
            <a:r>
              <a:rPr lang="en-GB" dirty="0" smtClean="0"/>
              <a:t>While insurance can often have high transaction costs </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extLst>
      <p:ext uri="{BB962C8B-B14F-4D97-AF65-F5344CB8AC3E}">
        <p14:creationId xmlns:p14="http://schemas.microsoft.com/office/powerpoint/2010/main" val="2487246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14</a:t>
            </a:fld>
            <a:endParaRPr lang="en-GB" dirty="0"/>
          </a:p>
        </p:txBody>
      </p:sp>
      <p:sp>
        <p:nvSpPr>
          <p:cNvPr id="4" name="Title 3"/>
          <p:cNvSpPr>
            <a:spLocks noGrp="1"/>
          </p:cNvSpPr>
          <p:nvPr>
            <p:ph type="title"/>
          </p:nvPr>
        </p:nvSpPr>
        <p:spPr/>
        <p:txBody>
          <a:bodyPr/>
          <a:lstStyle/>
          <a:p>
            <a:r>
              <a:rPr lang="en-GB" dirty="0" smtClean="0"/>
              <a:t>To avoid imprudent risk taking, and ensure insurance is used cost-effectively, risk-layering is likely to be helpful </a:t>
            </a:r>
            <a:endParaRPr lang="en-GB" dirty="0"/>
          </a:p>
        </p:txBody>
      </p:sp>
      <p:sp>
        <p:nvSpPr>
          <p:cNvPr id="5" name="Content Placeholder 4"/>
          <p:cNvSpPr>
            <a:spLocks noGrp="1"/>
          </p:cNvSpPr>
          <p:nvPr>
            <p:ph sz="quarter" idx="12"/>
          </p:nvPr>
        </p:nvSpPr>
        <p:spPr>
          <a:xfrm>
            <a:off x="379413" y="1130061"/>
            <a:ext cx="8081962" cy="348817"/>
          </a:xfrm>
        </p:spPr>
        <p:txBody>
          <a:bodyPr/>
          <a:lstStyle/>
          <a:p>
            <a:r>
              <a:rPr lang="en-GB" dirty="0" smtClean="0"/>
              <a:t>This identifies different return periods for different risks and the most appropriate responses</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
        <p:nvSpPr>
          <p:cNvPr id="9" name="TextBox 8"/>
          <p:cNvSpPr txBox="1"/>
          <p:nvPr/>
        </p:nvSpPr>
        <p:spPr>
          <a:xfrm>
            <a:off x="342457" y="6183848"/>
            <a:ext cx="5582482" cy="276999"/>
          </a:xfrm>
          <a:prstGeom prst="rect">
            <a:avLst/>
          </a:prstGeom>
          <a:noFill/>
        </p:spPr>
        <p:txBody>
          <a:bodyPr wrap="square" rtlCol="0">
            <a:spAutoFit/>
          </a:bodyPr>
          <a:lstStyle/>
          <a:p>
            <a:r>
              <a:rPr lang="en-GB" sz="1200" i="1" dirty="0" smtClean="0"/>
              <a:t>Source: </a:t>
            </a:r>
            <a:r>
              <a:rPr lang="en-GB" sz="1200" i="1" dirty="0" err="1" smtClean="0"/>
              <a:t>Mechler</a:t>
            </a:r>
            <a:r>
              <a:rPr lang="en-GB" sz="1200" i="1" dirty="0" smtClean="0"/>
              <a:t> et al (2014)</a:t>
            </a:r>
          </a:p>
        </p:txBody>
      </p:sp>
      <p:cxnSp>
        <p:nvCxnSpPr>
          <p:cNvPr id="12" name="Straight Arrow Connector 11"/>
          <p:cNvCxnSpPr/>
          <p:nvPr/>
        </p:nvCxnSpPr>
        <p:spPr bwMode="auto">
          <a:xfrm flipV="1">
            <a:off x="1178259" y="1967028"/>
            <a:ext cx="1861" cy="37558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Rectangle 25"/>
          <p:cNvSpPr/>
          <p:nvPr/>
        </p:nvSpPr>
        <p:spPr bwMode="auto">
          <a:xfrm>
            <a:off x="1457566" y="1967028"/>
            <a:ext cx="5082747" cy="36589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27" name="Rectangle 26"/>
          <p:cNvSpPr/>
          <p:nvPr/>
        </p:nvSpPr>
        <p:spPr bwMode="auto">
          <a:xfrm>
            <a:off x="1457565" y="2356073"/>
            <a:ext cx="5082747" cy="71682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28" name="Isosceles Triangle 27"/>
          <p:cNvSpPr/>
          <p:nvPr/>
        </p:nvSpPr>
        <p:spPr bwMode="auto">
          <a:xfrm>
            <a:off x="1527252" y="3211438"/>
            <a:ext cx="3246380" cy="243057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29" name="Isosceles Triangle 28"/>
          <p:cNvSpPr/>
          <p:nvPr/>
        </p:nvSpPr>
        <p:spPr bwMode="auto">
          <a:xfrm rot="10800000">
            <a:off x="3316867" y="3177870"/>
            <a:ext cx="3223445" cy="2465568"/>
          </a:xfrm>
          <a:prstGeom prst="triangle">
            <a:avLst>
              <a:gd name="adj" fmla="val 47354"/>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31" name="TextBox 30"/>
          <p:cNvSpPr txBox="1"/>
          <p:nvPr/>
        </p:nvSpPr>
        <p:spPr>
          <a:xfrm>
            <a:off x="3795" y="3003756"/>
            <a:ext cx="353943" cy="1629666"/>
          </a:xfrm>
          <a:prstGeom prst="rect">
            <a:avLst/>
          </a:prstGeom>
          <a:noFill/>
        </p:spPr>
        <p:txBody>
          <a:bodyPr vert="vert270" wrap="square" rtlCol="0">
            <a:spAutoFit/>
          </a:bodyPr>
          <a:lstStyle/>
          <a:p>
            <a:pPr algn="ctr"/>
            <a:r>
              <a:rPr lang="en-GB" sz="1100" dirty="0" smtClean="0"/>
              <a:t>Return period</a:t>
            </a:r>
            <a:endParaRPr lang="en-GB" sz="1100" dirty="0"/>
          </a:p>
        </p:txBody>
      </p:sp>
      <p:sp>
        <p:nvSpPr>
          <p:cNvPr id="32" name="TextBox 31"/>
          <p:cNvSpPr txBox="1"/>
          <p:nvPr/>
        </p:nvSpPr>
        <p:spPr>
          <a:xfrm>
            <a:off x="146314" y="1696902"/>
            <a:ext cx="1031945" cy="553998"/>
          </a:xfrm>
          <a:prstGeom prst="rect">
            <a:avLst/>
          </a:prstGeom>
          <a:noFill/>
        </p:spPr>
        <p:txBody>
          <a:bodyPr wrap="square" rtlCol="0">
            <a:spAutoFit/>
          </a:bodyPr>
          <a:lstStyle/>
          <a:p>
            <a:pPr algn="ctr"/>
            <a:r>
              <a:rPr lang="en-GB" sz="1000" dirty="0" smtClean="0"/>
              <a:t>Low frequency/ high impact</a:t>
            </a:r>
            <a:endParaRPr lang="en-GB" sz="1000" dirty="0"/>
          </a:p>
        </p:txBody>
      </p:sp>
      <p:sp>
        <p:nvSpPr>
          <p:cNvPr id="33" name="TextBox 32"/>
          <p:cNvSpPr txBox="1"/>
          <p:nvPr/>
        </p:nvSpPr>
        <p:spPr>
          <a:xfrm>
            <a:off x="269035" y="5472445"/>
            <a:ext cx="930876" cy="553998"/>
          </a:xfrm>
          <a:prstGeom prst="rect">
            <a:avLst/>
          </a:prstGeom>
          <a:noFill/>
        </p:spPr>
        <p:txBody>
          <a:bodyPr wrap="square" rtlCol="0">
            <a:spAutoFit/>
          </a:bodyPr>
          <a:lstStyle/>
          <a:p>
            <a:pPr algn="ctr"/>
            <a:r>
              <a:rPr lang="en-GB" sz="1000" dirty="0" smtClean="0"/>
              <a:t>High frequency/ low impact</a:t>
            </a:r>
            <a:endParaRPr lang="en-GB" sz="1000" dirty="0"/>
          </a:p>
        </p:txBody>
      </p:sp>
      <p:sp>
        <p:nvSpPr>
          <p:cNvPr id="34" name="TextBox 33"/>
          <p:cNvSpPr txBox="1"/>
          <p:nvPr/>
        </p:nvSpPr>
        <p:spPr>
          <a:xfrm>
            <a:off x="2244014" y="2005117"/>
            <a:ext cx="4996515" cy="276999"/>
          </a:xfrm>
          <a:prstGeom prst="rect">
            <a:avLst/>
          </a:prstGeom>
          <a:noFill/>
        </p:spPr>
        <p:txBody>
          <a:bodyPr wrap="square" rtlCol="0">
            <a:spAutoFit/>
          </a:bodyPr>
          <a:lstStyle/>
          <a:p>
            <a:r>
              <a:rPr lang="en-GB" sz="1200" dirty="0" smtClean="0"/>
              <a:t>Compensation beyond the limit of adaptation</a:t>
            </a:r>
            <a:endParaRPr lang="en-GB" sz="1200" dirty="0"/>
          </a:p>
        </p:txBody>
      </p:sp>
      <p:sp>
        <p:nvSpPr>
          <p:cNvPr id="35" name="TextBox 34"/>
          <p:cNvSpPr txBox="1"/>
          <p:nvPr/>
        </p:nvSpPr>
        <p:spPr>
          <a:xfrm>
            <a:off x="1527252" y="2452280"/>
            <a:ext cx="4996515" cy="461665"/>
          </a:xfrm>
          <a:prstGeom prst="rect">
            <a:avLst/>
          </a:prstGeom>
          <a:noFill/>
        </p:spPr>
        <p:txBody>
          <a:bodyPr wrap="square" rtlCol="0">
            <a:spAutoFit/>
          </a:bodyPr>
          <a:lstStyle/>
          <a:p>
            <a:pPr algn="ctr"/>
            <a:r>
              <a:rPr lang="en-GB" sz="1200" dirty="0" smtClean="0"/>
              <a:t>Public and donor post-disaster assistance necessary; insurers are reluctant to cover risks.</a:t>
            </a:r>
            <a:endParaRPr lang="en-GB" sz="1200" dirty="0"/>
          </a:p>
        </p:txBody>
      </p:sp>
      <p:sp>
        <p:nvSpPr>
          <p:cNvPr id="36" name="TextBox 35"/>
          <p:cNvSpPr txBox="1"/>
          <p:nvPr/>
        </p:nvSpPr>
        <p:spPr>
          <a:xfrm>
            <a:off x="2601542" y="4130230"/>
            <a:ext cx="1212047" cy="1015663"/>
          </a:xfrm>
          <a:prstGeom prst="rect">
            <a:avLst/>
          </a:prstGeom>
          <a:noFill/>
        </p:spPr>
        <p:txBody>
          <a:bodyPr wrap="square" rtlCol="0">
            <a:spAutoFit/>
          </a:bodyPr>
          <a:lstStyle/>
          <a:p>
            <a:pPr algn="ctr"/>
            <a:r>
              <a:rPr lang="en-GB" sz="1200" dirty="0" smtClean="0"/>
              <a:t>Risk reduction is frequently the most cost effective response</a:t>
            </a:r>
            <a:endParaRPr lang="en-GB" sz="1200" dirty="0"/>
          </a:p>
        </p:txBody>
      </p:sp>
      <p:sp>
        <p:nvSpPr>
          <p:cNvPr id="37" name="TextBox 36"/>
          <p:cNvSpPr txBox="1"/>
          <p:nvPr/>
        </p:nvSpPr>
        <p:spPr>
          <a:xfrm>
            <a:off x="3937312" y="3501822"/>
            <a:ext cx="2094537" cy="830997"/>
          </a:xfrm>
          <a:prstGeom prst="rect">
            <a:avLst/>
          </a:prstGeom>
          <a:noFill/>
        </p:spPr>
        <p:txBody>
          <a:bodyPr wrap="square" rtlCol="0">
            <a:spAutoFit/>
          </a:bodyPr>
          <a:lstStyle/>
          <a:p>
            <a:pPr algn="ctr"/>
            <a:r>
              <a:rPr lang="en-GB" sz="1200" dirty="0" smtClean="0"/>
              <a:t>Risk financing may be the most appropriate response if risk-reduction is not cost efficient</a:t>
            </a:r>
            <a:endParaRPr lang="en-GB" sz="1200" dirty="0"/>
          </a:p>
        </p:txBody>
      </p:sp>
      <p:sp>
        <p:nvSpPr>
          <p:cNvPr id="38" name="TextBox 37"/>
          <p:cNvSpPr txBox="1"/>
          <p:nvPr/>
        </p:nvSpPr>
        <p:spPr>
          <a:xfrm>
            <a:off x="6702854" y="1967027"/>
            <a:ext cx="770324" cy="415498"/>
          </a:xfrm>
          <a:prstGeom prst="rect">
            <a:avLst/>
          </a:prstGeom>
          <a:noFill/>
        </p:spPr>
        <p:txBody>
          <a:bodyPr wrap="square" rtlCol="0">
            <a:spAutoFit/>
          </a:bodyPr>
          <a:lstStyle/>
          <a:p>
            <a:r>
              <a:rPr lang="en-GB" sz="1050" dirty="0" smtClean="0">
                <a:solidFill>
                  <a:schemeClr val="accent6">
                    <a:lumMod val="75000"/>
                  </a:schemeClr>
                </a:solidFill>
              </a:rPr>
              <a:t>Very-high risk layer</a:t>
            </a:r>
            <a:endParaRPr lang="en-GB" sz="1050" dirty="0">
              <a:solidFill>
                <a:schemeClr val="accent6">
                  <a:lumMod val="75000"/>
                </a:schemeClr>
              </a:solidFill>
            </a:endParaRPr>
          </a:p>
        </p:txBody>
      </p:sp>
      <p:sp>
        <p:nvSpPr>
          <p:cNvPr id="39" name="TextBox 38"/>
          <p:cNvSpPr txBox="1"/>
          <p:nvPr/>
        </p:nvSpPr>
        <p:spPr>
          <a:xfrm>
            <a:off x="6702854" y="2486495"/>
            <a:ext cx="770324" cy="415498"/>
          </a:xfrm>
          <a:prstGeom prst="rect">
            <a:avLst/>
          </a:prstGeom>
          <a:noFill/>
        </p:spPr>
        <p:txBody>
          <a:bodyPr wrap="square" rtlCol="0">
            <a:spAutoFit/>
          </a:bodyPr>
          <a:lstStyle/>
          <a:p>
            <a:r>
              <a:rPr lang="en-GB" sz="1050" dirty="0">
                <a:solidFill>
                  <a:schemeClr val="tx2"/>
                </a:solidFill>
              </a:rPr>
              <a:t>H</a:t>
            </a:r>
            <a:r>
              <a:rPr lang="en-GB" sz="1050" dirty="0" smtClean="0">
                <a:solidFill>
                  <a:schemeClr val="tx2"/>
                </a:solidFill>
              </a:rPr>
              <a:t>igh risk layer</a:t>
            </a:r>
            <a:endParaRPr lang="en-GB" sz="1050" dirty="0">
              <a:solidFill>
                <a:schemeClr val="tx2"/>
              </a:solidFill>
            </a:endParaRPr>
          </a:p>
        </p:txBody>
      </p:sp>
      <p:sp>
        <p:nvSpPr>
          <p:cNvPr id="40" name="TextBox 39"/>
          <p:cNvSpPr txBox="1"/>
          <p:nvPr/>
        </p:nvSpPr>
        <p:spPr>
          <a:xfrm>
            <a:off x="6695071" y="3673862"/>
            <a:ext cx="770324" cy="415498"/>
          </a:xfrm>
          <a:prstGeom prst="rect">
            <a:avLst/>
          </a:prstGeom>
          <a:noFill/>
        </p:spPr>
        <p:txBody>
          <a:bodyPr wrap="square" rtlCol="0">
            <a:spAutoFit/>
          </a:bodyPr>
          <a:lstStyle/>
          <a:p>
            <a:r>
              <a:rPr lang="en-GB" sz="1050" dirty="0" smtClean="0">
                <a:solidFill>
                  <a:schemeClr val="accent2"/>
                </a:solidFill>
              </a:rPr>
              <a:t>Medium risk layer</a:t>
            </a:r>
            <a:endParaRPr lang="en-GB" sz="1050" dirty="0">
              <a:solidFill>
                <a:schemeClr val="accent2"/>
              </a:solidFill>
            </a:endParaRPr>
          </a:p>
        </p:txBody>
      </p:sp>
      <p:sp>
        <p:nvSpPr>
          <p:cNvPr id="41" name="TextBox 40"/>
          <p:cNvSpPr txBox="1"/>
          <p:nvPr/>
        </p:nvSpPr>
        <p:spPr>
          <a:xfrm>
            <a:off x="6705299" y="5088014"/>
            <a:ext cx="770324" cy="415498"/>
          </a:xfrm>
          <a:prstGeom prst="rect">
            <a:avLst/>
          </a:prstGeom>
          <a:noFill/>
        </p:spPr>
        <p:txBody>
          <a:bodyPr wrap="square" rtlCol="0">
            <a:spAutoFit/>
          </a:bodyPr>
          <a:lstStyle/>
          <a:p>
            <a:r>
              <a:rPr lang="en-GB" sz="1050" dirty="0" smtClean="0">
                <a:solidFill>
                  <a:schemeClr val="accent1"/>
                </a:solidFill>
              </a:rPr>
              <a:t>Low risk layer</a:t>
            </a:r>
            <a:endParaRPr lang="en-GB" sz="1050" dirty="0">
              <a:solidFill>
                <a:schemeClr val="accent1"/>
              </a:solidFill>
            </a:endParaRPr>
          </a:p>
        </p:txBody>
      </p:sp>
      <p:sp>
        <p:nvSpPr>
          <p:cNvPr id="43" name="TextBox 42"/>
          <p:cNvSpPr txBox="1"/>
          <p:nvPr/>
        </p:nvSpPr>
        <p:spPr>
          <a:xfrm>
            <a:off x="7709826" y="3211438"/>
            <a:ext cx="346249" cy="2511423"/>
          </a:xfrm>
          <a:prstGeom prst="rect">
            <a:avLst/>
          </a:prstGeom>
          <a:noFill/>
        </p:spPr>
        <p:txBody>
          <a:bodyPr vert="vert" wrap="square" rtlCol="0">
            <a:spAutoFit/>
          </a:bodyPr>
          <a:lstStyle/>
          <a:p>
            <a:pPr algn="ctr"/>
            <a:r>
              <a:rPr lang="en-GB" sz="1050" dirty="0" smtClean="0">
                <a:solidFill>
                  <a:schemeClr val="accent2"/>
                </a:solidFill>
              </a:rPr>
              <a:t>Supporting risk management</a:t>
            </a:r>
            <a:endParaRPr lang="en-GB" sz="1050" dirty="0">
              <a:solidFill>
                <a:schemeClr val="accent2"/>
              </a:solidFill>
            </a:endParaRPr>
          </a:p>
        </p:txBody>
      </p:sp>
      <p:sp>
        <p:nvSpPr>
          <p:cNvPr id="44" name="TextBox 43"/>
          <p:cNvSpPr txBox="1"/>
          <p:nvPr/>
        </p:nvSpPr>
        <p:spPr>
          <a:xfrm>
            <a:off x="7709826" y="1162336"/>
            <a:ext cx="346249" cy="2511423"/>
          </a:xfrm>
          <a:prstGeom prst="rect">
            <a:avLst/>
          </a:prstGeom>
          <a:noFill/>
        </p:spPr>
        <p:txBody>
          <a:bodyPr vert="vert" wrap="square" rtlCol="0">
            <a:spAutoFit/>
          </a:bodyPr>
          <a:lstStyle/>
          <a:p>
            <a:pPr algn="ctr"/>
            <a:r>
              <a:rPr lang="en-GB" sz="1050" dirty="0" smtClean="0">
                <a:solidFill>
                  <a:schemeClr val="accent6">
                    <a:lumMod val="75000"/>
                  </a:schemeClr>
                </a:solidFill>
              </a:rPr>
              <a:t>Absorbing risk</a:t>
            </a:r>
            <a:endParaRPr lang="en-GB" sz="1050" dirty="0">
              <a:solidFill>
                <a:schemeClr val="accent6">
                  <a:lumMod val="75000"/>
                </a:schemeClr>
              </a:solidFill>
            </a:endParaRPr>
          </a:p>
        </p:txBody>
      </p:sp>
      <p:sp>
        <p:nvSpPr>
          <p:cNvPr id="3" name="TextBox 2"/>
          <p:cNvSpPr txBox="1"/>
          <p:nvPr/>
        </p:nvSpPr>
        <p:spPr>
          <a:xfrm rot="16200000">
            <a:off x="552519" y="2333789"/>
            <a:ext cx="759251" cy="430887"/>
          </a:xfrm>
          <a:prstGeom prst="rect">
            <a:avLst/>
          </a:prstGeom>
          <a:noFill/>
        </p:spPr>
        <p:txBody>
          <a:bodyPr wrap="square" rtlCol="0">
            <a:spAutoFit/>
          </a:bodyPr>
          <a:lstStyle/>
          <a:p>
            <a:pPr algn="ctr"/>
            <a:r>
              <a:rPr lang="en-GB" sz="1100" dirty="0" smtClean="0"/>
              <a:t>1 in 200</a:t>
            </a:r>
          </a:p>
          <a:p>
            <a:pPr algn="ctr"/>
            <a:r>
              <a:rPr lang="en-GB" sz="1100" dirty="0" smtClean="0"/>
              <a:t>years</a:t>
            </a:r>
            <a:endParaRPr lang="en-GB" sz="1100" dirty="0"/>
          </a:p>
        </p:txBody>
      </p:sp>
      <p:sp>
        <p:nvSpPr>
          <p:cNvPr id="30" name="TextBox 29"/>
          <p:cNvSpPr txBox="1"/>
          <p:nvPr/>
        </p:nvSpPr>
        <p:spPr>
          <a:xfrm rot="16200000">
            <a:off x="521187" y="4939267"/>
            <a:ext cx="759251" cy="430887"/>
          </a:xfrm>
          <a:prstGeom prst="rect">
            <a:avLst/>
          </a:prstGeom>
          <a:noFill/>
        </p:spPr>
        <p:txBody>
          <a:bodyPr wrap="square" rtlCol="0">
            <a:spAutoFit/>
          </a:bodyPr>
          <a:lstStyle/>
          <a:p>
            <a:pPr algn="ctr"/>
            <a:r>
              <a:rPr lang="en-GB" sz="1100" dirty="0" smtClean="0"/>
              <a:t>1 in 5</a:t>
            </a:r>
          </a:p>
          <a:p>
            <a:pPr algn="ctr"/>
            <a:r>
              <a:rPr lang="en-GB" sz="1100" dirty="0" smtClean="0"/>
              <a:t>years</a:t>
            </a:r>
            <a:endParaRPr lang="en-GB" sz="1100" dirty="0"/>
          </a:p>
        </p:txBody>
      </p:sp>
    </p:spTree>
    <p:extLst>
      <p:ext uri="{BB962C8B-B14F-4D97-AF65-F5344CB8AC3E}">
        <p14:creationId xmlns:p14="http://schemas.microsoft.com/office/powerpoint/2010/main" val="1330992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15</a:t>
            </a:fld>
            <a:endParaRPr lang="en-GB" dirty="0"/>
          </a:p>
        </p:txBody>
      </p:sp>
      <p:sp>
        <p:nvSpPr>
          <p:cNvPr id="4" name="Title 3"/>
          <p:cNvSpPr>
            <a:spLocks noGrp="1"/>
          </p:cNvSpPr>
          <p:nvPr>
            <p:ph type="title"/>
          </p:nvPr>
        </p:nvSpPr>
        <p:spPr>
          <a:xfrm>
            <a:off x="371304" y="535953"/>
            <a:ext cx="8090071" cy="755074"/>
          </a:xfrm>
        </p:spPr>
        <p:txBody>
          <a:bodyPr/>
          <a:lstStyle/>
          <a:p>
            <a:r>
              <a:rPr lang="en-GB" dirty="0" smtClean="0"/>
              <a:t>There are a number of options that the PPCR can consider in terms of their engagement in insurance options</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grpSp>
        <p:nvGrpSpPr>
          <p:cNvPr id="7" name="Group 6"/>
          <p:cNvGrpSpPr/>
          <p:nvPr/>
        </p:nvGrpSpPr>
        <p:grpSpPr>
          <a:xfrm>
            <a:off x="251929" y="1908561"/>
            <a:ext cx="7946848" cy="4874797"/>
            <a:chOff x="186612" y="1843244"/>
            <a:chExt cx="7946848" cy="4874797"/>
          </a:xfrm>
        </p:grpSpPr>
        <p:sp>
          <p:nvSpPr>
            <p:cNvPr id="3" name="Rectangle 2"/>
            <p:cNvSpPr/>
            <p:nvPr/>
          </p:nvSpPr>
          <p:spPr bwMode="auto">
            <a:xfrm>
              <a:off x="186612" y="6391469"/>
              <a:ext cx="2715208" cy="3265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10" name="Rectangle 9"/>
            <p:cNvSpPr/>
            <p:nvPr/>
          </p:nvSpPr>
          <p:spPr bwMode="auto">
            <a:xfrm>
              <a:off x="1061882" y="2577379"/>
              <a:ext cx="6708913" cy="2385391"/>
            </a:xfrm>
            <a:prstGeom prst="rect">
              <a:avLst/>
            </a:prstGeom>
            <a:gradFill flip="none" rotWithShape="1">
              <a:gsLst>
                <a:gs pos="0">
                  <a:schemeClr val="bg1"/>
                </a:gs>
                <a:gs pos="54000">
                  <a:schemeClr val="accent6">
                    <a:lumMod val="75000"/>
                    <a:tint val="44500"/>
                    <a:satMod val="160000"/>
                  </a:schemeClr>
                </a:gs>
                <a:gs pos="100000">
                  <a:schemeClr val="accent3">
                    <a:lumMod val="75000"/>
                  </a:scheme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pitchFamily="53" charset="0"/>
              </a:endParaRPr>
            </a:p>
          </p:txBody>
        </p:sp>
        <p:sp>
          <p:nvSpPr>
            <p:cNvPr id="11" name="Isosceles Triangle 10"/>
            <p:cNvSpPr/>
            <p:nvPr/>
          </p:nvSpPr>
          <p:spPr bwMode="auto">
            <a:xfrm rot="5400000">
              <a:off x="3462182" y="19316"/>
              <a:ext cx="1908315" cy="6708915"/>
            </a:xfrm>
            <a:prstGeom prst="triangle">
              <a:avLst>
                <a:gd name="adj" fmla="val 0"/>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cxnSp>
          <p:nvCxnSpPr>
            <p:cNvPr id="13" name="Straight Connector 12"/>
            <p:cNvCxnSpPr/>
            <p:nvPr/>
          </p:nvCxnSpPr>
          <p:spPr bwMode="auto">
            <a:xfrm>
              <a:off x="1652327" y="3250571"/>
              <a:ext cx="0" cy="7752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2713992" y="5049986"/>
              <a:ext cx="0" cy="58640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3978963" y="2670145"/>
              <a:ext cx="0" cy="7752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Box 17"/>
            <p:cNvSpPr txBox="1"/>
            <p:nvPr/>
          </p:nvSpPr>
          <p:spPr>
            <a:xfrm>
              <a:off x="819175" y="2145791"/>
              <a:ext cx="1894817" cy="1023128"/>
            </a:xfrm>
            <a:prstGeom prst="rect">
              <a:avLst/>
            </a:prstGeom>
            <a:noFill/>
            <a:ln>
              <a:solidFill>
                <a:schemeClr val="tx1"/>
              </a:solidFill>
              <a:prstDash val="dash"/>
            </a:ln>
          </p:spPr>
          <p:txBody>
            <a:bodyPr wrap="square" rtlCol="0">
              <a:noAutofit/>
            </a:bodyPr>
            <a:lstStyle/>
            <a:p>
              <a:pPr marL="342900" indent="-342900">
                <a:buFont typeface="+mj-lt"/>
                <a:buAutoNum type="arabicPeriod"/>
              </a:pPr>
              <a:r>
                <a:rPr lang="en-GB" sz="1200" dirty="0" smtClean="0"/>
                <a:t>Support collection</a:t>
              </a:r>
            </a:p>
            <a:p>
              <a:pPr marL="357188"/>
              <a:r>
                <a:rPr lang="en-GB" sz="1200" dirty="0" smtClean="0"/>
                <a:t>of better climate risk</a:t>
              </a:r>
            </a:p>
            <a:p>
              <a:pPr marL="357188" indent="-357188"/>
              <a:r>
                <a:rPr lang="en-GB" sz="1200" dirty="0" smtClean="0"/>
                <a:t>	and weather information</a:t>
              </a:r>
              <a:endParaRPr lang="en-GB" sz="1200" dirty="0"/>
            </a:p>
          </p:txBody>
        </p:sp>
        <p:sp>
          <p:nvSpPr>
            <p:cNvPr id="20" name="TextBox 19"/>
            <p:cNvSpPr txBox="1"/>
            <p:nvPr/>
          </p:nvSpPr>
          <p:spPr>
            <a:xfrm>
              <a:off x="1232448" y="5817533"/>
              <a:ext cx="2832777" cy="636897"/>
            </a:xfrm>
            <a:prstGeom prst="rect">
              <a:avLst/>
            </a:prstGeom>
            <a:noFill/>
            <a:ln>
              <a:solidFill>
                <a:schemeClr val="tx1"/>
              </a:solidFill>
              <a:prstDash val="dash"/>
            </a:ln>
          </p:spPr>
          <p:txBody>
            <a:bodyPr wrap="square" rtlCol="0">
              <a:noAutofit/>
            </a:bodyPr>
            <a:lstStyle>
              <a:defPPr>
                <a:defRPr lang="en-US"/>
              </a:defPPr>
              <a:lvl1pPr marL="342900" indent="-342900">
                <a:buFont typeface="+mj-lt"/>
                <a:buAutoNum type="arabicPeriod"/>
                <a:defRPr sz="1200"/>
              </a:lvl1pPr>
            </a:lstStyle>
            <a:p>
              <a:pPr>
                <a:buFont typeface="+mj-lt"/>
                <a:buAutoNum type="arabicPeriod" startAt="2"/>
              </a:pPr>
              <a:r>
                <a:rPr lang="en-GB" dirty="0" smtClean="0"/>
                <a:t>Helping governments </a:t>
              </a:r>
              <a:r>
                <a:rPr lang="en-GB" dirty="0"/>
                <a:t>develop integrated risk management strategies</a:t>
              </a:r>
            </a:p>
          </p:txBody>
        </p:sp>
        <p:sp>
          <p:nvSpPr>
            <p:cNvPr id="21" name="TextBox 20"/>
            <p:cNvSpPr txBox="1"/>
            <p:nvPr/>
          </p:nvSpPr>
          <p:spPr>
            <a:xfrm>
              <a:off x="3621260" y="1843244"/>
              <a:ext cx="3021374" cy="778261"/>
            </a:xfrm>
            <a:prstGeom prst="rect">
              <a:avLst/>
            </a:prstGeom>
            <a:noFill/>
            <a:ln>
              <a:solidFill>
                <a:schemeClr val="tx1"/>
              </a:solidFill>
              <a:prstDash val="dash"/>
            </a:ln>
          </p:spPr>
          <p:txBody>
            <a:bodyPr wrap="square" rtlCol="0">
              <a:noAutofit/>
            </a:bodyPr>
            <a:lstStyle/>
            <a:p>
              <a:pPr marL="228600" indent="-228600">
                <a:buFont typeface="+mj-lt"/>
                <a:buAutoNum type="arabicPeriod" startAt="3"/>
              </a:pPr>
              <a:r>
                <a:rPr lang="en-GB" sz="1200" dirty="0" smtClean="0"/>
                <a:t>Engage in technical assistance to support product development, market infrastructure and legal and regulatory frameworks</a:t>
              </a:r>
              <a:endParaRPr lang="en-GB" sz="1200" dirty="0"/>
            </a:p>
          </p:txBody>
        </p:sp>
        <p:sp>
          <p:nvSpPr>
            <p:cNvPr id="22" name="TextBox 21"/>
            <p:cNvSpPr txBox="1"/>
            <p:nvPr/>
          </p:nvSpPr>
          <p:spPr>
            <a:xfrm>
              <a:off x="5112086" y="5830783"/>
              <a:ext cx="3021374" cy="486041"/>
            </a:xfrm>
            <a:prstGeom prst="rect">
              <a:avLst/>
            </a:prstGeom>
            <a:noFill/>
            <a:ln>
              <a:solidFill>
                <a:schemeClr val="tx1"/>
              </a:solidFill>
              <a:prstDash val="dash"/>
            </a:ln>
          </p:spPr>
          <p:txBody>
            <a:bodyPr wrap="square" rtlCol="0">
              <a:noAutofit/>
            </a:bodyPr>
            <a:lstStyle/>
            <a:p>
              <a:pPr marL="228600" indent="-228600">
                <a:buFont typeface="+mj-lt"/>
                <a:buAutoNum type="arabicPeriod" startAt="4"/>
              </a:pPr>
              <a:r>
                <a:rPr lang="en-GB" sz="1200" dirty="0" smtClean="0"/>
                <a:t>Providing financing to establish insurance schemes</a:t>
              </a:r>
              <a:endParaRPr lang="en-GB" sz="1200" dirty="0"/>
            </a:p>
          </p:txBody>
        </p:sp>
        <p:cxnSp>
          <p:nvCxnSpPr>
            <p:cNvPr id="24" name="Straight Connector 23"/>
            <p:cNvCxnSpPr/>
            <p:nvPr/>
          </p:nvCxnSpPr>
          <p:spPr bwMode="auto">
            <a:xfrm>
              <a:off x="6477000" y="5042281"/>
              <a:ext cx="0" cy="5864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3" name="TextBox 22"/>
          <p:cNvSpPr txBox="1"/>
          <p:nvPr/>
        </p:nvSpPr>
        <p:spPr>
          <a:xfrm>
            <a:off x="342457" y="6519748"/>
            <a:ext cx="5582482" cy="276999"/>
          </a:xfrm>
          <a:prstGeom prst="rect">
            <a:avLst/>
          </a:prstGeom>
          <a:noFill/>
        </p:spPr>
        <p:txBody>
          <a:bodyPr wrap="square" rtlCol="0">
            <a:spAutoFit/>
          </a:bodyPr>
          <a:lstStyle/>
          <a:p>
            <a:r>
              <a:rPr lang="en-GB" sz="1200" i="1" dirty="0" smtClean="0"/>
              <a:t>Source: Vivid Economics</a:t>
            </a:r>
          </a:p>
        </p:txBody>
      </p:sp>
      <p:cxnSp>
        <p:nvCxnSpPr>
          <p:cNvPr id="8" name="Straight Arrow Connector 7"/>
          <p:cNvCxnSpPr/>
          <p:nvPr/>
        </p:nvCxnSpPr>
        <p:spPr bwMode="auto">
          <a:xfrm>
            <a:off x="1406013" y="4621161"/>
            <a:ext cx="6066503" cy="98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TextBox 8"/>
          <p:cNvSpPr txBox="1"/>
          <p:nvPr/>
        </p:nvSpPr>
        <p:spPr>
          <a:xfrm>
            <a:off x="5349821" y="4198885"/>
            <a:ext cx="2384992" cy="307777"/>
          </a:xfrm>
          <a:prstGeom prst="rect">
            <a:avLst/>
          </a:prstGeom>
          <a:noFill/>
        </p:spPr>
        <p:txBody>
          <a:bodyPr wrap="square" rtlCol="0">
            <a:spAutoFit/>
          </a:bodyPr>
          <a:lstStyle/>
          <a:p>
            <a:r>
              <a:rPr lang="en-GB" sz="1400" dirty="0" smtClean="0"/>
              <a:t>Highly specific to insurance</a:t>
            </a:r>
            <a:endParaRPr lang="en-GB" sz="1400" dirty="0"/>
          </a:p>
        </p:txBody>
      </p:sp>
      <p:sp>
        <p:nvSpPr>
          <p:cNvPr id="26" name="TextBox 25"/>
          <p:cNvSpPr txBox="1"/>
          <p:nvPr/>
        </p:nvSpPr>
        <p:spPr>
          <a:xfrm>
            <a:off x="1586813" y="4198885"/>
            <a:ext cx="2384992" cy="307777"/>
          </a:xfrm>
          <a:prstGeom prst="rect">
            <a:avLst/>
          </a:prstGeom>
          <a:noFill/>
        </p:spPr>
        <p:txBody>
          <a:bodyPr wrap="square" rtlCol="0">
            <a:spAutoFit/>
          </a:bodyPr>
          <a:lstStyle/>
          <a:p>
            <a:r>
              <a:rPr lang="en-GB" sz="1400" dirty="0" smtClean="0"/>
              <a:t>Wide range of uses</a:t>
            </a:r>
            <a:endParaRPr lang="en-GB" sz="1400" dirty="0"/>
          </a:p>
        </p:txBody>
      </p:sp>
    </p:spTree>
    <p:extLst>
      <p:ext uri="{BB962C8B-B14F-4D97-AF65-F5344CB8AC3E}">
        <p14:creationId xmlns:p14="http://schemas.microsoft.com/office/powerpoint/2010/main" val="1643244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59773" y="6380018"/>
            <a:ext cx="2171700" cy="32211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2" name="Slide Number Placeholder 1"/>
          <p:cNvSpPr>
            <a:spLocks noGrp="1"/>
          </p:cNvSpPr>
          <p:nvPr>
            <p:ph type="sldNum" sz="quarter" idx="10"/>
          </p:nvPr>
        </p:nvSpPr>
        <p:spPr/>
        <p:txBody>
          <a:bodyPr/>
          <a:lstStyle/>
          <a:p>
            <a:fld id="{3004D498-0FF8-43B0-9B29-80291AB8E0D9}" type="slidenum">
              <a:rPr lang="en-GB" smtClean="0"/>
              <a:pPr/>
              <a:t>16</a:t>
            </a:fld>
            <a:endParaRPr lang="en-GB" dirty="0"/>
          </a:p>
        </p:txBody>
      </p:sp>
      <p:sp>
        <p:nvSpPr>
          <p:cNvPr id="3" name="Text Placeholder 2"/>
          <p:cNvSpPr>
            <a:spLocks noGrp="1"/>
          </p:cNvSpPr>
          <p:nvPr>
            <p:ph type="body" sz="quarter" idx="11"/>
          </p:nvPr>
        </p:nvSpPr>
        <p:spPr>
          <a:xfrm>
            <a:off x="371100" y="1629843"/>
            <a:ext cx="8081962" cy="4338637"/>
          </a:xfrm>
        </p:spPr>
        <p:txBody>
          <a:bodyPr/>
          <a:lstStyle/>
          <a:p>
            <a:r>
              <a:rPr lang="en-GB" sz="1800" dirty="0"/>
              <a:t>f</a:t>
            </a:r>
            <a:r>
              <a:rPr lang="en-GB" sz="1800" dirty="0" smtClean="0"/>
              <a:t>undamentally, providing TA and supporting integrated risk planning by the government should take place before supporting insurance product development</a:t>
            </a:r>
          </a:p>
          <a:p>
            <a:pPr marL="285750" indent="-285750">
              <a:buFont typeface="Arial" panose="020B0604020202020204" pitchFamily="34" charset="0"/>
              <a:buChar char="—"/>
            </a:pPr>
            <a:r>
              <a:rPr lang="en-GB" sz="1800" dirty="0" smtClean="0"/>
              <a:t>but options 1 and 2 could take place simultaneously</a:t>
            </a:r>
          </a:p>
          <a:p>
            <a:pPr marL="285750" lvl="1" indent="-285750"/>
            <a:r>
              <a:rPr lang="en-GB" sz="1800" dirty="0"/>
              <a:t>there may be scope for PPCR to work with other development partners who are engaged in </a:t>
            </a:r>
            <a:r>
              <a:rPr lang="en-GB" sz="1800" dirty="0" smtClean="0"/>
              <a:t>some of these activities</a:t>
            </a:r>
          </a:p>
          <a:p>
            <a:r>
              <a:rPr lang="en-GB" sz="1800" dirty="0"/>
              <a:t>i</a:t>
            </a:r>
            <a:r>
              <a:rPr lang="en-GB" sz="1800" dirty="0" smtClean="0"/>
              <a:t>n addition</a:t>
            </a:r>
          </a:p>
          <a:p>
            <a:pPr lvl="1"/>
            <a:r>
              <a:rPr lang="en-GB" sz="1800" dirty="0" smtClean="0"/>
              <a:t>some countries may already have undertaken sufficient preparatory work to be able to move to stages 3 and/or 4 already</a:t>
            </a:r>
          </a:p>
          <a:p>
            <a:pPr lvl="1">
              <a:spcAft>
                <a:spcPts val="600"/>
              </a:spcAft>
            </a:pPr>
            <a:r>
              <a:rPr lang="en-GB" sz="1800" dirty="0" smtClean="0"/>
              <a:t>there may be some merit in developing some pilot schemes without undertaking the previous steps (if these are explicitly considered as primarily providing learning)</a:t>
            </a:r>
          </a:p>
          <a:p>
            <a:pPr lvl="2">
              <a:spcAft>
                <a:spcPts val="1200"/>
              </a:spcAft>
            </a:pPr>
            <a:r>
              <a:rPr lang="en-GB" sz="1800" dirty="0"/>
              <a:t>e</a:t>
            </a:r>
            <a:r>
              <a:rPr lang="en-GB" sz="1800" dirty="0" smtClean="0"/>
              <a:t>specially around the best ways to integrate resilience measures into insurance products</a:t>
            </a:r>
            <a:endParaRPr lang="en-GB" sz="1800" dirty="0"/>
          </a:p>
        </p:txBody>
      </p:sp>
      <p:sp>
        <p:nvSpPr>
          <p:cNvPr id="4" name="Title 3"/>
          <p:cNvSpPr>
            <a:spLocks noGrp="1"/>
          </p:cNvSpPr>
          <p:nvPr>
            <p:ph type="title"/>
          </p:nvPr>
        </p:nvSpPr>
        <p:spPr>
          <a:xfrm>
            <a:off x="371304" y="644233"/>
            <a:ext cx="8090071" cy="755074"/>
          </a:xfrm>
        </p:spPr>
        <p:txBody>
          <a:bodyPr/>
          <a:lstStyle/>
          <a:p>
            <a:r>
              <a:rPr lang="en-GB" dirty="0" smtClean="0"/>
              <a:t>In most cases, the options are best deployed in a sequence </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extLst>
      <p:ext uri="{BB962C8B-B14F-4D97-AF65-F5344CB8AC3E}">
        <p14:creationId xmlns:p14="http://schemas.microsoft.com/office/powerpoint/2010/main" val="3311229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17</a:t>
            </a:fld>
            <a:endParaRPr lang="en-GB" dirty="0"/>
          </a:p>
        </p:txBody>
      </p:sp>
      <p:sp>
        <p:nvSpPr>
          <p:cNvPr id="3" name="Text Placeholder 2"/>
          <p:cNvSpPr>
            <a:spLocks noGrp="1"/>
          </p:cNvSpPr>
          <p:nvPr>
            <p:ph type="body" sz="quarter" idx="11"/>
          </p:nvPr>
        </p:nvSpPr>
        <p:spPr/>
        <p:txBody>
          <a:bodyPr/>
          <a:lstStyle/>
          <a:p>
            <a:pPr marL="0" lvl="1" indent="0">
              <a:buNone/>
            </a:pPr>
            <a:r>
              <a:rPr lang="en-GB" sz="2400" dirty="0">
                <a:ea typeface="ＭＳ Ｐゴシック" charset="-128"/>
                <a:cs typeface="ＭＳ Ｐゴシック" charset="-128"/>
              </a:rPr>
              <a:t>How does the insurance proposal fit within a broader integrated risk management package?</a:t>
            </a:r>
          </a:p>
          <a:p>
            <a:pPr lvl="0"/>
            <a:r>
              <a:rPr lang="en-GB" sz="2400" dirty="0"/>
              <a:t>How has climate change been included in the underlying risk assessment and analysis?</a:t>
            </a:r>
          </a:p>
          <a:p>
            <a:pPr marL="0" lvl="1" indent="0">
              <a:buNone/>
            </a:pPr>
            <a:r>
              <a:rPr lang="en-GB" sz="2400" dirty="0">
                <a:ea typeface="ＭＳ Ｐゴシック" charset="-128"/>
                <a:cs typeface="ＭＳ Ｐゴシック" charset="-128"/>
              </a:rPr>
              <a:t>How will the scheme incentivise risk reduction and stronger adaptive behaviour</a:t>
            </a:r>
            <a:r>
              <a:rPr lang="en-GB" sz="2400" dirty="0" smtClean="0">
                <a:ea typeface="ＭＳ Ｐゴシック" charset="-128"/>
                <a:cs typeface="ＭＳ Ｐゴシック" charset="-128"/>
              </a:rPr>
              <a:t>?</a:t>
            </a:r>
          </a:p>
          <a:p>
            <a:pPr marL="360363" lvl="2" indent="0">
              <a:buNone/>
            </a:pPr>
            <a:endParaRPr lang="en-GB" sz="2200" dirty="0">
              <a:ea typeface="ＭＳ Ｐゴシック" charset="-128"/>
              <a:cs typeface="ＭＳ Ｐゴシック" charset="-128"/>
            </a:endParaRPr>
          </a:p>
          <a:p>
            <a:endParaRPr lang="en-GB" dirty="0"/>
          </a:p>
        </p:txBody>
      </p:sp>
      <p:sp>
        <p:nvSpPr>
          <p:cNvPr id="4" name="Title 3"/>
          <p:cNvSpPr>
            <a:spLocks noGrp="1"/>
          </p:cNvSpPr>
          <p:nvPr>
            <p:ph type="title"/>
          </p:nvPr>
        </p:nvSpPr>
        <p:spPr/>
        <p:txBody>
          <a:bodyPr/>
          <a:lstStyle/>
          <a:p>
            <a:r>
              <a:rPr lang="en-GB" dirty="0" smtClean="0"/>
              <a:t>Three questions the PPCR may consider when designing and financing any climate insurance scheme  (Steps 3 and 4)</a:t>
            </a:r>
            <a:endParaRPr lang="en-GB" dirty="0"/>
          </a:p>
        </p:txBody>
      </p:sp>
      <p:sp>
        <p:nvSpPr>
          <p:cNvPr id="5" name="Content Placeholder 4"/>
          <p:cNvSpPr>
            <a:spLocks noGrp="1"/>
          </p:cNvSpPr>
          <p:nvPr>
            <p:ph sz="quarter" idx="12"/>
          </p:nvPr>
        </p:nvSpPr>
        <p:spPr/>
        <p:txBody>
          <a:bodyPr/>
          <a:lstStyle/>
          <a:p>
            <a:r>
              <a:rPr lang="en-GB" dirty="0" smtClean="0"/>
              <a:t>The experience on all of these issues remains relatively scarce</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extLst>
      <p:ext uri="{BB962C8B-B14F-4D97-AF65-F5344CB8AC3E}">
        <p14:creationId xmlns:p14="http://schemas.microsoft.com/office/powerpoint/2010/main" val="4268346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18</a:t>
            </a:fld>
            <a:endParaRPr lang="en-GB" dirty="0"/>
          </a:p>
        </p:txBody>
      </p:sp>
      <p:sp>
        <p:nvSpPr>
          <p:cNvPr id="4" name="Title 3"/>
          <p:cNvSpPr>
            <a:spLocks noGrp="1"/>
          </p:cNvSpPr>
          <p:nvPr>
            <p:ph type="title"/>
          </p:nvPr>
        </p:nvSpPr>
        <p:spPr>
          <a:xfrm>
            <a:off x="371304" y="503807"/>
            <a:ext cx="8090071" cy="755074"/>
          </a:xfrm>
        </p:spPr>
        <p:txBody>
          <a:bodyPr/>
          <a:lstStyle/>
          <a:p>
            <a:r>
              <a:rPr lang="en-GB" dirty="0" smtClean="0"/>
              <a:t>The success of insurance schemes might be measured by consideration against four groups of indicators</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graphicFrame>
        <p:nvGraphicFramePr>
          <p:cNvPr id="18" name="Content Placeholder 17"/>
          <p:cNvGraphicFramePr>
            <a:graphicFrameLocks noGrp="1"/>
          </p:cNvGraphicFramePr>
          <p:nvPr>
            <p:ph sz="quarter" idx="12"/>
            <p:extLst>
              <p:ext uri="{D42A27DB-BD31-4B8C-83A1-F6EECF244321}">
                <p14:modId xmlns:p14="http://schemas.microsoft.com/office/powerpoint/2010/main" val="2322501712"/>
              </p:ext>
            </p:extLst>
          </p:nvPr>
        </p:nvGraphicFramePr>
        <p:xfrm>
          <a:off x="379413" y="1631235"/>
          <a:ext cx="7759571" cy="5126975"/>
        </p:xfrm>
        <a:graphic>
          <a:graphicData uri="http://schemas.openxmlformats.org/drawingml/2006/table">
            <a:tbl>
              <a:tblPr firstRow="1" bandRow="1">
                <a:tableStyleId>{F5AB1C69-6EDB-4FF4-983F-18BD219EF322}</a:tableStyleId>
              </a:tblPr>
              <a:tblGrid>
                <a:gridCol w="1037495"/>
                <a:gridCol w="2384884"/>
                <a:gridCol w="4337192"/>
              </a:tblGrid>
              <a:tr h="316720">
                <a:tc>
                  <a:txBody>
                    <a:bodyPr/>
                    <a:lstStyle/>
                    <a:p>
                      <a:pPr algn="ctr">
                        <a:lnSpc>
                          <a:spcPts val="1500"/>
                        </a:lnSpc>
                        <a:spcAft>
                          <a:spcPts val="0"/>
                        </a:spcAft>
                      </a:pPr>
                      <a:r>
                        <a:rPr lang="en-GB" sz="1000" dirty="0">
                          <a:effectLst/>
                        </a:rPr>
                        <a:t>Term</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000" dirty="0">
                          <a:effectLst/>
                        </a:rPr>
                        <a:t>Definition</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000" dirty="0" smtClean="0">
                          <a:effectLst/>
                        </a:rPr>
                        <a:t>Possible metrics</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r>
              <a:tr h="541132">
                <a:tc>
                  <a:txBody>
                    <a:bodyPr/>
                    <a:lstStyle/>
                    <a:p>
                      <a:pPr>
                        <a:lnSpc>
                          <a:spcPts val="1500"/>
                        </a:lnSpc>
                        <a:spcAft>
                          <a:spcPts val="0"/>
                        </a:spcAft>
                      </a:pPr>
                      <a:r>
                        <a:rPr lang="en-GB" sz="1000">
                          <a:effectLst/>
                        </a:rPr>
                        <a:t>Affordability</a:t>
                      </a:r>
                      <a:endParaRPr lang="en-GB" sz="1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nSpc>
                          <a:spcPts val="1500"/>
                        </a:lnSpc>
                        <a:spcAft>
                          <a:spcPts val="0"/>
                        </a:spcAft>
                      </a:pPr>
                      <a:r>
                        <a:rPr lang="en-GB" sz="1000" dirty="0">
                          <a:effectLst/>
                        </a:rPr>
                        <a:t>Cost effectiveness of an insurance product from the perspective of the consumer</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355600" indent="-355600">
                        <a:lnSpc>
                          <a:spcPts val="1500"/>
                        </a:lnSpc>
                        <a:spcAft>
                          <a:spcPts val="0"/>
                        </a:spcAft>
                        <a:buFont typeface="Arial" panose="020B0604020202020204" pitchFamily="34" charset="0"/>
                        <a:buChar char="―"/>
                      </a:pPr>
                      <a:r>
                        <a:rPr lang="en-GB" sz="1000" dirty="0" smtClean="0">
                          <a:effectLst/>
                        </a:rPr>
                        <a:t>Average </a:t>
                      </a:r>
                      <a:r>
                        <a:rPr lang="en-GB" sz="1000" dirty="0">
                          <a:effectLst/>
                        </a:rPr>
                        <a:t>Premium Paid / Average Coverage </a:t>
                      </a:r>
                      <a:r>
                        <a:rPr lang="en-GB" sz="1000" dirty="0" smtClean="0">
                          <a:effectLst/>
                        </a:rPr>
                        <a:t>Amount</a:t>
                      </a:r>
                      <a:endParaRPr lang="en-GB" sz="1100" dirty="0">
                        <a:effectLst/>
                      </a:endParaRPr>
                    </a:p>
                    <a:p>
                      <a:pPr marL="355600" indent="-355600">
                        <a:lnSpc>
                          <a:spcPts val="1500"/>
                        </a:lnSpc>
                        <a:spcAft>
                          <a:spcPts val="0"/>
                        </a:spcAft>
                        <a:buFont typeface="Arial" panose="020B0604020202020204" pitchFamily="34" charset="0"/>
                        <a:buChar char="―"/>
                      </a:pPr>
                      <a:r>
                        <a:rPr lang="en-GB" sz="1000" dirty="0" smtClean="0">
                          <a:effectLst/>
                        </a:rPr>
                        <a:t>Premium </a:t>
                      </a:r>
                      <a:r>
                        <a:rPr lang="en-GB" sz="1000" dirty="0">
                          <a:effectLst/>
                        </a:rPr>
                        <a:t>paid/expected insured losses</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r>
              <a:tr h="558764">
                <a:tc>
                  <a:txBody>
                    <a:bodyPr/>
                    <a:lstStyle/>
                    <a:p>
                      <a:pPr>
                        <a:lnSpc>
                          <a:spcPts val="1500"/>
                        </a:lnSpc>
                        <a:spcAft>
                          <a:spcPts val="0"/>
                        </a:spcAft>
                      </a:pPr>
                      <a:r>
                        <a:rPr lang="en-GB" sz="1000">
                          <a:effectLst/>
                        </a:rPr>
                        <a:t>Value for money</a:t>
                      </a:r>
                      <a:endParaRPr lang="en-GB" sz="1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nSpc>
                          <a:spcPts val="1500"/>
                        </a:lnSpc>
                        <a:spcAft>
                          <a:spcPts val="0"/>
                        </a:spcAft>
                      </a:pPr>
                      <a:r>
                        <a:rPr lang="en-GB" sz="1000" dirty="0">
                          <a:effectLst/>
                        </a:rPr>
                        <a:t>Based on the usual effectiveness criteria set by donors or public </a:t>
                      </a:r>
                      <a:r>
                        <a:rPr lang="en-GB" sz="1000" dirty="0" smtClean="0">
                          <a:effectLst/>
                        </a:rPr>
                        <a:t>investors (relative</a:t>
                      </a:r>
                      <a:r>
                        <a:rPr lang="en-GB" sz="1000" baseline="0" dirty="0" smtClean="0">
                          <a:effectLst/>
                        </a:rPr>
                        <a:t> to alternatives)</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355600" indent="-355600">
                        <a:lnSpc>
                          <a:spcPts val="1500"/>
                        </a:lnSpc>
                        <a:spcAft>
                          <a:spcPts val="0"/>
                        </a:spcAft>
                        <a:buFont typeface="Arial" panose="020B0604020202020204" pitchFamily="34" charset="0"/>
                        <a:buChar char="―"/>
                      </a:pPr>
                      <a:r>
                        <a:rPr lang="en-GB" sz="1000" dirty="0" smtClean="0">
                          <a:effectLst/>
                        </a:rPr>
                        <a:t>Costs</a:t>
                      </a:r>
                      <a:r>
                        <a:rPr lang="en-GB" sz="1000" baseline="0" dirty="0" smtClean="0">
                          <a:effectLst/>
                        </a:rPr>
                        <a:t> of the scheme relative to benefits generated</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r>
              <a:tr h="1862547">
                <a:tc>
                  <a:txBody>
                    <a:bodyPr/>
                    <a:lstStyle/>
                    <a:p>
                      <a:pPr>
                        <a:lnSpc>
                          <a:spcPts val="1500"/>
                        </a:lnSpc>
                        <a:spcAft>
                          <a:spcPts val="0"/>
                        </a:spcAft>
                      </a:pPr>
                      <a:r>
                        <a:rPr lang="en-GB" sz="1000" dirty="0">
                          <a:effectLst/>
                        </a:rPr>
                        <a:t>Commercial </a:t>
                      </a:r>
                      <a:r>
                        <a:rPr lang="en-GB" sz="1000" dirty="0" smtClean="0">
                          <a:effectLst/>
                        </a:rPr>
                        <a:t>Viability/ Financial</a:t>
                      </a:r>
                      <a:r>
                        <a:rPr lang="en-GB" sz="1000" baseline="0" dirty="0" smtClean="0">
                          <a:effectLst/>
                        </a:rPr>
                        <a:t> sustainability</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nSpc>
                          <a:spcPts val="1500"/>
                        </a:lnSpc>
                        <a:spcAft>
                          <a:spcPts val="0"/>
                        </a:spcAft>
                      </a:pPr>
                      <a:r>
                        <a:rPr lang="en-GB" sz="1000" dirty="0">
                          <a:effectLst/>
                        </a:rPr>
                        <a:t>Demand </a:t>
                      </a:r>
                      <a:r>
                        <a:rPr lang="en-GB" sz="1000" dirty="0" smtClean="0">
                          <a:effectLst/>
                        </a:rPr>
                        <a:t>for </a:t>
                      </a:r>
                      <a:r>
                        <a:rPr lang="en-GB" sz="1000" dirty="0">
                          <a:effectLst/>
                        </a:rPr>
                        <a:t>an insurance product </a:t>
                      </a:r>
                      <a:r>
                        <a:rPr lang="en-GB" sz="1000" dirty="0" smtClean="0">
                          <a:effectLst/>
                        </a:rPr>
                        <a:t>in </a:t>
                      </a:r>
                      <a:r>
                        <a:rPr lang="en-GB" sz="1000" dirty="0">
                          <a:effectLst/>
                        </a:rPr>
                        <a:t>the particular market segment the product is designed </a:t>
                      </a:r>
                      <a:r>
                        <a:rPr lang="en-GB" sz="1000" dirty="0" smtClean="0">
                          <a:effectLst/>
                        </a:rPr>
                        <a:t>for</a:t>
                      </a:r>
                    </a:p>
                    <a:p>
                      <a:pPr lvl="0">
                        <a:lnSpc>
                          <a:spcPts val="1500"/>
                        </a:lnSpc>
                        <a:spcAft>
                          <a:spcPts val="0"/>
                        </a:spcAft>
                      </a:pPr>
                      <a:r>
                        <a:rPr lang="en-GB" sz="1000" dirty="0" smtClean="0">
                          <a:effectLst/>
                        </a:rPr>
                        <a:t>Demand needs</a:t>
                      </a:r>
                      <a:r>
                        <a:rPr lang="en-GB" sz="1000" baseline="0" dirty="0" smtClean="0">
                          <a:effectLst/>
                        </a:rPr>
                        <a:t> to be high enough to cover </a:t>
                      </a:r>
                      <a:r>
                        <a:rPr lang="en-GB" sz="1000" dirty="0" smtClean="0">
                          <a:effectLst/>
                        </a:rPr>
                        <a:t>operating costs, including salaries and wages, supplies, loan losses, and other administrative costs in</a:t>
                      </a:r>
                      <a:r>
                        <a:rPr lang="en-GB" sz="1000" baseline="0" dirty="0" smtClean="0">
                          <a:effectLst/>
                        </a:rPr>
                        <a:t> the short run and (additionally) cost of capital in the long run</a:t>
                      </a:r>
                    </a:p>
                  </a:txBody>
                  <a:tcPr marL="68580" marR="68580" marT="0" marB="0" anchor="ctr"/>
                </a:tc>
                <a:tc>
                  <a:txBody>
                    <a:bodyPr/>
                    <a:lstStyle/>
                    <a:p>
                      <a:pPr marL="355600" indent="-355600">
                        <a:lnSpc>
                          <a:spcPts val="1500"/>
                        </a:lnSpc>
                        <a:spcAft>
                          <a:spcPts val="0"/>
                        </a:spcAft>
                        <a:buFont typeface="Arial" panose="020B0604020202020204" pitchFamily="34" charset="0"/>
                        <a:buChar char="―"/>
                      </a:pPr>
                      <a:r>
                        <a:rPr lang="en-GB" sz="1000" dirty="0" smtClean="0">
                          <a:effectLst/>
                        </a:rPr>
                        <a:t>(Administrative </a:t>
                      </a:r>
                      <a:r>
                        <a:rPr lang="en-GB" sz="1000" dirty="0">
                          <a:effectLst/>
                        </a:rPr>
                        <a:t>Cost + Indemnity Payments)/Premium </a:t>
                      </a:r>
                      <a:r>
                        <a:rPr lang="en-GB" sz="1000" dirty="0" smtClean="0">
                          <a:effectLst/>
                        </a:rPr>
                        <a:t>Payments (with or without adjustment for subsidisation)</a:t>
                      </a:r>
                    </a:p>
                    <a:p>
                      <a:pPr marL="355600" marR="0" indent="-355600" algn="l" defTabSz="457200" rtl="0" eaLnBrk="1" fontAlgn="auto" latinLnBrk="0" hangingPunct="1">
                        <a:lnSpc>
                          <a:spcPts val="1500"/>
                        </a:lnSpc>
                        <a:spcBef>
                          <a:spcPts val="0"/>
                        </a:spcBef>
                        <a:spcAft>
                          <a:spcPts val="0"/>
                        </a:spcAft>
                        <a:buClrTx/>
                        <a:buSzTx/>
                        <a:buFont typeface="Arial" panose="020B0604020202020204" pitchFamily="34" charset="0"/>
                        <a:buChar char="―"/>
                        <a:tabLst/>
                        <a:defRPr/>
                      </a:pPr>
                      <a:r>
                        <a:rPr lang="en-GB" sz="1000" dirty="0" smtClean="0">
                          <a:effectLst/>
                        </a:rPr>
                        <a:t>Claims paying capacity, including reinsurance limits, as well as, free capital (CCRIF, 2013)</a:t>
                      </a:r>
                      <a:endParaRPr lang="en-GB" sz="1100" dirty="0" smtClean="0">
                        <a:effectLst/>
                      </a:endParaRPr>
                    </a:p>
                    <a:p>
                      <a:pPr marL="355600" marR="0" indent="-355600" algn="l" defTabSz="457200" rtl="0" eaLnBrk="1" fontAlgn="auto" latinLnBrk="0" hangingPunct="1">
                        <a:lnSpc>
                          <a:spcPts val="1500"/>
                        </a:lnSpc>
                        <a:spcBef>
                          <a:spcPts val="0"/>
                        </a:spcBef>
                        <a:spcAft>
                          <a:spcPts val="0"/>
                        </a:spcAft>
                        <a:buClrTx/>
                        <a:buSzTx/>
                        <a:buFont typeface="Arial" panose="020B0604020202020204" pitchFamily="34" charset="0"/>
                        <a:buChar char="―"/>
                        <a:tabLst/>
                        <a:defRPr/>
                      </a:pPr>
                      <a:r>
                        <a:rPr lang="en-GB" sz="1000" kern="1200" dirty="0" smtClean="0">
                          <a:solidFill>
                            <a:schemeClr val="dk1"/>
                          </a:solidFill>
                          <a:effectLst/>
                          <a:latin typeface="+mn-lt"/>
                          <a:ea typeface="+mn-ea"/>
                          <a:cs typeface="+mn-cs"/>
                        </a:rPr>
                        <a:t>Solvency ratios</a:t>
                      </a:r>
                      <a:endParaRPr lang="en-GB" sz="1000" kern="1200" dirty="0">
                        <a:solidFill>
                          <a:schemeClr val="dk1"/>
                        </a:solidFill>
                        <a:effectLst/>
                        <a:latin typeface="+mn-lt"/>
                        <a:ea typeface="+mn-ea"/>
                        <a:cs typeface="+mn-cs"/>
                      </a:endParaRPr>
                    </a:p>
                    <a:p>
                      <a:pPr marL="355600" indent="-355600">
                        <a:lnSpc>
                          <a:spcPts val="1500"/>
                        </a:lnSpc>
                        <a:spcAft>
                          <a:spcPts val="0"/>
                        </a:spcAft>
                        <a:buFont typeface="Arial" panose="020B0604020202020204" pitchFamily="34" charset="0"/>
                        <a:buChar char="―"/>
                      </a:pPr>
                      <a:r>
                        <a:rPr lang="en-GB" sz="1000" dirty="0" smtClean="0">
                          <a:effectLst/>
                        </a:rPr>
                        <a:t>Potential </a:t>
                      </a:r>
                      <a:r>
                        <a:rPr lang="en-GB" sz="1000" dirty="0">
                          <a:effectLst/>
                        </a:rPr>
                        <a:t>revenues = (number of insured + number of potentially insured) x average premium, including returns from investing accumulated premium in equity markets</a:t>
                      </a:r>
                      <a:endParaRPr lang="en-GB" sz="1100" dirty="0">
                        <a:effectLst/>
                      </a:endParaRPr>
                    </a:p>
                    <a:p>
                      <a:pPr marL="355600" indent="-355600">
                        <a:lnSpc>
                          <a:spcPts val="1500"/>
                        </a:lnSpc>
                        <a:spcAft>
                          <a:spcPts val="0"/>
                        </a:spcAft>
                        <a:buFont typeface="Arial" panose="020B0604020202020204" pitchFamily="34" charset="0"/>
                        <a:buChar char="―"/>
                      </a:pPr>
                      <a:r>
                        <a:rPr lang="en-GB" sz="1000" dirty="0" smtClean="0">
                          <a:effectLst/>
                        </a:rPr>
                        <a:t>Potential costs: administrative + expected indemnity payments (claims) + cost of reserve capital and any losses from investment</a:t>
                      </a:r>
                    </a:p>
                  </a:txBody>
                  <a:tcPr marL="68580" marR="68580" marT="0" marB="0" anchor="ctr"/>
                </a:tc>
              </a:tr>
              <a:tr h="1762255">
                <a:tc>
                  <a:txBody>
                    <a:bodyPr/>
                    <a:lstStyle/>
                    <a:p>
                      <a:pPr>
                        <a:lnSpc>
                          <a:spcPts val="1500"/>
                        </a:lnSpc>
                        <a:spcAft>
                          <a:spcPts val="0"/>
                        </a:spcAft>
                      </a:pPr>
                      <a:r>
                        <a:rPr lang="en-GB" sz="1000" dirty="0">
                          <a:effectLst/>
                        </a:rPr>
                        <a:t>Vulnerability Reduction</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nSpc>
                          <a:spcPts val="1500"/>
                        </a:lnSpc>
                        <a:spcAft>
                          <a:spcPts val="0"/>
                        </a:spcAft>
                      </a:pPr>
                      <a:r>
                        <a:rPr lang="en-GB" sz="1000" dirty="0">
                          <a:effectLst/>
                        </a:rPr>
                        <a:t>Lessening the two types of impacts from disasters:</a:t>
                      </a:r>
                      <a:br>
                        <a:rPr lang="en-GB" sz="1000" dirty="0">
                          <a:effectLst/>
                        </a:rPr>
                      </a:br>
                      <a:r>
                        <a:rPr lang="en-GB" sz="1000" u="sng" dirty="0" smtClean="0">
                          <a:effectLst/>
                        </a:rPr>
                        <a:t>Direct </a:t>
                      </a:r>
                      <a:r>
                        <a:rPr lang="en-GB" sz="1000" u="sng" dirty="0">
                          <a:effectLst/>
                        </a:rPr>
                        <a:t>impacts</a:t>
                      </a:r>
                      <a:r>
                        <a:rPr lang="en-GB" sz="1000" dirty="0">
                          <a:effectLst/>
                        </a:rPr>
                        <a:t> are those resulting from building, lifeline, and infrastructure </a:t>
                      </a:r>
                      <a:r>
                        <a:rPr lang="en-GB" sz="1000" dirty="0" smtClean="0">
                          <a:effectLst/>
                        </a:rPr>
                        <a:t>damages</a:t>
                      </a:r>
                      <a:endParaRPr lang="en-GB" sz="1000" dirty="0">
                        <a:effectLst/>
                      </a:endParaRPr>
                    </a:p>
                    <a:p>
                      <a:pPr>
                        <a:lnSpc>
                          <a:spcPts val="1500"/>
                        </a:lnSpc>
                        <a:spcAft>
                          <a:spcPts val="0"/>
                        </a:spcAft>
                      </a:pPr>
                      <a:r>
                        <a:rPr lang="en-GB" sz="1000" u="sng" dirty="0" smtClean="0">
                          <a:effectLst/>
                        </a:rPr>
                        <a:t>Indirect </a:t>
                      </a:r>
                      <a:r>
                        <a:rPr lang="en-GB" sz="1000" u="sng" dirty="0">
                          <a:effectLst/>
                        </a:rPr>
                        <a:t>impacts</a:t>
                      </a:r>
                      <a:r>
                        <a:rPr lang="en-GB" sz="1000" dirty="0">
                          <a:effectLst/>
                        </a:rPr>
                        <a:t> are those that follow from the physical </a:t>
                      </a:r>
                      <a:r>
                        <a:rPr lang="en-GB" sz="1000" dirty="0" smtClean="0">
                          <a:effectLst/>
                        </a:rPr>
                        <a:t>damages</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355600" lvl="0" indent="-355600">
                        <a:lnSpc>
                          <a:spcPts val="1500"/>
                        </a:lnSpc>
                        <a:spcAft>
                          <a:spcPts val="0"/>
                        </a:spcAft>
                        <a:buFont typeface="Arial" panose="020B0604020202020204" pitchFamily="34" charset="0"/>
                        <a:buChar char="―"/>
                      </a:pPr>
                      <a:r>
                        <a:rPr lang="en-GB" sz="1000" dirty="0" smtClean="0">
                          <a:effectLst/>
                        </a:rPr>
                        <a:t>Change </a:t>
                      </a:r>
                      <a:r>
                        <a:rPr lang="en-GB" sz="1000" dirty="0">
                          <a:effectLst/>
                        </a:rPr>
                        <a:t>in individual wealth, physical and other assets, from disaster events </a:t>
                      </a:r>
                      <a:endParaRPr lang="en-GB" sz="1000" dirty="0" smtClean="0">
                        <a:effectLst/>
                      </a:endParaRPr>
                    </a:p>
                    <a:p>
                      <a:pPr marL="355600" lvl="0" indent="-355600">
                        <a:lnSpc>
                          <a:spcPts val="1500"/>
                        </a:lnSpc>
                        <a:spcAft>
                          <a:spcPts val="0"/>
                        </a:spcAft>
                        <a:buFont typeface="Arial" panose="020B0604020202020204" pitchFamily="34" charset="0"/>
                        <a:buChar char="―"/>
                      </a:pPr>
                      <a:r>
                        <a:rPr lang="en-GB" sz="1000" dirty="0" smtClean="0">
                          <a:effectLst/>
                        </a:rPr>
                        <a:t>Dollar </a:t>
                      </a:r>
                      <a:r>
                        <a:rPr lang="en-GB" sz="1000" dirty="0">
                          <a:effectLst/>
                        </a:rPr>
                        <a:t>value of indirect and direct </a:t>
                      </a:r>
                      <a:r>
                        <a:rPr lang="en-GB" sz="1000" dirty="0" smtClean="0">
                          <a:effectLst/>
                        </a:rPr>
                        <a:t>impacts</a:t>
                      </a:r>
                      <a:endParaRPr lang="en-GB" sz="1000" dirty="0">
                        <a:effectLst/>
                      </a:endParaRPr>
                    </a:p>
                    <a:p>
                      <a:pPr marL="355600" lvl="0" indent="-355600">
                        <a:lnSpc>
                          <a:spcPts val="1500"/>
                        </a:lnSpc>
                        <a:spcAft>
                          <a:spcPts val="0"/>
                        </a:spcAft>
                        <a:buFont typeface="Arial" panose="020B0604020202020204" pitchFamily="34" charset="0"/>
                        <a:buChar char="―"/>
                      </a:pPr>
                      <a:r>
                        <a:rPr lang="en-GB" sz="1000" dirty="0" smtClean="0">
                          <a:effectLst/>
                        </a:rPr>
                        <a:t>Percentage </a:t>
                      </a:r>
                      <a:r>
                        <a:rPr lang="en-GB" sz="1000" dirty="0">
                          <a:effectLst/>
                        </a:rPr>
                        <a:t>of total losses </a:t>
                      </a:r>
                      <a:r>
                        <a:rPr lang="en-GB" sz="1000" dirty="0" smtClean="0">
                          <a:effectLst/>
                        </a:rPr>
                        <a:t>insure</a:t>
                      </a:r>
                    </a:p>
                    <a:p>
                      <a:pPr marL="355600" lvl="0" indent="-355600">
                        <a:lnSpc>
                          <a:spcPts val="1500"/>
                        </a:lnSpc>
                        <a:spcAft>
                          <a:spcPts val="0"/>
                        </a:spcAft>
                        <a:buFont typeface="Arial" panose="020B0604020202020204" pitchFamily="34" charset="0"/>
                        <a:buChar char="―"/>
                      </a:pPr>
                      <a:r>
                        <a:rPr lang="en-GB" sz="1000" dirty="0" smtClean="0">
                          <a:effectLst/>
                        </a:rPr>
                        <a:t>Number </a:t>
                      </a:r>
                      <a:r>
                        <a:rPr lang="en-GB" sz="1000" dirty="0">
                          <a:effectLst/>
                        </a:rPr>
                        <a:t>of people killed and/or </a:t>
                      </a:r>
                      <a:r>
                        <a:rPr lang="en-GB" sz="1000" dirty="0" smtClean="0">
                          <a:effectLst/>
                        </a:rPr>
                        <a:t>affected</a:t>
                      </a:r>
                      <a:endParaRPr lang="en-GB" sz="1000" dirty="0">
                        <a:effectLst/>
                      </a:endParaRPr>
                    </a:p>
                    <a:p>
                      <a:pPr marL="355600" lvl="0" indent="-355600">
                        <a:lnSpc>
                          <a:spcPts val="1500"/>
                        </a:lnSpc>
                        <a:spcAft>
                          <a:spcPts val="0"/>
                        </a:spcAft>
                        <a:buFont typeface="Arial" panose="020B0604020202020204" pitchFamily="34" charset="0"/>
                        <a:buChar char="―"/>
                      </a:pPr>
                      <a:r>
                        <a:rPr lang="en-GB" sz="1000" dirty="0" smtClean="0">
                          <a:effectLst/>
                        </a:rPr>
                        <a:t>Number </a:t>
                      </a:r>
                      <a:r>
                        <a:rPr lang="en-GB" sz="1000" dirty="0">
                          <a:effectLst/>
                        </a:rPr>
                        <a:t>of risk reduction measures installed in households</a:t>
                      </a:r>
                      <a:endParaRPr lang="en-GB" sz="1100" dirty="0">
                        <a:effectLst/>
                      </a:endParaRPr>
                    </a:p>
                    <a:p>
                      <a:pPr marL="355600" lvl="0" indent="-355600">
                        <a:lnSpc>
                          <a:spcPts val="1500"/>
                        </a:lnSpc>
                        <a:spcAft>
                          <a:spcPts val="0"/>
                        </a:spcAft>
                        <a:buFont typeface="Arial" panose="020B0604020202020204" pitchFamily="34" charset="0"/>
                        <a:buChar char="―"/>
                      </a:pPr>
                      <a:r>
                        <a:rPr lang="en-GB" sz="1000" dirty="0" smtClean="0">
                          <a:effectLst/>
                        </a:rPr>
                        <a:t>Number </a:t>
                      </a:r>
                      <a:r>
                        <a:rPr lang="en-GB" sz="1000" dirty="0">
                          <a:effectLst/>
                        </a:rPr>
                        <a:t>of households moving out of high-risk areas</a:t>
                      </a:r>
                      <a:endParaRPr lang="en-GB" sz="11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18121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19</a:t>
            </a:fld>
            <a:endParaRPr lang="en-GB" dirty="0"/>
          </a:p>
        </p:txBody>
      </p:sp>
      <p:sp>
        <p:nvSpPr>
          <p:cNvPr id="3" name="Text Placeholder 2"/>
          <p:cNvSpPr>
            <a:spLocks noGrp="1"/>
          </p:cNvSpPr>
          <p:nvPr>
            <p:ph type="body" sz="quarter" idx="11"/>
          </p:nvPr>
        </p:nvSpPr>
        <p:spPr/>
        <p:txBody>
          <a:bodyPr/>
          <a:lstStyle/>
          <a:p>
            <a:pPr marL="342900" indent="-342900">
              <a:buAutoNum type="arabicPeriod"/>
            </a:pPr>
            <a:r>
              <a:rPr lang="en-GB" sz="1400" dirty="0" smtClean="0"/>
              <a:t>(Climate) insurance market and products in developing countries look very different from those in developed countries</a:t>
            </a:r>
          </a:p>
          <a:p>
            <a:pPr marL="342900" indent="-342900">
              <a:buAutoNum type="arabicPeriod"/>
            </a:pPr>
            <a:r>
              <a:rPr lang="en-GB" sz="1400" dirty="0" smtClean="0"/>
              <a:t>MDB experience suggests that climate insurance can have positive impacts but also indicates a number of instructive lessons around understanding, private sector engagement, reaching the most vulnerable, likely need for </a:t>
            </a:r>
            <a:r>
              <a:rPr lang="en-GB" sz="1400" dirty="0" err="1" smtClean="0"/>
              <a:t>concessionality</a:t>
            </a:r>
            <a:r>
              <a:rPr lang="en-GB" sz="1400" dirty="0" smtClean="0"/>
              <a:t>, and the need for complementary interventions</a:t>
            </a:r>
          </a:p>
          <a:p>
            <a:pPr marL="342900" indent="-342900">
              <a:buAutoNum type="arabicPeriod"/>
            </a:pPr>
            <a:r>
              <a:rPr lang="en-GB" sz="1400" dirty="0" smtClean="0"/>
              <a:t>Given our currently somewhat limited knowledge of the impacts of climate insurance, there is sufficient overlap with the PPCR objectives to justify consideration of insurance.</a:t>
            </a:r>
          </a:p>
          <a:p>
            <a:pPr marL="342900" indent="-342900">
              <a:buAutoNum type="arabicPeriod"/>
            </a:pPr>
            <a:r>
              <a:rPr lang="en-GB" sz="1400" dirty="0" smtClean="0"/>
              <a:t>The PPCR might consider a largely sequential four step process for engaging in climate insurance from data improvements to developing integrated risk management strategies, to technical assistance on product and market development to financing insurance schemes</a:t>
            </a:r>
            <a:endParaRPr lang="en-GB" sz="1400" dirty="0"/>
          </a:p>
          <a:p>
            <a:pPr marL="342900" indent="-342900">
              <a:buAutoNum type="arabicPeriod"/>
            </a:pPr>
            <a:r>
              <a:rPr lang="en-GB" sz="1400" dirty="0" smtClean="0"/>
              <a:t>The design/financing of any climate insurance mechanism should consider how the intervention fits within a broader risk management strategy, how future climate change has been factored in, and, crucially, how it will encourage risk reduction activity</a:t>
            </a:r>
          </a:p>
          <a:p>
            <a:pPr marL="342900" indent="-342900">
              <a:buAutoNum type="arabicPeriod"/>
            </a:pPr>
            <a:r>
              <a:rPr lang="en-GB" sz="1400" dirty="0" smtClean="0"/>
              <a:t>Monitoring of climate insurance schemes might consider factors such as affordability, value for money, commercial sustainability and, crucially, vulnerability reduction</a:t>
            </a:r>
            <a:endParaRPr lang="en-GB" sz="1400" dirty="0"/>
          </a:p>
        </p:txBody>
      </p:sp>
      <p:sp>
        <p:nvSpPr>
          <p:cNvPr id="4" name="Title 3"/>
          <p:cNvSpPr>
            <a:spLocks noGrp="1"/>
          </p:cNvSpPr>
          <p:nvPr>
            <p:ph type="title"/>
          </p:nvPr>
        </p:nvSpPr>
        <p:spPr>
          <a:xfrm>
            <a:off x="371304" y="612281"/>
            <a:ext cx="8090071" cy="755074"/>
          </a:xfrm>
        </p:spPr>
        <p:txBody>
          <a:bodyPr/>
          <a:lstStyle/>
          <a:p>
            <a:r>
              <a:rPr lang="en-GB" dirty="0" smtClean="0"/>
              <a:t>Summary</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extLst>
      <p:ext uri="{BB962C8B-B14F-4D97-AF65-F5344CB8AC3E}">
        <p14:creationId xmlns:p14="http://schemas.microsoft.com/office/powerpoint/2010/main" val="397373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2</a:t>
            </a:fld>
            <a:endParaRPr lang="en-GB" dirty="0"/>
          </a:p>
        </p:txBody>
      </p:sp>
      <p:sp>
        <p:nvSpPr>
          <p:cNvPr id="3" name="Footer Placeholder 2"/>
          <p:cNvSpPr>
            <a:spLocks noGrp="1"/>
          </p:cNvSpPr>
          <p:nvPr>
            <p:ph type="ftr" sz="quarter" idx="11"/>
          </p:nvPr>
        </p:nvSpPr>
        <p:spPr/>
        <p:txBody>
          <a:bodyPr/>
          <a:lstStyle/>
          <a:p>
            <a:r>
              <a:rPr lang="en-GB" smtClean="0"/>
              <a:t>Building an evidence base on the role of insurance-based mechanisms in promoting climate resilience</a:t>
            </a:r>
            <a:endParaRPr lang="en-GB" dirty="0"/>
          </a:p>
        </p:txBody>
      </p:sp>
      <p:sp>
        <p:nvSpPr>
          <p:cNvPr id="4" name="Title 1"/>
          <p:cNvSpPr txBox="1">
            <a:spLocks/>
          </p:cNvSpPr>
          <p:nvPr/>
        </p:nvSpPr>
        <p:spPr>
          <a:xfrm>
            <a:off x="379413" y="1961733"/>
            <a:ext cx="7947977" cy="1470025"/>
          </a:xfrm>
          <a:prstGeom prst="rect">
            <a:avLst/>
          </a:prstGeom>
        </p:spPr>
        <p:txBody>
          <a:bodyPr/>
          <a:lstStyle>
            <a:lvl1pPr algn="l" defTabSz="957263" rtl="0" eaLnBrk="1" fontAlgn="base" hangingPunct="1">
              <a:lnSpc>
                <a:spcPct val="90000"/>
              </a:lnSpc>
              <a:spcBef>
                <a:spcPct val="0"/>
              </a:spcBef>
              <a:spcAft>
                <a:spcPct val="0"/>
              </a:spcAft>
              <a:defRPr sz="2000" b="0" u="none">
                <a:solidFill>
                  <a:schemeClr val="tx1"/>
                </a:solidFill>
                <a:latin typeface="Times"/>
                <a:ea typeface="ＭＳ Ｐゴシック" charset="-128"/>
                <a:cs typeface="Times"/>
              </a:defRPr>
            </a:lvl1pPr>
            <a:lvl2pPr algn="l" defTabSz="957263" rtl="0" eaLnBrk="1" fontAlgn="base" hangingPunct="1">
              <a:lnSpc>
                <a:spcPct val="90000"/>
              </a:lnSpc>
              <a:spcBef>
                <a:spcPct val="0"/>
              </a:spcBef>
              <a:spcAft>
                <a:spcPct val="0"/>
              </a:spcAft>
              <a:defRPr sz="2000" b="1">
                <a:solidFill>
                  <a:schemeClr val="bg2"/>
                </a:solidFill>
                <a:latin typeface="Arial" pitchFamily="53" charset="0"/>
                <a:ea typeface="ＭＳ Ｐゴシック" charset="-128"/>
                <a:cs typeface="ＭＳ Ｐゴシック" charset="-128"/>
              </a:defRPr>
            </a:lvl2pPr>
            <a:lvl3pPr algn="l" defTabSz="957263" rtl="0" eaLnBrk="1" fontAlgn="base" hangingPunct="1">
              <a:lnSpc>
                <a:spcPct val="90000"/>
              </a:lnSpc>
              <a:spcBef>
                <a:spcPct val="0"/>
              </a:spcBef>
              <a:spcAft>
                <a:spcPct val="0"/>
              </a:spcAft>
              <a:defRPr sz="2000" b="1">
                <a:solidFill>
                  <a:schemeClr val="bg2"/>
                </a:solidFill>
                <a:latin typeface="Arial" pitchFamily="53" charset="0"/>
                <a:ea typeface="ＭＳ Ｐゴシック" charset="-128"/>
                <a:cs typeface="ＭＳ Ｐゴシック" charset="-128"/>
              </a:defRPr>
            </a:lvl3pPr>
            <a:lvl4pPr algn="l" defTabSz="957263" rtl="0" eaLnBrk="1" fontAlgn="base" hangingPunct="1">
              <a:lnSpc>
                <a:spcPct val="90000"/>
              </a:lnSpc>
              <a:spcBef>
                <a:spcPct val="0"/>
              </a:spcBef>
              <a:spcAft>
                <a:spcPct val="0"/>
              </a:spcAft>
              <a:defRPr sz="2000" b="1">
                <a:solidFill>
                  <a:schemeClr val="bg2"/>
                </a:solidFill>
                <a:latin typeface="Arial" pitchFamily="53" charset="0"/>
                <a:ea typeface="ＭＳ Ｐゴシック" charset="-128"/>
                <a:cs typeface="ＭＳ Ｐゴシック" charset="-128"/>
              </a:defRPr>
            </a:lvl4pPr>
            <a:lvl5pPr algn="l" defTabSz="957263" rtl="0" eaLnBrk="1" fontAlgn="base" hangingPunct="1">
              <a:lnSpc>
                <a:spcPct val="90000"/>
              </a:lnSpc>
              <a:spcBef>
                <a:spcPct val="0"/>
              </a:spcBef>
              <a:spcAft>
                <a:spcPct val="0"/>
              </a:spcAft>
              <a:defRPr sz="2000" b="1">
                <a:solidFill>
                  <a:schemeClr val="bg2"/>
                </a:solidFill>
                <a:latin typeface="Arial" pitchFamily="53" charset="0"/>
                <a:ea typeface="ＭＳ Ｐゴシック" charset="-128"/>
                <a:cs typeface="ＭＳ Ｐゴシック" charset="-128"/>
              </a:defRPr>
            </a:lvl5pPr>
            <a:lvl6pPr marL="457200" algn="l" defTabSz="957263" rtl="0" eaLnBrk="1" fontAlgn="base" hangingPunct="1">
              <a:lnSpc>
                <a:spcPct val="90000"/>
              </a:lnSpc>
              <a:spcBef>
                <a:spcPct val="0"/>
              </a:spcBef>
              <a:spcAft>
                <a:spcPct val="0"/>
              </a:spcAft>
              <a:defRPr sz="2200">
                <a:solidFill>
                  <a:schemeClr val="bg2"/>
                </a:solidFill>
                <a:latin typeface="Arial" pitchFamily="53" charset="0"/>
              </a:defRPr>
            </a:lvl6pPr>
            <a:lvl7pPr marL="914400" algn="l" defTabSz="957263" rtl="0" eaLnBrk="1" fontAlgn="base" hangingPunct="1">
              <a:lnSpc>
                <a:spcPct val="90000"/>
              </a:lnSpc>
              <a:spcBef>
                <a:spcPct val="0"/>
              </a:spcBef>
              <a:spcAft>
                <a:spcPct val="0"/>
              </a:spcAft>
              <a:defRPr sz="2200">
                <a:solidFill>
                  <a:schemeClr val="bg2"/>
                </a:solidFill>
                <a:latin typeface="Arial" pitchFamily="53" charset="0"/>
              </a:defRPr>
            </a:lvl7pPr>
            <a:lvl8pPr marL="1371600" algn="l" defTabSz="957263" rtl="0" eaLnBrk="1" fontAlgn="base" hangingPunct="1">
              <a:lnSpc>
                <a:spcPct val="90000"/>
              </a:lnSpc>
              <a:spcBef>
                <a:spcPct val="0"/>
              </a:spcBef>
              <a:spcAft>
                <a:spcPct val="0"/>
              </a:spcAft>
              <a:defRPr sz="2200">
                <a:solidFill>
                  <a:schemeClr val="bg2"/>
                </a:solidFill>
                <a:latin typeface="Arial" pitchFamily="53" charset="0"/>
              </a:defRPr>
            </a:lvl8pPr>
            <a:lvl9pPr marL="1828800" algn="l" defTabSz="957263" rtl="0" eaLnBrk="1" fontAlgn="base" hangingPunct="1">
              <a:lnSpc>
                <a:spcPct val="90000"/>
              </a:lnSpc>
              <a:spcBef>
                <a:spcPct val="0"/>
              </a:spcBef>
              <a:spcAft>
                <a:spcPct val="0"/>
              </a:spcAft>
              <a:defRPr sz="2200">
                <a:solidFill>
                  <a:schemeClr val="bg2"/>
                </a:solidFill>
                <a:latin typeface="Arial" pitchFamily="53" charset="0"/>
              </a:defRPr>
            </a:lvl9pPr>
          </a:lstStyle>
          <a:p>
            <a:r>
              <a:rPr lang="en-US" kern="0" dirty="0"/>
              <a:t>This work is a product of the Climate Investment Funds (CIF).  This work may be used for non-commercial purposes, provided proper attribution is made </a:t>
            </a:r>
            <a:r>
              <a:rPr lang="en-US" kern="0" dirty="0" smtClean="0"/>
              <a:t>to the </a:t>
            </a:r>
            <a:r>
              <a:rPr lang="en-US" kern="0" dirty="0"/>
              <a:t>CIF and Vivid Economics with the following format: </a:t>
            </a:r>
          </a:p>
          <a:p>
            <a:endParaRPr lang="en-US" kern="0" dirty="0"/>
          </a:p>
          <a:p>
            <a:pPr marL="457200"/>
            <a:r>
              <a:rPr lang="en-US" sz="1600" kern="0" dirty="0" smtClean="0"/>
              <a:t>Climate </a:t>
            </a:r>
            <a:r>
              <a:rPr lang="en-US" sz="1600" kern="0" dirty="0"/>
              <a:t>Investment Funds (CIF) and Vivid Economics (2015). Building an evidence base on the role of insurance-based mechanisms in promoting climate resilience, report prepared for PPCR side event on 10th November 2015 [PowerPoint slides</a:t>
            </a:r>
            <a:r>
              <a:rPr lang="en-US" sz="1600" kern="0" dirty="0" smtClean="0"/>
              <a:t>]. </a:t>
            </a:r>
            <a:r>
              <a:rPr lang="en-US" sz="1600" kern="0" dirty="0"/>
              <a:t>Retrieved from </a:t>
            </a:r>
            <a:r>
              <a:rPr lang="en-US" sz="1600" kern="0" dirty="0">
                <a:hlinkClick r:id="rId2"/>
              </a:rPr>
              <a:t>http://</a:t>
            </a:r>
            <a:r>
              <a:rPr lang="en-US" sz="1600" kern="0" dirty="0" smtClean="0">
                <a:hlinkClick r:id="rId2"/>
              </a:rPr>
              <a:t>www-cif.climateinvestmentfunds.org/events/ppcr-sub-committee-meeting-thursday-november-12-2015-130-pm-500-pm</a:t>
            </a:r>
            <a:r>
              <a:rPr lang="en-US" sz="1600" kern="0" dirty="0" smtClean="0"/>
              <a:t>. </a:t>
            </a:r>
            <a:endParaRPr lang="en-US" sz="1600" kern="0" dirty="0"/>
          </a:p>
        </p:txBody>
      </p:sp>
    </p:spTree>
    <p:extLst>
      <p:ext uri="{BB962C8B-B14F-4D97-AF65-F5344CB8AC3E}">
        <p14:creationId xmlns:p14="http://schemas.microsoft.com/office/powerpoint/2010/main" val="2925295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67015" y="2679077"/>
            <a:ext cx="4572000" cy="2092881"/>
          </a:xfrm>
          <a:prstGeom prst="rect">
            <a:avLst/>
          </a:prstGeom>
          <a:noFill/>
        </p:spPr>
        <p:txBody>
          <a:bodyPr wrap="square" rtlCol="0">
            <a:spAutoFit/>
          </a:bodyPr>
          <a:lstStyle/>
          <a:p>
            <a:r>
              <a:rPr lang="en-GB" sz="1000" b="1" dirty="0" smtClean="0"/>
              <a:t>Company Profile </a:t>
            </a:r>
          </a:p>
          <a:p>
            <a:endParaRPr lang="en-GB" sz="1000" dirty="0" smtClean="0"/>
          </a:p>
          <a:p>
            <a:r>
              <a:rPr lang="en-GB" sz="1000" dirty="0" smtClean="0"/>
              <a:t>Vivid Economics is a leading strategic economics consultancy with global reach. We strive to create lasting value for our clients, both in government and the private sector, and for society at large.</a:t>
            </a:r>
          </a:p>
          <a:p>
            <a:endParaRPr lang="en-GB" sz="1000" dirty="0" smtClean="0"/>
          </a:p>
          <a:p>
            <a:r>
              <a:rPr lang="en-GB" sz="1000" dirty="0" smtClean="0"/>
              <a:t>We are a premier consultant in the policy-commerce interface and resource and environment-intensive sectors, where we advise on the most critical and complex policy and commercial questions facing clients around the world. </a:t>
            </a:r>
            <a:br>
              <a:rPr lang="en-GB" sz="1000" dirty="0" smtClean="0"/>
            </a:br>
            <a:r>
              <a:rPr lang="en-GB" sz="1000" dirty="0" smtClean="0"/>
              <a:t>The success we bring to our clients reflects a strong partnership culture, solid foundation of skills and analytical assets, and close cooperation with a large network of contacts across key organisations. </a:t>
            </a:r>
          </a:p>
          <a:p>
            <a:endParaRPr lang="en-GB" sz="1000" dirty="0"/>
          </a:p>
        </p:txBody>
      </p:sp>
      <p:sp>
        <p:nvSpPr>
          <p:cNvPr id="8" name="TextBox 7"/>
          <p:cNvSpPr txBox="1"/>
          <p:nvPr/>
        </p:nvSpPr>
        <p:spPr>
          <a:xfrm>
            <a:off x="3962400" y="1592436"/>
            <a:ext cx="2118804" cy="1015663"/>
          </a:xfrm>
          <a:prstGeom prst="rect">
            <a:avLst/>
          </a:prstGeom>
          <a:noFill/>
        </p:spPr>
        <p:txBody>
          <a:bodyPr wrap="square" rtlCol="0">
            <a:spAutoFit/>
          </a:bodyPr>
          <a:lstStyle/>
          <a:p>
            <a:r>
              <a:rPr lang="en-US" sz="1000" b="1" dirty="0" smtClean="0">
                <a:latin typeface="Arial"/>
                <a:cs typeface="Arial"/>
              </a:rPr>
              <a:t>Contact us:</a:t>
            </a:r>
          </a:p>
          <a:p>
            <a:r>
              <a:rPr lang="en-GB" sz="1000" dirty="0" smtClean="0">
                <a:solidFill>
                  <a:srgbClr val="595959"/>
                </a:solidFill>
                <a:cs typeface="Arial"/>
              </a:rPr>
              <a:t>Evergreen </a:t>
            </a:r>
            <a:r>
              <a:rPr lang="en-GB" sz="1000" dirty="0">
                <a:solidFill>
                  <a:srgbClr val="595959"/>
                </a:solidFill>
                <a:cs typeface="Arial"/>
              </a:rPr>
              <a:t>House North                </a:t>
            </a:r>
          </a:p>
          <a:p>
            <a:r>
              <a:rPr lang="en-GB" sz="1000" dirty="0">
                <a:solidFill>
                  <a:srgbClr val="595959"/>
                </a:solidFill>
                <a:cs typeface="Arial"/>
              </a:rPr>
              <a:t>160 Euston Road </a:t>
            </a:r>
          </a:p>
          <a:p>
            <a:r>
              <a:rPr lang="en-GB" sz="1000" dirty="0">
                <a:solidFill>
                  <a:srgbClr val="595959"/>
                </a:solidFill>
                <a:cs typeface="Arial"/>
              </a:rPr>
              <a:t>Grafton Place</a:t>
            </a:r>
          </a:p>
          <a:p>
            <a:r>
              <a:rPr lang="en-GB" sz="1000" dirty="0">
                <a:solidFill>
                  <a:srgbClr val="595959"/>
                </a:solidFill>
                <a:cs typeface="Arial"/>
              </a:rPr>
              <a:t>London NW1 2DX	</a:t>
            </a:r>
          </a:p>
          <a:p>
            <a:r>
              <a:rPr lang="en-GB" sz="1000" dirty="0">
                <a:solidFill>
                  <a:srgbClr val="595959"/>
                </a:solidFill>
                <a:cs typeface="Arial"/>
              </a:rPr>
              <a:t>United Kingdom</a:t>
            </a:r>
          </a:p>
        </p:txBody>
      </p:sp>
      <p:sp>
        <p:nvSpPr>
          <p:cNvPr id="9" name="TextBox 8"/>
          <p:cNvSpPr txBox="1"/>
          <p:nvPr/>
        </p:nvSpPr>
        <p:spPr>
          <a:xfrm>
            <a:off x="5821955" y="1592436"/>
            <a:ext cx="2489200" cy="553998"/>
          </a:xfrm>
          <a:prstGeom prst="rect">
            <a:avLst/>
          </a:prstGeom>
          <a:noFill/>
        </p:spPr>
        <p:txBody>
          <a:bodyPr wrap="square" rtlCol="0">
            <a:spAutoFit/>
          </a:bodyPr>
          <a:lstStyle/>
          <a:p>
            <a:r>
              <a:rPr lang="en-US" sz="1000" dirty="0" smtClean="0">
                <a:solidFill>
                  <a:schemeClr val="tx1">
                    <a:lumMod val="65000"/>
                    <a:lumOff val="35000"/>
                  </a:schemeClr>
                </a:solidFill>
                <a:latin typeface="Arial"/>
                <a:cs typeface="Arial"/>
              </a:rPr>
              <a:t>Author contact details: John Ward</a:t>
            </a:r>
          </a:p>
          <a:p>
            <a:r>
              <a:rPr lang="en-US" sz="1000" dirty="0" smtClean="0">
                <a:solidFill>
                  <a:schemeClr val="tx1">
                    <a:lumMod val="65000"/>
                    <a:lumOff val="35000"/>
                  </a:schemeClr>
                </a:solidFill>
                <a:latin typeface="Arial"/>
                <a:cs typeface="Arial"/>
              </a:rPr>
              <a:t>T:  +44 7790 613951</a:t>
            </a:r>
          </a:p>
          <a:p>
            <a:r>
              <a:rPr lang="en-US" sz="1000" dirty="0" smtClean="0">
                <a:solidFill>
                  <a:schemeClr val="tx1">
                    <a:lumMod val="65000"/>
                    <a:lumOff val="35000"/>
                  </a:schemeClr>
                </a:solidFill>
                <a:latin typeface="Arial"/>
                <a:cs typeface="Arial"/>
              </a:rPr>
              <a:t>E: John.ward@vivideconomics.com</a:t>
            </a:r>
            <a:endParaRPr lang="en-US" sz="1000" dirty="0">
              <a:solidFill>
                <a:schemeClr val="tx1">
                  <a:lumMod val="65000"/>
                  <a:lumOff val="35000"/>
                </a:schemeClr>
              </a:solidFill>
              <a:latin typeface="Arial"/>
              <a:cs typeface="Arial"/>
            </a:endParaRPr>
          </a:p>
        </p:txBody>
      </p:sp>
      <p:cxnSp>
        <p:nvCxnSpPr>
          <p:cNvPr id="11" name="Straight Connector 10"/>
          <p:cNvCxnSpPr/>
          <p:nvPr/>
        </p:nvCxnSpPr>
        <p:spPr bwMode="auto">
          <a:xfrm>
            <a:off x="4043215" y="1569346"/>
            <a:ext cx="4267200"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cxnSp>
        <p:nvCxnSpPr>
          <p:cNvPr id="12" name="Straight Connector 11"/>
          <p:cNvCxnSpPr/>
          <p:nvPr/>
        </p:nvCxnSpPr>
        <p:spPr bwMode="auto">
          <a:xfrm>
            <a:off x="4043215" y="2606865"/>
            <a:ext cx="4267200"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sp>
        <p:nvSpPr>
          <p:cNvPr id="19" name="TextBox 18"/>
          <p:cNvSpPr txBox="1"/>
          <p:nvPr/>
        </p:nvSpPr>
        <p:spPr>
          <a:xfrm>
            <a:off x="4065336" y="5168154"/>
            <a:ext cx="4572001" cy="253916"/>
          </a:xfrm>
          <a:prstGeom prst="rect">
            <a:avLst/>
          </a:prstGeom>
          <a:noFill/>
        </p:spPr>
        <p:txBody>
          <a:bodyPr wrap="square" lIns="0" rtlCol="0">
            <a:spAutoFit/>
          </a:bodyPr>
          <a:lstStyle/>
          <a:p>
            <a:pPr>
              <a:spcAft>
                <a:spcPts val="600"/>
              </a:spcAft>
            </a:pPr>
            <a:r>
              <a:rPr lang="en-GB" sz="1050" b="1" dirty="0" smtClean="0">
                <a:latin typeface="Times" pitchFamily="18" charset="0"/>
                <a:cs typeface="Times" pitchFamily="18" charset="0"/>
              </a:rPr>
              <a:t>Practice areas		</a:t>
            </a:r>
            <a:endParaRPr lang="en-GB" sz="1050" dirty="0" smtClean="0">
              <a:solidFill>
                <a:schemeClr val="accent2"/>
              </a:solidFill>
              <a:latin typeface="Times" pitchFamily="18" charset="0"/>
              <a:cs typeface="Times" pitchFamily="18" charset="0"/>
            </a:endParaRPr>
          </a:p>
        </p:txBody>
      </p:sp>
      <p:cxnSp>
        <p:nvCxnSpPr>
          <p:cNvPr id="20" name="Straight Connector 19"/>
          <p:cNvCxnSpPr/>
          <p:nvPr/>
        </p:nvCxnSpPr>
        <p:spPr bwMode="auto">
          <a:xfrm>
            <a:off x="4043215" y="4942902"/>
            <a:ext cx="4267200" cy="1588"/>
          </a:xfrm>
          <a:prstGeom prst="line">
            <a:avLst/>
          </a:prstGeom>
          <a:solidFill>
            <a:schemeClr val="accent1"/>
          </a:solidFill>
          <a:ln w="3175" cap="flat" cmpd="sng" algn="ctr">
            <a:solidFill>
              <a:schemeClr val="bg1">
                <a:lumMod val="50000"/>
              </a:schemeClr>
            </a:solidFill>
            <a:prstDash val="solid"/>
            <a:round/>
            <a:headEnd type="none" w="med" len="med"/>
            <a:tailEnd type="none" w="med" len="med"/>
          </a:ln>
          <a:effectLst/>
        </p:spPr>
      </p:cxnSp>
      <p:sp>
        <p:nvSpPr>
          <p:cNvPr id="22" name="TextBox 21"/>
          <p:cNvSpPr txBox="1"/>
          <p:nvPr/>
        </p:nvSpPr>
        <p:spPr>
          <a:xfrm>
            <a:off x="3972906" y="5396754"/>
            <a:ext cx="4762500" cy="646331"/>
          </a:xfrm>
          <a:prstGeom prst="rect">
            <a:avLst/>
          </a:prstGeom>
          <a:noFill/>
        </p:spPr>
        <p:txBody>
          <a:bodyPr wrap="square" rtlCol="0">
            <a:spAutoFit/>
          </a:bodyPr>
          <a:lstStyle/>
          <a:p>
            <a:r>
              <a:rPr lang="en-US" sz="1200" dirty="0" smtClean="0">
                <a:solidFill>
                  <a:srgbClr val="E56F51"/>
                </a:solidFill>
              </a:rPr>
              <a:t>Energy &amp; industry</a:t>
            </a:r>
            <a:r>
              <a:rPr lang="en-US" sz="1200" dirty="0" smtClean="0"/>
              <a:t>	</a:t>
            </a:r>
            <a:r>
              <a:rPr lang="en-US" sz="1200" dirty="0" smtClean="0">
                <a:solidFill>
                  <a:srgbClr val="5A877C"/>
                </a:solidFill>
              </a:rPr>
              <a:t>Growth &amp; development</a:t>
            </a:r>
          </a:p>
          <a:p>
            <a:r>
              <a:rPr lang="en-US" sz="1200" dirty="0" smtClean="0">
                <a:solidFill>
                  <a:srgbClr val="83AA73"/>
                </a:solidFill>
              </a:rPr>
              <a:t>Natural resources</a:t>
            </a:r>
            <a:r>
              <a:rPr lang="en-US" sz="1200" dirty="0" smtClean="0"/>
              <a:t>	</a:t>
            </a:r>
            <a:r>
              <a:rPr lang="en-US" sz="1200" dirty="0" smtClean="0">
                <a:solidFill>
                  <a:srgbClr val="5EBEC8"/>
                </a:solidFill>
              </a:rPr>
              <a:t>Competitiveness &amp; innovation</a:t>
            </a:r>
          </a:p>
          <a:p>
            <a:endParaRPr lang="en-US" sz="1200" dirty="0" smtClean="0">
              <a:solidFill>
                <a:srgbClr val="CFAE29"/>
              </a:solidFill>
            </a:endParaRPr>
          </a:p>
        </p:txBody>
      </p:sp>
      <p:sp>
        <p:nvSpPr>
          <p:cNvPr id="14" name="Footer Placeholder 13"/>
          <p:cNvSpPr>
            <a:spLocks noGrp="1"/>
          </p:cNvSpPr>
          <p:nvPr>
            <p:ph type="ftr" sz="quarter" idx="11"/>
          </p:nvPr>
        </p:nvSpPr>
        <p:spPr/>
        <p:txBody>
          <a:bodyPr/>
          <a:lstStyle/>
          <a:p>
            <a:r>
              <a:rPr lang="en-GB" smtClean="0"/>
              <a:t>Building an evidence base on the role of insurance-based mechanisms in promoting climate resilience</a:t>
            </a:r>
            <a:endParaRPr lang="en-GB" dirty="0"/>
          </a:p>
        </p:txBody>
      </p:sp>
      <p:sp>
        <p:nvSpPr>
          <p:cNvPr id="15" name="Slide Number Placeholder 14"/>
          <p:cNvSpPr>
            <a:spLocks noGrp="1"/>
          </p:cNvSpPr>
          <p:nvPr>
            <p:ph type="sldNum" sz="quarter" idx="10"/>
          </p:nvPr>
        </p:nvSpPr>
        <p:spPr/>
        <p:txBody>
          <a:bodyPr/>
          <a:lstStyle/>
          <a:p>
            <a:fld id="{3004D498-0FF8-43B0-9B29-80291AB8E0D9}" type="slidenum">
              <a:rPr lang="en-GB" smtClean="0"/>
              <a:pPr/>
              <a:t>20</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custDataLst>
              <p:tags r:id="rId1"/>
            </p:custDataLst>
          </p:nvPr>
        </p:nvSpPr>
        <p:spPr bwMode="auto">
          <a:xfrm>
            <a:off x="344487" y="1617705"/>
            <a:ext cx="8116887" cy="417835"/>
          </a:xfrm>
          <a:prstGeom prst="rect">
            <a:avLst/>
          </a:prstGeom>
          <a:solidFill>
            <a:srgbClr val="C4EBFA">
              <a:alpha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3" name="Title 2"/>
          <p:cNvSpPr>
            <a:spLocks noGrp="1"/>
          </p:cNvSpPr>
          <p:nvPr>
            <p:ph type="title"/>
          </p:nvPr>
        </p:nvSpPr>
        <p:spPr>
          <a:xfrm>
            <a:off x="371304" y="632608"/>
            <a:ext cx="8090071" cy="755074"/>
          </a:xfrm>
        </p:spPr>
        <p:txBody>
          <a:bodyPr/>
          <a:lstStyle/>
          <a:p>
            <a:r>
              <a:rPr lang="en-GB" dirty="0" smtClean="0"/>
              <a:t>Contents</a:t>
            </a:r>
            <a:endParaRPr lang="en-GB" dirty="0"/>
          </a:p>
        </p:txBody>
      </p:sp>
      <p:sp>
        <p:nvSpPr>
          <p:cNvPr id="5" name="Slide Number Placeholder 4"/>
          <p:cNvSpPr>
            <a:spLocks noGrp="1"/>
          </p:cNvSpPr>
          <p:nvPr>
            <p:ph type="sldNum" sz="quarter" idx="12"/>
          </p:nvPr>
        </p:nvSpPr>
        <p:spPr/>
        <p:txBody>
          <a:bodyPr/>
          <a:lstStyle/>
          <a:p>
            <a:fld id="{3004D498-0FF8-43B0-9B29-80291AB8E0D9}" type="slidenum">
              <a:rPr lang="en-GB" smtClean="0"/>
              <a:pPr/>
              <a:t>3</a:t>
            </a:fld>
            <a:endParaRPr lang="en-GB" dirty="0"/>
          </a:p>
        </p:txBody>
      </p:sp>
      <p:sp>
        <p:nvSpPr>
          <p:cNvPr id="6" name="Footer Placeholder 5"/>
          <p:cNvSpPr>
            <a:spLocks noGrp="1"/>
          </p:cNvSpPr>
          <p:nvPr>
            <p:ph type="ftr" sz="quarter" idx="13"/>
          </p:nvPr>
        </p:nvSpPr>
        <p:spPr>
          <a:xfrm>
            <a:off x="379413" y="195263"/>
            <a:ext cx="5941874" cy="230832"/>
          </a:xfrm>
        </p:spPr>
        <p:txBody>
          <a:bodyPr/>
          <a:lstStyle/>
          <a:p>
            <a:r>
              <a:rPr lang="en-GB" smtClean="0"/>
              <a:t>Building an evidence base on the role of insurance-based mechanisms in promoting climate resilience</a:t>
            </a:r>
            <a:endParaRPr lang="en-GB" dirty="0"/>
          </a:p>
        </p:txBody>
      </p:sp>
      <p:sp>
        <p:nvSpPr>
          <p:cNvPr id="2" name="Text Placeholder 1"/>
          <p:cNvSpPr>
            <a:spLocks noGrp="1"/>
          </p:cNvSpPr>
          <p:nvPr>
            <p:ph type="body" sz="quarter" idx="10"/>
          </p:nvPr>
        </p:nvSpPr>
        <p:spPr/>
        <p:txBody>
          <a:bodyPr/>
          <a:lstStyle/>
          <a:p>
            <a:pPr marL="342900" indent="-342900">
              <a:buAutoNum type="arabicPeriod"/>
            </a:pPr>
            <a:r>
              <a:rPr lang="en-GB" b="1" dirty="0" smtClean="0"/>
              <a:t>Overview of climate insurance in developing countries</a:t>
            </a:r>
          </a:p>
          <a:p>
            <a:pPr marL="342900" indent="-342900">
              <a:buAutoNum type="arabicPeriod"/>
            </a:pPr>
            <a:r>
              <a:rPr lang="en-GB" dirty="0" smtClean="0"/>
              <a:t>MDB experience with climate insurance products</a:t>
            </a:r>
          </a:p>
          <a:p>
            <a:pPr marL="342900" indent="-342900">
              <a:buAutoNum type="arabicPeriod"/>
            </a:pPr>
            <a:r>
              <a:rPr lang="en-GB" dirty="0" smtClean="0"/>
              <a:t>Possible options for the PPCR </a:t>
            </a:r>
          </a:p>
        </p:txBody>
      </p:sp>
    </p:spTree>
    <p:extLst>
      <p:ext uri="{BB962C8B-B14F-4D97-AF65-F5344CB8AC3E}">
        <p14:creationId xmlns:p14="http://schemas.microsoft.com/office/powerpoint/2010/main" val="182754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4</a:t>
            </a:fld>
            <a:endParaRPr lang="en-GB" dirty="0"/>
          </a:p>
        </p:txBody>
      </p:sp>
      <p:sp>
        <p:nvSpPr>
          <p:cNvPr id="4" name="Title 3"/>
          <p:cNvSpPr>
            <a:spLocks noGrp="1"/>
          </p:cNvSpPr>
          <p:nvPr>
            <p:ph type="title"/>
          </p:nvPr>
        </p:nvSpPr>
        <p:spPr>
          <a:xfrm>
            <a:off x="371304" y="346812"/>
            <a:ext cx="8090071" cy="755074"/>
          </a:xfrm>
        </p:spPr>
        <p:txBody>
          <a:bodyPr/>
          <a:lstStyle/>
          <a:p>
            <a:r>
              <a:rPr lang="en-GB" dirty="0"/>
              <a:t>C</a:t>
            </a:r>
            <a:r>
              <a:rPr lang="en-GB" dirty="0" smtClean="0"/>
              <a:t>limate risk insurance in developing countries largely consists of 4 types</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
        <p:nvSpPr>
          <p:cNvPr id="3" name="Rectangle 2"/>
          <p:cNvSpPr/>
          <p:nvPr/>
        </p:nvSpPr>
        <p:spPr bwMode="auto">
          <a:xfrm>
            <a:off x="246632" y="6046335"/>
            <a:ext cx="1433146" cy="65063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grpSp>
        <p:nvGrpSpPr>
          <p:cNvPr id="21" name="Group 20"/>
          <p:cNvGrpSpPr/>
          <p:nvPr/>
        </p:nvGrpSpPr>
        <p:grpSpPr>
          <a:xfrm>
            <a:off x="368250" y="2615430"/>
            <a:ext cx="8093125" cy="4011513"/>
            <a:chOff x="175804" y="1769141"/>
            <a:chExt cx="8364946" cy="4130214"/>
          </a:xfrm>
        </p:grpSpPr>
        <p:grpSp>
          <p:nvGrpSpPr>
            <p:cNvPr id="15" name="Group 14"/>
            <p:cNvGrpSpPr/>
            <p:nvPr/>
          </p:nvGrpSpPr>
          <p:grpSpPr>
            <a:xfrm>
              <a:off x="175804" y="1769141"/>
              <a:ext cx="8364946" cy="4130214"/>
              <a:chOff x="175804" y="1769141"/>
              <a:chExt cx="8364946" cy="4130214"/>
            </a:xfrm>
          </p:grpSpPr>
          <p:sp>
            <p:nvSpPr>
              <p:cNvPr id="16" name="Freeform 15"/>
              <p:cNvSpPr/>
              <p:nvPr/>
            </p:nvSpPr>
            <p:spPr>
              <a:xfrm rot="21600000">
                <a:off x="175804" y="1769141"/>
                <a:ext cx="4182473" cy="2065108"/>
              </a:xfrm>
              <a:custGeom>
                <a:avLst/>
                <a:gdLst>
                  <a:gd name="connsiteX0" fmla="*/ 0 w 2065107"/>
                  <a:gd name="connsiteY0" fmla="*/ 0 h 4182473"/>
                  <a:gd name="connsiteX1" fmla="*/ 1720916 w 2065107"/>
                  <a:gd name="connsiteY1" fmla="*/ 0 h 4182473"/>
                  <a:gd name="connsiteX2" fmla="*/ 2065107 w 2065107"/>
                  <a:gd name="connsiteY2" fmla="*/ 344191 h 4182473"/>
                  <a:gd name="connsiteX3" fmla="*/ 2065107 w 2065107"/>
                  <a:gd name="connsiteY3" fmla="*/ 4182473 h 4182473"/>
                  <a:gd name="connsiteX4" fmla="*/ 0 w 2065107"/>
                  <a:gd name="connsiteY4" fmla="*/ 4182473 h 4182473"/>
                  <a:gd name="connsiteX5" fmla="*/ 0 w 2065107"/>
                  <a:gd name="connsiteY5" fmla="*/ 0 h 418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5107" h="4182473">
                    <a:moveTo>
                      <a:pt x="0" y="4182472"/>
                    </a:moveTo>
                    <a:lnTo>
                      <a:pt x="0" y="697093"/>
                    </a:lnTo>
                    <a:cubicBezTo>
                      <a:pt x="0" y="312100"/>
                      <a:pt x="76087" y="1"/>
                      <a:pt x="169945" y="1"/>
                    </a:cubicBezTo>
                    <a:lnTo>
                      <a:pt x="2065107" y="1"/>
                    </a:lnTo>
                    <a:lnTo>
                      <a:pt x="2065107" y="4182472"/>
                    </a:lnTo>
                    <a:lnTo>
                      <a:pt x="0" y="41824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5" tIns="128015" rIns="128016" bIns="644294" numCol="1" spcCol="1270" anchor="ctr" anchorCtr="0">
                <a:noAutofit/>
              </a:bodyPr>
              <a:lstStyle/>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r>
                  <a:rPr lang="en-GB" sz="1800" kern="1200" dirty="0" smtClean="0"/>
                  <a:t>Sovereign risk insurance</a:t>
                </a:r>
                <a:endParaRPr lang="en-GB" sz="1800" kern="1200" dirty="0"/>
              </a:p>
            </p:txBody>
          </p:sp>
          <p:sp>
            <p:nvSpPr>
              <p:cNvPr id="17" name="Freeform 16"/>
              <p:cNvSpPr/>
              <p:nvPr/>
            </p:nvSpPr>
            <p:spPr>
              <a:xfrm>
                <a:off x="4358277" y="1769141"/>
                <a:ext cx="4182473" cy="2065107"/>
              </a:xfrm>
              <a:custGeom>
                <a:avLst/>
                <a:gdLst>
                  <a:gd name="connsiteX0" fmla="*/ 0 w 4182473"/>
                  <a:gd name="connsiteY0" fmla="*/ 0 h 2065107"/>
                  <a:gd name="connsiteX1" fmla="*/ 3838282 w 4182473"/>
                  <a:gd name="connsiteY1" fmla="*/ 0 h 2065107"/>
                  <a:gd name="connsiteX2" fmla="*/ 4182473 w 4182473"/>
                  <a:gd name="connsiteY2" fmla="*/ 344191 h 2065107"/>
                  <a:gd name="connsiteX3" fmla="*/ 4182473 w 4182473"/>
                  <a:gd name="connsiteY3" fmla="*/ 2065107 h 2065107"/>
                  <a:gd name="connsiteX4" fmla="*/ 0 w 4182473"/>
                  <a:gd name="connsiteY4" fmla="*/ 2065107 h 2065107"/>
                  <a:gd name="connsiteX5" fmla="*/ 0 w 4182473"/>
                  <a:gd name="connsiteY5" fmla="*/ 0 h 206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2473" h="2065107">
                    <a:moveTo>
                      <a:pt x="0" y="0"/>
                    </a:moveTo>
                    <a:lnTo>
                      <a:pt x="3838282" y="0"/>
                    </a:lnTo>
                    <a:cubicBezTo>
                      <a:pt x="4028373" y="0"/>
                      <a:pt x="4182473" y="154100"/>
                      <a:pt x="4182473" y="344191"/>
                    </a:cubicBezTo>
                    <a:lnTo>
                      <a:pt x="4182473" y="2065107"/>
                    </a:lnTo>
                    <a:lnTo>
                      <a:pt x="0" y="206510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128016" rIns="128016" bIns="644293" numCol="1" spcCol="1270" anchor="ctr" anchorCtr="0">
                <a:noAutofit/>
              </a:bodyPr>
              <a:lstStyle/>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r>
                  <a:rPr lang="en-GB" sz="1800" kern="1200" dirty="0" smtClean="0"/>
                  <a:t>Agricultural insurance</a:t>
                </a:r>
                <a:endParaRPr lang="en-GB" sz="1800" kern="1200" dirty="0"/>
              </a:p>
            </p:txBody>
          </p:sp>
          <p:sp>
            <p:nvSpPr>
              <p:cNvPr id="18" name="Freeform 17"/>
              <p:cNvSpPr/>
              <p:nvPr/>
            </p:nvSpPr>
            <p:spPr>
              <a:xfrm rot="21600000">
                <a:off x="175804" y="3834247"/>
                <a:ext cx="4182473" cy="2065108"/>
              </a:xfrm>
              <a:custGeom>
                <a:avLst/>
                <a:gdLst>
                  <a:gd name="connsiteX0" fmla="*/ 0 w 4182473"/>
                  <a:gd name="connsiteY0" fmla="*/ 0 h 2065107"/>
                  <a:gd name="connsiteX1" fmla="*/ 3838282 w 4182473"/>
                  <a:gd name="connsiteY1" fmla="*/ 0 h 2065107"/>
                  <a:gd name="connsiteX2" fmla="*/ 4182473 w 4182473"/>
                  <a:gd name="connsiteY2" fmla="*/ 344191 h 2065107"/>
                  <a:gd name="connsiteX3" fmla="*/ 4182473 w 4182473"/>
                  <a:gd name="connsiteY3" fmla="*/ 2065107 h 2065107"/>
                  <a:gd name="connsiteX4" fmla="*/ 0 w 4182473"/>
                  <a:gd name="connsiteY4" fmla="*/ 2065107 h 2065107"/>
                  <a:gd name="connsiteX5" fmla="*/ 0 w 4182473"/>
                  <a:gd name="connsiteY5" fmla="*/ 0 h 206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2473" h="2065107">
                    <a:moveTo>
                      <a:pt x="4182473" y="2065106"/>
                    </a:moveTo>
                    <a:lnTo>
                      <a:pt x="344191" y="2065106"/>
                    </a:lnTo>
                    <a:cubicBezTo>
                      <a:pt x="154100" y="2065106"/>
                      <a:pt x="0" y="1911006"/>
                      <a:pt x="0" y="1720915"/>
                    </a:cubicBezTo>
                    <a:lnTo>
                      <a:pt x="0" y="1"/>
                    </a:lnTo>
                    <a:lnTo>
                      <a:pt x="4182473" y="1"/>
                    </a:lnTo>
                    <a:lnTo>
                      <a:pt x="4182473" y="206510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5" tIns="644293" rIns="128016" bIns="128017" numCol="1" spcCol="1270" anchor="ctr" anchorCtr="0">
                <a:noAutofit/>
              </a:bodyPr>
              <a:lstStyle/>
              <a:p>
                <a:pPr lvl="0" algn="ctr" defTabSz="800100">
                  <a:lnSpc>
                    <a:spcPct val="90000"/>
                  </a:lnSpc>
                  <a:spcBef>
                    <a:spcPct val="0"/>
                  </a:spcBef>
                  <a:spcAft>
                    <a:spcPct val="35000"/>
                  </a:spcAft>
                </a:pPr>
                <a:r>
                  <a:rPr lang="en-GB" sz="1800" kern="1200" dirty="0" smtClean="0"/>
                  <a:t>Property insurance</a:t>
                </a:r>
              </a:p>
              <a:p>
                <a:pPr lvl="0" algn="ctr" defTabSz="800100">
                  <a:lnSpc>
                    <a:spcPct val="90000"/>
                  </a:lnSpc>
                  <a:spcBef>
                    <a:spcPct val="0"/>
                  </a:spcBef>
                  <a:spcAft>
                    <a:spcPct val="35000"/>
                  </a:spcAft>
                </a:pPr>
                <a:endParaRPr lang="en-GB" sz="1800" kern="1200" dirty="0"/>
              </a:p>
            </p:txBody>
          </p:sp>
          <p:sp>
            <p:nvSpPr>
              <p:cNvPr id="19" name="Freeform 18"/>
              <p:cNvSpPr/>
              <p:nvPr/>
            </p:nvSpPr>
            <p:spPr>
              <a:xfrm>
                <a:off x="4358277" y="3834248"/>
                <a:ext cx="4182473" cy="2065107"/>
              </a:xfrm>
              <a:custGeom>
                <a:avLst/>
                <a:gdLst>
                  <a:gd name="connsiteX0" fmla="*/ 0 w 2065107"/>
                  <a:gd name="connsiteY0" fmla="*/ 0 h 4182473"/>
                  <a:gd name="connsiteX1" fmla="*/ 1720916 w 2065107"/>
                  <a:gd name="connsiteY1" fmla="*/ 0 h 4182473"/>
                  <a:gd name="connsiteX2" fmla="*/ 2065107 w 2065107"/>
                  <a:gd name="connsiteY2" fmla="*/ 344191 h 4182473"/>
                  <a:gd name="connsiteX3" fmla="*/ 2065107 w 2065107"/>
                  <a:gd name="connsiteY3" fmla="*/ 4182473 h 4182473"/>
                  <a:gd name="connsiteX4" fmla="*/ 0 w 2065107"/>
                  <a:gd name="connsiteY4" fmla="*/ 4182473 h 4182473"/>
                  <a:gd name="connsiteX5" fmla="*/ 0 w 2065107"/>
                  <a:gd name="connsiteY5" fmla="*/ 0 h 418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5107" h="4182473">
                    <a:moveTo>
                      <a:pt x="2065107" y="0"/>
                    </a:moveTo>
                    <a:lnTo>
                      <a:pt x="2065107" y="3485381"/>
                    </a:lnTo>
                    <a:cubicBezTo>
                      <a:pt x="2065107" y="3870373"/>
                      <a:pt x="1989020" y="4182473"/>
                      <a:pt x="1895162" y="4182473"/>
                    </a:cubicBezTo>
                    <a:lnTo>
                      <a:pt x="0" y="4182473"/>
                    </a:lnTo>
                    <a:lnTo>
                      <a:pt x="0" y="0"/>
                    </a:lnTo>
                    <a:lnTo>
                      <a:pt x="2065107"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644292" rIns="128016" bIns="128017" numCol="1" spcCol="1270" anchor="ctr" anchorCtr="0">
                <a:noAutofit/>
              </a:bodyPr>
              <a:lstStyle/>
              <a:p>
                <a:pPr lvl="0" algn="ctr" defTabSz="800100">
                  <a:lnSpc>
                    <a:spcPct val="90000"/>
                  </a:lnSpc>
                  <a:spcBef>
                    <a:spcPct val="0"/>
                  </a:spcBef>
                  <a:spcAft>
                    <a:spcPct val="35000"/>
                  </a:spcAft>
                </a:pPr>
                <a:r>
                  <a:rPr lang="en-GB" sz="1800" kern="1200" dirty="0" err="1" smtClean="0"/>
                  <a:t>Microinsurance</a:t>
                </a:r>
                <a:endParaRPr lang="en-GB" sz="1800" kern="1200" dirty="0" smtClean="0"/>
              </a:p>
              <a:p>
                <a:pPr lvl="0" algn="ctr" defTabSz="800100">
                  <a:lnSpc>
                    <a:spcPct val="90000"/>
                  </a:lnSpc>
                  <a:spcBef>
                    <a:spcPct val="0"/>
                  </a:spcBef>
                  <a:spcAft>
                    <a:spcPct val="35000"/>
                  </a:spcAft>
                </a:pPr>
                <a:endParaRPr lang="en-GB" sz="1800" kern="1200" dirty="0"/>
              </a:p>
            </p:txBody>
          </p:sp>
          <p:sp>
            <p:nvSpPr>
              <p:cNvPr id="20" name="Freeform 19"/>
              <p:cNvSpPr/>
              <p:nvPr/>
            </p:nvSpPr>
            <p:spPr>
              <a:xfrm>
                <a:off x="3103535" y="3317971"/>
                <a:ext cx="2509483" cy="1032553"/>
              </a:xfrm>
              <a:custGeom>
                <a:avLst/>
                <a:gdLst>
                  <a:gd name="connsiteX0" fmla="*/ 0 w 2509483"/>
                  <a:gd name="connsiteY0" fmla="*/ 172096 h 1032553"/>
                  <a:gd name="connsiteX1" fmla="*/ 172096 w 2509483"/>
                  <a:gd name="connsiteY1" fmla="*/ 0 h 1032553"/>
                  <a:gd name="connsiteX2" fmla="*/ 2337387 w 2509483"/>
                  <a:gd name="connsiteY2" fmla="*/ 0 h 1032553"/>
                  <a:gd name="connsiteX3" fmla="*/ 2509483 w 2509483"/>
                  <a:gd name="connsiteY3" fmla="*/ 172096 h 1032553"/>
                  <a:gd name="connsiteX4" fmla="*/ 2509483 w 2509483"/>
                  <a:gd name="connsiteY4" fmla="*/ 860457 h 1032553"/>
                  <a:gd name="connsiteX5" fmla="*/ 2337387 w 2509483"/>
                  <a:gd name="connsiteY5" fmla="*/ 1032553 h 1032553"/>
                  <a:gd name="connsiteX6" fmla="*/ 172096 w 2509483"/>
                  <a:gd name="connsiteY6" fmla="*/ 1032553 h 1032553"/>
                  <a:gd name="connsiteX7" fmla="*/ 0 w 2509483"/>
                  <a:gd name="connsiteY7" fmla="*/ 860457 h 1032553"/>
                  <a:gd name="connsiteX8" fmla="*/ 0 w 2509483"/>
                  <a:gd name="connsiteY8" fmla="*/ 172096 h 103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9483" h="1032553">
                    <a:moveTo>
                      <a:pt x="0" y="172096"/>
                    </a:moveTo>
                    <a:cubicBezTo>
                      <a:pt x="0" y="77050"/>
                      <a:pt x="77050" y="0"/>
                      <a:pt x="172096" y="0"/>
                    </a:cubicBezTo>
                    <a:lnTo>
                      <a:pt x="2337387" y="0"/>
                    </a:lnTo>
                    <a:cubicBezTo>
                      <a:pt x="2432433" y="0"/>
                      <a:pt x="2509483" y="77050"/>
                      <a:pt x="2509483" y="172096"/>
                    </a:cubicBezTo>
                    <a:lnTo>
                      <a:pt x="2509483" y="860457"/>
                    </a:lnTo>
                    <a:cubicBezTo>
                      <a:pt x="2509483" y="955503"/>
                      <a:pt x="2432433" y="1032553"/>
                      <a:pt x="2337387" y="1032553"/>
                    </a:cubicBezTo>
                    <a:lnTo>
                      <a:pt x="172096" y="1032553"/>
                    </a:lnTo>
                    <a:cubicBezTo>
                      <a:pt x="77050" y="1032553"/>
                      <a:pt x="0" y="955503"/>
                      <a:pt x="0" y="860457"/>
                    </a:cubicBezTo>
                    <a:lnTo>
                      <a:pt x="0" y="172096"/>
                    </a:lnTo>
                    <a:close/>
                  </a:path>
                </a:pathLst>
              </a:cu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spcFirstLastPara="0" vert="horz" wrap="square" lIns="118985" tIns="118985" rIns="118985" bIns="118985" numCol="1" spcCol="1270" anchor="ctr" anchorCtr="0">
                <a:noAutofit/>
              </a:bodyPr>
              <a:lstStyle/>
              <a:p>
                <a:pPr lvl="0" algn="ctr" defTabSz="800100">
                  <a:lnSpc>
                    <a:spcPct val="90000"/>
                  </a:lnSpc>
                  <a:spcBef>
                    <a:spcPct val="0"/>
                  </a:spcBef>
                  <a:spcAft>
                    <a:spcPct val="35000"/>
                  </a:spcAft>
                </a:pPr>
                <a:r>
                  <a:rPr lang="en-GB" sz="1800" kern="1200" dirty="0" smtClean="0"/>
                  <a:t>Climate risk insurance products in developing countries</a:t>
                </a:r>
                <a:endParaRPr lang="en-GB" sz="1800" kern="1200" dirty="0"/>
              </a:p>
            </p:txBody>
          </p: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301" y="3322577"/>
              <a:ext cx="2655885" cy="413481"/>
            </a:xfrm>
            <a:prstGeom prst="rect">
              <a:avLst/>
            </a:prstGeom>
          </p:spPr>
        </p:pic>
        <p:pic>
          <p:nvPicPr>
            <p:cNvPr id="11" name="Picture 10"/>
            <p:cNvPicPr>
              <a:picLocks noChangeAspect="1"/>
            </p:cNvPicPr>
            <p:nvPr/>
          </p:nvPicPr>
          <p:blipFill>
            <a:blip r:embed="rId3"/>
            <a:stretch>
              <a:fillRect/>
            </a:stretch>
          </p:blipFill>
          <p:spPr>
            <a:xfrm>
              <a:off x="7294541" y="2895097"/>
              <a:ext cx="1166834" cy="840962"/>
            </a:xfrm>
            <a:prstGeom prst="rect">
              <a:avLst/>
            </a:prstGeom>
          </p:spPr>
        </p:pic>
        <p:pic>
          <p:nvPicPr>
            <p:cNvPr id="12" name="Picture 11"/>
            <p:cNvPicPr>
              <a:picLocks noChangeAspect="1"/>
            </p:cNvPicPr>
            <p:nvPr/>
          </p:nvPicPr>
          <p:blipFill rotWithShape="1">
            <a:blip r:embed="rId4"/>
            <a:srcRect t="9406"/>
            <a:stretch/>
          </p:blipFill>
          <p:spPr>
            <a:xfrm>
              <a:off x="311301" y="5000437"/>
              <a:ext cx="854903" cy="774494"/>
            </a:xfrm>
            <a:prstGeom prst="rect">
              <a:avLst/>
            </a:prstGeom>
          </p:spPr>
        </p:pic>
        <p:pic>
          <p:nvPicPr>
            <p:cNvPr id="1026" name="Picture 2" descr="http://aibga.info/wp-content/uploads/2014/07/Livelihood-Protection-Policy.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94541" y="5000437"/>
              <a:ext cx="1167578" cy="774494"/>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Content Placeholder 4"/>
          <p:cNvSpPr txBox="1">
            <a:spLocks/>
          </p:cNvSpPr>
          <p:nvPr/>
        </p:nvSpPr>
        <p:spPr bwMode="auto">
          <a:xfrm>
            <a:off x="379413" y="982560"/>
            <a:ext cx="8081962" cy="348817"/>
          </a:xfrm>
          <a:prstGeom prst="rect">
            <a:avLst/>
          </a:prstGeom>
          <a:noFill/>
          <a:ln w="9525">
            <a:noFill/>
            <a:miter lim="800000"/>
            <a:headEnd/>
            <a:tailEnd/>
          </a:ln>
        </p:spPr>
        <p:txBody>
          <a:bodyPr vert="horz" wrap="square" lIns="95780" tIns="47891" rIns="95780" bIns="47891" numCol="1" anchor="t" anchorCtr="0" compatLnSpc="1">
            <a:prstTxWarp prst="textNoShape">
              <a:avLst/>
            </a:prstTxWarp>
          </a:bodyPr>
          <a:lstStyle>
            <a:lvl1pPr marL="0" indent="0" algn="l" defTabSz="957263" rtl="0" eaLnBrk="1" fontAlgn="base" hangingPunct="1">
              <a:spcBef>
                <a:spcPct val="0"/>
              </a:spcBef>
              <a:spcAft>
                <a:spcPts val="0"/>
              </a:spcAft>
              <a:buFontTx/>
              <a:buNone/>
              <a:defRPr lang="en-GB" sz="1400" b="1" kern="1200" noProof="0" dirty="0" smtClean="0">
                <a:solidFill>
                  <a:schemeClr val="tx1"/>
                </a:solidFill>
                <a:latin typeface="Helvetica"/>
                <a:ea typeface="+mn-ea"/>
                <a:cs typeface="Helvetica"/>
              </a:defRPr>
            </a:lvl1pPr>
            <a:lvl2pPr marL="358775" indent="-358775" algn="l" defTabSz="957263" rtl="0" eaLnBrk="1" fontAlgn="base" hangingPunct="1">
              <a:spcBef>
                <a:spcPct val="0"/>
              </a:spcBef>
              <a:spcAft>
                <a:spcPts val="1200"/>
              </a:spcAft>
              <a:buFont typeface="Arial" pitchFamily="34" charset="0"/>
              <a:buChar char="—"/>
              <a:defRPr sz="1600">
                <a:solidFill>
                  <a:srgbClr val="565656"/>
                </a:solidFill>
                <a:latin typeface="+mn-lt"/>
                <a:ea typeface="ＭＳ Ｐゴシック" pitchFamily="53" charset="-128"/>
              </a:defRPr>
            </a:lvl2pPr>
            <a:lvl3pPr marL="719138" indent="-358775" algn="l" defTabSz="957263" rtl="0" eaLnBrk="1" fontAlgn="base" hangingPunct="1">
              <a:spcBef>
                <a:spcPct val="0"/>
              </a:spcBef>
              <a:spcAft>
                <a:spcPts val="0"/>
              </a:spcAft>
              <a:buFont typeface="Arial" pitchFamily="34" charset="0"/>
              <a:buChar char="—"/>
              <a:defRPr sz="1400">
                <a:solidFill>
                  <a:schemeClr val="bg2"/>
                </a:solidFill>
                <a:latin typeface="+mn-lt"/>
                <a:ea typeface="ＭＳ Ｐゴシック" pitchFamily="53" charset="-128"/>
              </a:defRPr>
            </a:lvl3pPr>
            <a:lvl4pPr marL="1079500" indent="-358775" algn="l" defTabSz="957263" rtl="0" eaLnBrk="1" fontAlgn="base" hangingPunct="1">
              <a:spcBef>
                <a:spcPct val="0"/>
              </a:spcBef>
              <a:spcAft>
                <a:spcPts val="600"/>
              </a:spcAft>
              <a:buFont typeface="Arial" pitchFamily="34" charset="0"/>
              <a:buNone/>
              <a:defRPr sz="1400">
                <a:solidFill>
                  <a:schemeClr val="bg2"/>
                </a:solidFill>
                <a:latin typeface="+mn-lt"/>
                <a:ea typeface="ＭＳ Ｐゴシック" pitchFamily="53" charset="-128"/>
              </a:defRPr>
            </a:lvl4pPr>
            <a:lvl5pPr marL="1073150" indent="-357188" algn="l" defTabSz="957263" rtl="0" eaLnBrk="1" fontAlgn="base" hangingPunct="1">
              <a:spcBef>
                <a:spcPct val="0"/>
              </a:spcBef>
              <a:spcAft>
                <a:spcPts val="600"/>
              </a:spcAft>
              <a:buFont typeface="Arial" pitchFamily="34" charset="0"/>
              <a:buChar char="—"/>
              <a:defRPr sz="1400">
                <a:solidFill>
                  <a:schemeClr val="bg2"/>
                </a:solidFill>
                <a:latin typeface="+mn-lt"/>
                <a:ea typeface="ＭＳ Ｐゴシック" pitchFamily="53" charset="-128"/>
              </a:defRPr>
            </a:lvl5pPr>
            <a:lvl6pPr marL="2611438" indent="-238125" algn="l" defTabSz="957263" rtl="0" eaLnBrk="1" fontAlgn="base" hangingPunct="1">
              <a:spcBef>
                <a:spcPct val="20000"/>
              </a:spcBef>
              <a:spcAft>
                <a:spcPct val="0"/>
              </a:spcAft>
              <a:buChar char="–"/>
              <a:defRPr sz="1400">
                <a:solidFill>
                  <a:schemeClr val="bg2"/>
                </a:solidFill>
                <a:latin typeface="+mn-lt"/>
                <a:ea typeface="ＭＳ Ｐゴシック" pitchFamily="53" charset="-128"/>
              </a:defRPr>
            </a:lvl6pPr>
            <a:lvl7pPr marL="3068638" indent="-238125" algn="l" defTabSz="957263" rtl="0" eaLnBrk="1" fontAlgn="base" hangingPunct="1">
              <a:spcBef>
                <a:spcPct val="20000"/>
              </a:spcBef>
              <a:spcAft>
                <a:spcPct val="0"/>
              </a:spcAft>
              <a:buChar char="–"/>
              <a:defRPr sz="1400">
                <a:solidFill>
                  <a:schemeClr val="bg2"/>
                </a:solidFill>
                <a:latin typeface="+mn-lt"/>
                <a:ea typeface="ＭＳ Ｐゴシック" pitchFamily="53" charset="-128"/>
              </a:defRPr>
            </a:lvl7pPr>
            <a:lvl8pPr marL="3525838" indent="-238125" algn="l" defTabSz="957263" rtl="0" eaLnBrk="1" fontAlgn="base" hangingPunct="1">
              <a:spcBef>
                <a:spcPct val="20000"/>
              </a:spcBef>
              <a:spcAft>
                <a:spcPct val="0"/>
              </a:spcAft>
              <a:buChar char="–"/>
              <a:defRPr sz="1400">
                <a:solidFill>
                  <a:schemeClr val="bg2"/>
                </a:solidFill>
                <a:latin typeface="+mn-lt"/>
                <a:ea typeface="ＭＳ Ｐゴシック" pitchFamily="53" charset="-128"/>
              </a:defRPr>
            </a:lvl8pPr>
            <a:lvl9pPr marL="3983038" indent="-238125" algn="l" defTabSz="957263" rtl="0" eaLnBrk="1" fontAlgn="base" hangingPunct="1">
              <a:spcBef>
                <a:spcPct val="20000"/>
              </a:spcBef>
              <a:spcAft>
                <a:spcPct val="0"/>
              </a:spcAft>
              <a:buChar char="–"/>
              <a:defRPr sz="1400">
                <a:solidFill>
                  <a:schemeClr val="bg2"/>
                </a:solidFill>
                <a:latin typeface="+mn-lt"/>
                <a:ea typeface="ＭＳ Ｐゴシック" pitchFamily="53" charset="-128"/>
              </a:defRPr>
            </a:lvl9pPr>
          </a:lstStyle>
          <a:p>
            <a:r>
              <a:rPr lang="en-GB" dirty="0" smtClean="0"/>
              <a:t>In many developing countries – especially low income countries – there is much less focus on buildings insurance and greater use of index-based products than in developed countries</a:t>
            </a:r>
            <a:endParaRPr lang="en-GB" dirty="0"/>
          </a:p>
        </p:txBody>
      </p:sp>
      <p:sp>
        <p:nvSpPr>
          <p:cNvPr id="22" name="Oval Callout 21"/>
          <p:cNvSpPr/>
          <p:nvPr/>
        </p:nvSpPr>
        <p:spPr bwMode="auto">
          <a:xfrm>
            <a:off x="3842418" y="1519691"/>
            <a:ext cx="4347853" cy="1315398"/>
          </a:xfrm>
          <a:prstGeom prst="wedgeEllipseCallout">
            <a:avLst>
              <a:gd name="adj1" fmla="val -36707"/>
              <a:gd name="adj2" fmla="val 147194"/>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600" dirty="0"/>
              <a:t>Business interruption insurance and liability insurance may grow in the medium term</a:t>
            </a:r>
          </a:p>
        </p:txBody>
      </p:sp>
    </p:spTree>
    <p:extLst>
      <p:ext uri="{BB962C8B-B14F-4D97-AF65-F5344CB8AC3E}">
        <p14:creationId xmlns:p14="http://schemas.microsoft.com/office/powerpoint/2010/main" val="90704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5</a:t>
            </a:fld>
            <a:endParaRPr lang="en-GB" dirty="0"/>
          </a:p>
        </p:txBody>
      </p:sp>
      <p:sp>
        <p:nvSpPr>
          <p:cNvPr id="4" name="Title 3"/>
          <p:cNvSpPr>
            <a:spLocks noGrp="1"/>
          </p:cNvSpPr>
          <p:nvPr>
            <p:ph type="title"/>
          </p:nvPr>
        </p:nvSpPr>
        <p:spPr>
          <a:xfrm>
            <a:off x="371304" y="602452"/>
            <a:ext cx="8090071" cy="755074"/>
          </a:xfrm>
        </p:spPr>
        <p:txBody>
          <a:bodyPr/>
          <a:lstStyle/>
          <a:p>
            <a:r>
              <a:rPr lang="en-GB" dirty="0" smtClean="0"/>
              <a:t>Despite growth, the proportion of insured weather related losses in developing countries is lower than in developed countries  </a:t>
            </a:r>
            <a:endParaRPr lang="en-GB" dirty="0"/>
          </a:p>
        </p:txBody>
      </p:sp>
      <p:sp>
        <p:nvSpPr>
          <p:cNvPr id="6" name="Footer Placeholder 5"/>
          <p:cNvSpPr>
            <a:spLocks noGrp="1"/>
          </p:cNvSpPr>
          <p:nvPr>
            <p:ph type="ftr" sz="quarter" idx="13"/>
          </p:nvPr>
        </p:nvSpPr>
        <p:spPr/>
        <p:txBody>
          <a:bodyPr/>
          <a:lstStyle/>
          <a:p>
            <a:r>
              <a:rPr lang="en-GB" dirty="0" smtClean="0"/>
              <a:t>Building an evidence base on the role of insurance-based mechanisms in promoting climate resilience</a:t>
            </a:r>
            <a:endParaRPr lang="en-GB"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022215" y="1620582"/>
            <a:ext cx="7236881" cy="4443723"/>
          </a:xfrm>
          <a:prstGeom prst="rect">
            <a:avLst/>
          </a:prstGeom>
          <a:noFill/>
          <a:ln>
            <a:noFill/>
          </a:ln>
        </p:spPr>
      </p:pic>
      <p:sp>
        <p:nvSpPr>
          <p:cNvPr id="9" name="TextBox 8"/>
          <p:cNvSpPr txBox="1"/>
          <p:nvPr/>
        </p:nvSpPr>
        <p:spPr>
          <a:xfrm>
            <a:off x="342457" y="6221172"/>
            <a:ext cx="5582482" cy="276999"/>
          </a:xfrm>
          <a:prstGeom prst="rect">
            <a:avLst/>
          </a:prstGeom>
          <a:noFill/>
        </p:spPr>
        <p:txBody>
          <a:bodyPr wrap="square" rtlCol="0">
            <a:spAutoFit/>
          </a:bodyPr>
          <a:lstStyle/>
          <a:p>
            <a:r>
              <a:rPr lang="en-GB" sz="1200" i="1" dirty="0" smtClean="0"/>
              <a:t>Source: Vivid Economics based on data from Munich Re, </a:t>
            </a:r>
            <a:r>
              <a:rPr lang="en-GB" sz="1200" i="1" dirty="0" err="1" smtClean="0"/>
              <a:t>NatCat</a:t>
            </a:r>
            <a:r>
              <a:rPr lang="en-GB" sz="1200" i="1" dirty="0" smtClean="0"/>
              <a:t> SERVICE </a:t>
            </a:r>
          </a:p>
        </p:txBody>
      </p:sp>
    </p:spTree>
    <p:extLst>
      <p:ext uri="{BB962C8B-B14F-4D97-AF65-F5344CB8AC3E}">
        <p14:creationId xmlns:p14="http://schemas.microsoft.com/office/powerpoint/2010/main" val="576710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6</a:t>
            </a:fld>
            <a:endParaRPr lang="en-GB" dirty="0"/>
          </a:p>
        </p:txBody>
      </p:sp>
      <p:sp>
        <p:nvSpPr>
          <p:cNvPr id="4" name="Title 3"/>
          <p:cNvSpPr>
            <a:spLocks noGrp="1"/>
          </p:cNvSpPr>
          <p:nvPr>
            <p:ph type="title"/>
          </p:nvPr>
        </p:nvSpPr>
        <p:spPr>
          <a:xfrm>
            <a:off x="371304" y="357070"/>
            <a:ext cx="8090071" cy="755074"/>
          </a:xfrm>
        </p:spPr>
        <p:txBody>
          <a:bodyPr/>
          <a:lstStyle/>
          <a:p>
            <a:r>
              <a:rPr lang="en-GB" dirty="0" smtClean="0"/>
              <a:t>There are a range of barriers to (climate) insurance market development in non-OECD countries</a:t>
            </a:r>
            <a:endParaRPr lang="en-GB" dirty="0"/>
          </a:p>
        </p:txBody>
      </p:sp>
      <p:sp>
        <p:nvSpPr>
          <p:cNvPr id="5" name="Content Placeholder 4"/>
          <p:cNvSpPr>
            <a:spLocks noGrp="1"/>
          </p:cNvSpPr>
          <p:nvPr>
            <p:ph sz="quarter" idx="12"/>
          </p:nvPr>
        </p:nvSpPr>
        <p:spPr>
          <a:xfrm>
            <a:off x="379413" y="1073927"/>
            <a:ext cx="8081962" cy="348817"/>
          </a:xfrm>
        </p:spPr>
        <p:txBody>
          <a:bodyPr/>
          <a:lstStyle/>
          <a:p>
            <a:r>
              <a:rPr lang="en-GB" dirty="0" smtClean="0"/>
              <a:t>These exist on both the demand and the supply side</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4021163"/>
              </p:ext>
            </p:extLst>
          </p:nvPr>
        </p:nvGraphicFramePr>
        <p:xfrm>
          <a:off x="371304" y="1699744"/>
          <a:ext cx="8169446" cy="4607841"/>
        </p:xfrm>
        <a:graphic>
          <a:graphicData uri="http://schemas.openxmlformats.org/drawingml/2006/table">
            <a:tbl>
              <a:tblPr firstRow="1" bandRow="1">
                <a:tableStyleId>{5C22544A-7EE6-4342-B048-85BDC9FD1C3A}</a:tableStyleId>
              </a:tblPr>
              <a:tblGrid>
                <a:gridCol w="3945323"/>
                <a:gridCol w="4224123"/>
              </a:tblGrid>
              <a:tr h="539841">
                <a:tc>
                  <a:txBody>
                    <a:bodyPr/>
                    <a:lstStyle/>
                    <a:p>
                      <a:pPr algn="ctr"/>
                      <a:r>
                        <a:rPr lang="en-GB" sz="1400" b="1" kern="1200" dirty="0" smtClean="0">
                          <a:solidFill>
                            <a:schemeClr val="bg1"/>
                          </a:solidFill>
                          <a:latin typeface="+mn-lt"/>
                          <a:ea typeface="ＭＳ Ｐゴシック" pitchFamily="53" charset="-128"/>
                          <a:cs typeface="+mn-cs"/>
                        </a:rPr>
                        <a:t>Demand-side</a:t>
                      </a:r>
                      <a:endParaRPr lang="en-GB" sz="1400" b="1" kern="1200" dirty="0">
                        <a:solidFill>
                          <a:schemeClr val="bg1"/>
                        </a:solidFill>
                        <a:latin typeface="+mn-lt"/>
                        <a:ea typeface="ＭＳ Ｐゴシック" pitchFamily="53" charset="-128"/>
                        <a:cs typeface="+mn-cs"/>
                      </a:endParaRPr>
                    </a:p>
                  </a:txBody>
                  <a:tcPr anchor="ctr"/>
                </a:tc>
                <a:tc>
                  <a:txBody>
                    <a:bodyPr/>
                    <a:lstStyle/>
                    <a:p>
                      <a:pPr algn="ctr"/>
                      <a:r>
                        <a:rPr lang="en-GB" sz="1400" b="1" kern="1200" dirty="0" smtClean="0">
                          <a:solidFill>
                            <a:schemeClr val="bg1"/>
                          </a:solidFill>
                          <a:latin typeface="+mn-lt"/>
                          <a:ea typeface="ＭＳ Ｐゴシック" pitchFamily="53" charset="-128"/>
                          <a:cs typeface="+mn-cs"/>
                        </a:rPr>
                        <a:t>Supply-side</a:t>
                      </a:r>
                      <a:endParaRPr lang="en-GB" sz="1400" b="1" kern="1200" dirty="0">
                        <a:solidFill>
                          <a:schemeClr val="bg1"/>
                        </a:solidFill>
                        <a:latin typeface="+mn-lt"/>
                        <a:ea typeface="ＭＳ Ｐゴシック" pitchFamily="53" charset="-128"/>
                        <a:cs typeface="+mn-cs"/>
                      </a:endParaRPr>
                    </a:p>
                  </a:txBody>
                  <a:tcPr anchor="ctr"/>
                </a:tc>
              </a:tr>
              <a:tr h="828000">
                <a:tc>
                  <a:txBody>
                    <a:bodyPr/>
                    <a:lstStyle/>
                    <a:p>
                      <a:pPr algn="l">
                        <a:spcAft>
                          <a:spcPts val="600"/>
                        </a:spcAft>
                      </a:pPr>
                      <a:r>
                        <a:rPr lang="en-GB" sz="1800" b="0" dirty="0" smtClean="0">
                          <a:solidFill>
                            <a:schemeClr val="tx1"/>
                          </a:solidFill>
                          <a:latin typeface="+mn-lt"/>
                          <a:ea typeface="ＭＳ Ｐゴシック" pitchFamily="53" charset="-128"/>
                        </a:rPr>
                        <a:t>Low income</a:t>
                      </a:r>
                    </a:p>
                  </a:txBody>
                  <a:tcPr anchor="ctr"/>
                </a:tc>
                <a:tc>
                  <a:txBody>
                    <a:bodyPr/>
                    <a:lstStyle/>
                    <a:p>
                      <a:pPr algn="l">
                        <a:spcAft>
                          <a:spcPts val="600"/>
                        </a:spcAft>
                      </a:pPr>
                      <a:r>
                        <a:rPr lang="en-GB" sz="1800" b="0" kern="1200" dirty="0" smtClean="0">
                          <a:solidFill>
                            <a:schemeClr val="tx1"/>
                          </a:solidFill>
                          <a:latin typeface="+mn-lt"/>
                          <a:ea typeface="ＭＳ Ｐゴシック" pitchFamily="53" charset="-128"/>
                          <a:cs typeface="+mn-cs"/>
                        </a:rPr>
                        <a:t>Risk characteristics</a:t>
                      </a:r>
                    </a:p>
                  </a:txBody>
                  <a:tcPr anchor="ctr"/>
                </a:tc>
              </a:tr>
              <a:tr h="1080000">
                <a:tc>
                  <a:txBody>
                    <a:bodyPr/>
                    <a:lstStyle/>
                    <a:p>
                      <a:pPr marL="0" indent="0" algn="l" defTabSz="457200" rtl="0" eaLnBrk="1" latinLnBrk="0" hangingPunct="1">
                        <a:spcAft>
                          <a:spcPts val="600"/>
                        </a:spcAft>
                        <a:buFont typeface="Arial" panose="020B0604020202020204" pitchFamily="34" charset="0"/>
                        <a:buNone/>
                      </a:pPr>
                      <a:r>
                        <a:rPr lang="en-GB" sz="1800" b="0" kern="1200" dirty="0" smtClean="0">
                          <a:solidFill>
                            <a:schemeClr val="tx1"/>
                          </a:solidFill>
                          <a:latin typeface="+mn-lt"/>
                          <a:ea typeface="ＭＳ Ｐゴシック" pitchFamily="53" charset="-128"/>
                          <a:cs typeface="+mn-cs"/>
                        </a:rPr>
                        <a:t>Lack</a:t>
                      </a:r>
                      <a:r>
                        <a:rPr lang="en-GB" sz="1800" b="0" kern="1200" baseline="0" dirty="0" smtClean="0">
                          <a:solidFill>
                            <a:schemeClr val="tx1"/>
                          </a:solidFill>
                          <a:latin typeface="+mn-lt"/>
                          <a:ea typeface="ＭＳ Ｐゴシック" pitchFamily="53" charset="-128"/>
                          <a:cs typeface="+mn-cs"/>
                        </a:rPr>
                        <a:t> of trust</a:t>
                      </a:r>
                    </a:p>
                  </a:txBody>
                  <a:tcPr anchor="ctr"/>
                </a:tc>
                <a:tc>
                  <a:txBody>
                    <a:bodyPr/>
                    <a:lstStyle/>
                    <a:p>
                      <a:pPr marL="0" indent="0" algn="l">
                        <a:spcAft>
                          <a:spcPts val="600"/>
                        </a:spcAft>
                        <a:buFont typeface="Arial" panose="020B0604020202020204" pitchFamily="34" charset="0"/>
                        <a:buNone/>
                      </a:pPr>
                      <a:r>
                        <a:rPr lang="en-GB" sz="1800" b="0" kern="1200" dirty="0" smtClean="0">
                          <a:solidFill>
                            <a:schemeClr val="tx1"/>
                          </a:solidFill>
                          <a:latin typeface="+mn-lt"/>
                          <a:ea typeface="ＭＳ Ｐゴシック" pitchFamily="53" charset="-128"/>
                          <a:cs typeface="+mn-cs"/>
                        </a:rPr>
                        <a:t>Lack of data to accurately price risks and identify when insurance is suitable</a:t>
                      </a:r>
                    </a:p>
                  </a:txBody>
                  <a:tcPr anchor="ctr"/>
                </a:tc>
              </a:tr>
              <a:tr h="1080000">
                <a:tc>
                  <a:txBody>
                    <a:bodyPr/>
                    <a:lstStyle/>
                    <a:p>
                      <a:pPr marL="0" algn="l" defTabSz="457200" rtl="0" eaLnBrk="1" latinLnBrk="0" hangingPunct="1">
                        <a:spcAft>
                          <a:spcPts val="600"/>
                        </a:spcAft>
                      </a:pPr>
                      <a:r>
                        <a:rPr lang="en-GB" sz="1800" b="0" kern="1200" baseline="0" dirty="0" smtClean="0">
                          <a:solidFill>
                            <a:schemeClr val="tx1"/>
                          </a:solidFill>
                          <a:latin typeface="+mn-lt"/>
                          <a:ea typeface="ＭＳ Ｐゴシック" pitchFamily="53" charset="-128"/>
                          <a:cs typeface="+mn-cs"/>
                        </a:rPr>
                        <a:t>Lack of financial literacy and misunderstanding of risks and the role of insurance</a:t>
                      </a:r>
                    </a:p>
                  </a:txBody>
                  <a:tcPr anchor="ctr"/>
                </a:tc>
                <a:tc>
                  <a:txBody>
                    <a:bodyPr/>
                    <a:lstStyle/>
                    <a:p>
                      <a:pPr marL="0" indent="0" algn="l">
                        <a:spcAft>
                          <a:spcPts val="600"/>
                        </a:spcAft>
                        <a:buFont typeface="Arial" panose="020B0604020202020204" pitchFamily="34" charset="0"/>
                        <a:buNone/>
                      </a:pPr>
                      <a:r>
                        <a:rPr lang="en-GB" sz="1800" b="0" kern="1200" dirty="0" smtClean="0">
                          <a:solidFill>
                            <a:schemeClr val="tx1"/>
                          </a:solidFill>
                          <a:latin typeface="+mn-lt"/>
                          <a:ea typeface="ＭＳ Ｐゴシック" pitchFamily="53" charset="-128"/>
                          <a:cs typeface="+mn-cs"/>
                        </a:rPr>
                        <a:t>Lack</a:t>
                      </a:r>
                      <a:r>
                        <a:rPr lang="en-GB" sz="1800" b="0" kern="1200" baseline="0" dirty="0" smtClean="0">
                          <a:solidFill>
                            <a:schemeClr val="tx1"/>
                          </a:solidFill>
                          <a:latin typeface="+mn-lt"/>
                          <a:ea typeface="ＭＳ Ｐゴシック" pitchFamily="53" charset="-128"/>
                          <a:cs typeface="+mn-cs"/>
                        </a:rPr>
                        <a:t> of technical capacity and other supply side barriers</a:t>
                      </a:r>
                    </a:p>
                  </a:txBody>
                  <a:tcPr anchor="ctr"/>
                </a:tc>
              </a:tr>
              <a:tr h="1080000">
                <a:tc>
                  <a:txBody>
                    <a:bodyPr/>
                    <a:lstStyle/>
                    <a:p>
                      <a:pPr algn="l">
                        <a:spcAft>
                          <a:spcPts val="600"/>
                        </a:spcAft>
                      </a:pPr>
                      <a:r>
                        <a:rPr lang="en-GB" sz="1800" b="0" kern="1200" baseline="0" dirty="0" smtClean="0">
                          <a:solidFill>
                            <a:schemeClr val="tx1"/>
                          </a:solidFill>
                          <a:latin typeface="+mn-lt"/>
                          <a:ea typeface="ＭＳ Ｐゴシック" pitchFamily="53" charset="-128"/>
                          <a:cs typeface="+mn-cs"/>
                        </a:rPr>
                        <a:t>Existence of alternative measures including humanitarian assistance</a:t>
                      </a:r>
                    </a:p>
                  </a:txBody>
                  <a:tcPr anchor="ctr"/>
                </a:tc>
                <a:tc>
                  <a:txBody>
                    <a:bodyPr/>
                    <a:lstStyle/>
                    <a:p>
                      <a:pPr algn="l">
                        <a:spcAft>
                          <a:spcPts val="600"/>
                        </a:spcAft>
                      </a:pPr>
                      <a:r>
                        <a:rPr lang="en-GB" sz="1800" b="0" kern="1200" dirty="0" smtClean="0">
                          <a:solidFill>
                            <a:schemeClr val="tx1"/>
                          </a:solidFill>
                          <a:latin typeface="+mn-lt"/>
                          <a:ea typeface="ＭＳ Ｐゴシック" pitchFamily="53" charset="-128"/>
                          <a:cs typeface="+mn-cs"/>
                        </a:rPr>
                        <a:t>Unsupportive regulatory frameworks</a:t>
                      </a:r>
                    </a:p>
                  </a:txBody>
                  <a:tcPr anchor="ctr"/>
                </a:tc>
              </a:tr>
            </a:tbl>
          </a:graphicData>
        </a:graphic>
      </p:graphicFrame>
    </p:spTree>
    <p:extLst>
      <p:ext uri="{BB962C8B-B14F-4D97-AF65-F5344CB8AC3E}">
        <p14:creationId xmlns:p14="http://schemas.microsoft.com/office/powerpoint/2010/main" val="635665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custDataLst>
              <p:tags r:id="rId1"/>
            </p:custDataLst>
          </p:nvPr>
        </p:nvSpPr>
        <p:spPr bwMode="auto">
          <a:xfrm>
            <a:off x="344487" y="2001162"/>
            <a:ext cx="8116887" cy="417835"/>
          </a:xfrm>
          <a:prstGeom prst="rect">
            <a:avLst/>
          </a:prstGeom>
          <a:solidFill>
            <a:srgbClr val="C4EBFA">
              <a:alpha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pitchFamily="53" charset="0"/>
            </a:endParaRPr>
          </a:p>
        </p:txBody>
      </p:sp>
      <p:sp>
        <p:nvSpPr>
          <p:cNvPr id="3" name="Title 2"/>
          <p:cNvSpPr>
            <a:spLocks noGrp="1"/>
          </p:cNvSpPr>
          <p:nvPr>
            <p:ph type="title"/>
          </p:nvPr>
        </p:nvSpPr>
        <p:spPr>
          <a:xfrm>
            <a:off x="371304" y="632608"/>
            <a:ext cx="8090071" cy="755074"/>
          </a:xfrm>
        </p:spPr>
        <p:txBody>
          <a:bodyPr/>
          <a:lstStyle/>
          <a:p>
            <a:r>
              <a:rPr lang="en-GB" dirty="0" smtClean="0"/>
              <a:t>Contents</a:t>
            </a:r>
            <a:endParaRPr lang="en-GB" dirty="0"/>
          </a:p>
        </p:txBody>
      </p:sp>
      <p:sp>
        <p:nvSpPr>
          <p:cNvPr id="5" name="Slide Number Placeholder 4"/>
          <p:cNvSpPr>
            <a:spLocks noGrp="1"/>
          </p:cNvSpPr>
          <p:nvPr>
            <p:ph type="sldNum" sz="quarter" idx="12"/>
          </p:nvPr>
        </p:nvSpPr>
        <p:spPr/>
        <p:txBody>
          <a:bodyPr/>
          <a:lstStyle/>
          <a:p>
            <a:fld id="{3004D498-0FF8-43B0-9B29-80291AB8E0D9}" type="slidenum">
              <a:rPr lang="en-GB" smtClean="0"/>
              <a:pPr/>
              <a:t>7</a:t>
            </a:fld>
            <a:endParaRPr lang="en-GB" dirty="0"/>
          </a:p>
        </p:txBody>
      </p:sp>
      <p:sp>
        <p:nvSpPr>
          <p:cNvPr id="6" name="Footer Placeholder 5"/>
          <p:cNvSpPr>
            <a:spLocks noGrp="1"/>
          </p:cNvSpPr>
          <p:nvPr>
            <p:ph type="ftr" sz="quarter" idx="13"/>
          </p:nvPr>
        </p:nvSpPr>
        <p:spPr>
          <a:xfrm>
            <a:off x="379413" y="195263"/>
            <a:ext cx="5941874" cy="230832"/>
          </a:xfrm>
        </p:spPr>
        <p:txBody>
          <a:bodyPr/>
          <a:lstStyle/>
          <a:p>
            <a:r>
              <a:rPr lang="en-GB" smtClean="0"/>
              <a:t>Building an evidence base on the role of insurance-based mechanisms in promoting climate resilience</a:t>
            </a:r>
            <a:endParaRPr lang="en-GB" dirty="0"/>
          </a:p>
        </p:txBody>
      </p:sp>
      <p:sp>
        <p:nvSpPr>
          <p:cNvPr id="2" name="Text Placeholder 1"/>
          <p:cNvSpPr>
            <a:spLocks noGrp="1"/>
          </p:cNvSpPr>
          <p:nvPr>
            <p:ph type="body" sz="quarter" idx="10"/>
          </p:nvPr>
        </p:nvSpPr>
        <p:spPr/>
        <p:txBody>
          <a:bodyPr/>
          <a:lstStyle/>
          <a:p>
            <a:pPr marL="342900" indent="-342900">
              <a:buAutoNum type="arabicPeriod"/>
            </a:pPr>
            <a:r>
              <a:rPr lang="en-GB" dirty="0" smtClean="0"/>
              <a:t>Overview of climate insurance in developing countries</a:t>
            </a:r>
          </a:p>
          <a:p>
            <a:pPr marL="342900" indent="-342900">
              <a:buAutoNum type="arabicPeriod"/>
            </a:pPr>
            <a:r>
              <a:rPr lang="en-GB" b="1" dirty="0" smtClean="0"/>
              <a:t>MDB experience with climate insurance products</a:t>
            </a:r>
          </a:p>
          <a:p>
            <a:pPr marL="342900" indent="-342900">
              <a:buAutoNum type="arabicPeriod"/>
            </a:pPr>
            <a:r>
              <a:rPr lang="en-GB" dirty="0" smtClean="0"/>
              <a:t>Possible options for the PPCR </a:t>
            </a:r>
          </a:p>
        </p:txBody>
      </p:sp>
    </p:spTree>
    <p:extLst>
      <p:ext uri="{BB962C8B-B14F-4D97-AF65-F5344CB8AC3E}">
        <p14:creationId xmlns:p14="http://schemas.microsoft.com/office/powerpoint/2010/main" val="176238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8</a:t>
            </a:fld>
            <a:endParaRPr lang="en-GB" dirty="0"/>
          </a:p>
        </p:txBody>
      </p:sp>
      <p:sp>
        <p:nvSpPr>
          <p:cNvPr id="3" name="Text Placeholder 2"/>
          <p:cNvSpPr>
            <a:spLocks noGrp="1"/>
          </p:cNvSpPr>
          <p:nvPr>
            <p:ph type="body" sz="quarter" idx="11"/>
          </p:nvPr>
        </p:nvSpPr>
        <p:spPr>
          <a:xfrm>
            <a:off x="371100" y="1601465"/>
            <a:ext cx="8081962" cy="4338637"/>
          </a:xfrm>
        </p:spPr>
        <p:txBody>
          <a:bodyPr/>
          <a:lstStyle/>
          <a:p>
            <a:pPr>
              <a:spcAft>
                <a:spcPts val="600"/>
              </a:spcAft>
            </a:pPr>
            <a:r>
              <a:rPr lang="en-GB" b="1" dirty="0">
                <a:solidFill>
                  <a:schemeClr val="accent5"/>
                </a:solidFill>
              </a:rPr>
              <a:t>technical assistance</a:t>
            </a:r>
            <a:r>
              <a:rPr lang="en-GB" dirty="0"/>
              <a:t> to help design climate insurance products and place them in broader risk management frameworks</a:t>
            </a:r>
          </a:p>
          <a:p>
            <a:pPr lvl="1">
              <a:spcAft>
                <a:spcPts val="600"/>
              </a:spcAft>
            </a:pPr>
            <a:r>
              <a:rPr lang="en-GB" dirty="0"/>
              <a:t>IBRD role in CCRIF and various agricultural schemes in Latin America</a:t>
            </a:r>
          </a:p>
          <a:p>
            <a:pPr lvl="1">
              <a:spcAft>
                <a:spcPts val="600"/>
              </a:spcAft>
            </a:pPr>
            <a:r>
              <a:rPr lang="en-GB" dirty="0" err="1"/>
              <a:t>AfDB</a:t>
            </a:r>
            <a:r>
              <a:rPr lang="en-GB" dirty="0"/>
              <a:t> has helped to design policy frameworks</a:t>
            </a:r>
          </a:p>
          <a:p>
            <a:pPr lvl="1">
              <a:spcAft>
                <a:spcPts val="600"/>
              </a:spcAft>
            </a:pPr>
            <a:r>
              <a:rPr lang="en-GB" dirty="0"/>
              <a:t>includes both insurance and re-insurance products</a:t>
            </a:r>
          </a:p>
          <a:p>
            <a:pPr marL="0" lvl="1" indent="0">
              <a:buNone/>
            </a:pPr>
            <a:r>
              <a:rPr lang="en-GB" dirty="0"/>
              <a:t>this activity is frequently financed through trust fund arrangements such as GIIF, GFDRR or GEF</a:t>
            </a:r>
          </a:p>
          <a:p>
            <a:pPr>
              <a:spcAft>
                <a:spcPts val="600"/>
              </a:spcAft>
            </a:pPr>
            <a:r>
              <a:rPr lang="en-GB" dirty="0"/>
              <a:t>in </a:t>
            </a:r>
            <a:r>
              <a:rPr lang="en-GB" b="1" dirty="0">
                <a:solidFill>
                  <a:schemeClr val="accent5"/>
                </a:solidFill>
              </a:rPr>
              <a:t>public sector operations</a:t>
            </a:r>
            <a:r>
              <a:rPr lang="en-GB" dirty="0"/>
              <a:t>, improving affordability of public-backed schemes</a:t>
            </a:r>
          </a:p>
          <a:p>
            <a:pPr lvl="1">
              <a:spcAft>
                <a:spcPts val="600"/>
              </a:spcAft>
            </a:pPr>
            <a:r>
              <a:rPr lang="en-GB" dirty="0"/>
              <a:t>by investing in the development of government-backed schemes e.g. </a:t>
            </a:r>
            <a:r>
              <a:rPr lang="en-GB" dirty="0" smtClean="0"/>
              <a:t>IBRD involvement in TCIP </a:t>
            </a:r>
            <a:r>
              <a:rPr lang="en-GB" dirty="0"/>
              <a:t>in Turkey</a:t>
            </a:r>
          </a:p>
          <a:p>
            <a:pPr lvl="1"/>
            <a:r>
              <a:rPr lang="en-GB" dirty="0"/>
              <a:t>by providing concessional capital to make </a:t>
            </a:r>
            <a:r>
              <a:rPr lang="en-GB" dirty="0" err="1"/>
              <a:t>premia</a:t>
            </a:r>
            <a:r>
              <a:rPr lang="en-GB" dirty="0"/>
              <a:t> more affordable (e.g. IDA loans for CCRIF membership)</a:t>
            </a:r>
          </a:p>
          <a:p>
            <a:pPr>
              <a:spcAft>
                <a:spcPts val="600"/>
              </a:spcAft>
            </a:pPr>
            <a:r>
              <a:rPr lang="en-GB" dirty="0"/>
              <a:t>in </a:t>
            </a:r>
            <a:r>
              <a:rPr lang="en-GB" b="1" dirty="0">
                <a:solidFill>
                  <a:schemeClr val="accent5"/>
                </a:solidFill>
              </a:rPr>
              <a:t>private sector operations</a:t>
            </a:r>
            <a:r>
              <a:rPr lang="en-GB" dirty="0"/>
              <a:t>, investing in and working with private insurance companies to develop or expand their offering</a:t>
            </a:r>
          </a:p>
          <a:p>
            <a:pPr lvl="1">
              <a:spcAft>
                <a:spcPts val="600"/>
              </a:spcAft>
            </a:pPr>
            <a:r>
              <a:rPr lang="en-GB" dirty="0"/>
              <a:t>EBRD has made investments in private sector insurance companies to help them enhance their </a:t>
            </a:r>
            <a:r>
              <a:rPr lang="en-GB" dirty="0" smtClean="0"/>
              <a:t>portfolio (although only limited link to climate)</a:t>
            </a:r>
            <a:endParaRPr lang="en-GB" dirty="0"/>
          </a:p>
          <a:p>
            <a:endParaRPr lang="en-GB" dirty="0"/>
          </a:p>
        </p:txBody>
      </p:sp>
      <p:sp>
        <p:nvSpPr>
          <p:cNvPr id="4" name="Title 3"/>
          <p:cNvSpPr>
            <a:spLocks noGrp="1"/>
          </p:cNvSpPr>
          <p:nvPr>
            <p:ph type="title"/>
          </p:nvPr>
        </p:nvSpPr>
        <p:spPr>
          <a:xfrm>
            <a:off x="371304" y="622114"/>
            <a:ext cx="8090071" cy="755074"/>
          </a:xfrm>
        </p:spPr>
        <p:txBody>
          <a:bodyPr/>
          <a:lstStyle/>
          <a:p>
            <a:r>
              <a:rPr lang="en-GB" dirty="0" smtClean="0"/>
              <a:t>MDBs have tended to become involved in climate risk insurance in three main ways</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spTree>
    <p:extLst>
      <p:ext uri="{BB962C8B-B14F-4D97-AF65-F5344CB8AC3E}">
        <p14:creationId xmlns:p14="http://schemas.microsoft.com/office/powerpoint/2010/main" val="3157599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004D498-0FF8-43B0-9B29-80291AB8E0D9}" type="slidenum">
              <a:rPr lang="en-GB" smtClean="0"/>
              <a:pPr/>
              <a:t>9</a:t>
            </a:fld>
            <a:endParaRPr lang="en-GB" dirty="0"/>
          </a:p>
        </p:txBody>
      </p:sp>
      <p:sp>
        <p:nvSpPr>
          <p:cNvPr id="4" name="Title 3"/>
          <p:cNvSpPr>
            <a:spLocks noGrp="1"/>
          </p:cNvSpPr>
          <p:nvPr>
            <p:ph type="title"/>
          </p:nvPr>
        </p:nvSpPr>
        <p:spPr>
          <a:xfrm>
            <a:off x="371304" y="592617"/>
            <a:ext cx="8090071" cy="755074"/>
          </a:xfrm>
        </p:spPr>
        <p:txBody>
          <a:bodyPr/>
          <a:lstStyle/>
          <a:p>
            <a:r>
              <a:rPr lang="en-GB" dirty="0" smtClean="0"/>
              <a:t>Evaluation evidence – and qualitative interviews </a:t>
            </a:r>
            <a:r>
              <a:rPr lang="en-GB" dirty="0"/>
              <a:t>–</a:t>
            </a:r>
            <a:r>
              <a:rPr lang="en-GB" dirty="0" smtClean="0"/>
              <a:t> suggest a number of benefits from this engagement</a:t>
            </a:r>
            <a:endParaRPr lang="en-GB" dirty="0"/>
          </a:p>
        </p:txBody>
      </p:sp>
      <p:sp>
        <p:nvSpPr>
          <p:cNvPr id="6" name="Footer Placeholder 5"/>
          <p:cNvSpPr>
            <a:spLocks noGrp="1"/>
          </p:cNvSpPr>
          <p:nvPr>
            <p:ph type="ftr" sz="quarter" idx="13"/>
          </p:nvPr>
        </p:nvSpPr>
        <p:spPr/>
        <p:txBody>
          <a:bodyPr/>
          <a:lstStyle/>
          <a:p>
            <a:r>
              <a:rPr lang="en-GB" smtClean="0"/>
              <a:t>Building an evidence base on the role of insurance-based mechanisms in promoting climate resilience</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08702515"/>
              </p:ext>
            </p:extLst>
          </p:nvPr>
        </p:nvGraphicFramePr>
        <p:xfrm>
          <a:off x="371304" y="1907460"/>
          <a:ext cx="8013290" cy="4288363"/>
        </p:xfrm>
        <a:graphic>
          <a:graphicData uri="http://schemas.openxmlformats.org/drawingml/2006/table">
            <a:tbl>
              <a:tblPr firstRow="1" bandRow="1">
                <a:tableStyleId>{7DF18680-E054-41AD-8BC1-D1AEF772440D}</a:tableStyleId>
              </a:tblPr>
              <a:tblGrid>
                <a:gridCol w="3600928"/>
                <a:gridCol w="4412362"/>
              </a:tblGrid>
              <a:tr h="517296">
                <a:tc>
                  <a:txBody>
                    <a:bodyPr/>
                    <a:lstStyle/>
                    <a:p>
                      <a:r>
                        <a:rPr lang="en-GB" dirty="0" smtClean="0"/>
                        <a:t>Reported</a:t>
                      </a:r>
                      <a:r>
                        <a:rPr lang="en-GB" baseline="0" dirty="0" smtClean="0"/>
                        <a:t> benefits</a:t>
                      </a:r>
                      <a:endParaRPr lang="en-GB" dirty="0"/>
                    </a:p>
                  </a:txBody>
                  <a:tcPr/>
                </a:tc>
                <a:tc>
                  <a:txBody>
                    <a:bodyPr/>
                    <a:lstStyle/>
                    <a:p>
                      <a:r>
                        <a:rPr lang="en-GB" dirty="0" smtClean="0"/>
                        <a:t>Examples</a:t>
                      </a:r>
                      <a:endParaRPr lang="en-GB" dirty="0"/>
                    </a:p>
                  </a:txBody>
                  <a:tcPr/>
                </a:tc>
              </a:tr>
              <a:tr h="11183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smtClean="0"/>
                        <a:t>some schemes have achieved significant development benefits</a:t>
                      </a:r>
                    </a:p>
                  </a:txBody>
                  <a:tcPr/>
                </a:tc>
                <a:tc>
                  <a:txBody>
                    <a:bodyPr/>
                    <a:lstStyle/>
                    <a:p>
                      <a:pPr marL="541338" indent="-541338">
                        <a:buFont typeface="Arial" panose="020B0604020202020204" pitchFamily="34" charset="0"/>
                        <a:buChar char="―"/>
                      </a:pPr>
                      <a:r>
                        <a:rPr lang="en-GB" dirty="0" smtClean="0"/>
                        <a:t>farmers insured through the ACRE project invested 19% more and earned 16% more than uninsured neighbouring counterparts</a:t>
                      </a:r>
                      <a:endParaRPr lang="en-GB" dirty="0"/>
                    </a:p>
                  </a:txBody>
                  <a:tcPr/>
                </a:tc>
              </a:tr>
              <a:tr h="13068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smtClean="0"/>
                        <a:t>success in transferring risk</a:t>
                      </a:r>
                    </a:p>
                  </a:txBody>
                  <a:tcPr/>
                </a:tc>
                <a:tc>
                  <a:txBody>
                    <a:bodyPr/>
                    <a:lstStyle/>
                    <a:p>
                      <a:pPr marL="541338" marR="0" indent="-5413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TCIP has built up a claims paying capacity of $5.3 billion, shifting a significant amount of financial risk from government to capital markets</a:t>
                      </a:r>
                    </a:p>
                  </a:txBody>
                  <a:tcPr/>
                </a:tc>
              </a:tr>
              <a:tr h="12755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smtClean="0"/>
                        <a:t>increased engagement by governments in disaster risk management</a:t>
                      </a:r>
                    </a:p>
                  </a:txBody>
                  <a:tcPr/>
                </a:tc>
                <a:tc>
                  <a:txBody>
                    <a:bodyPr/>
                    <a:lstStyle/>
                    <a:p>
                      <a:pPr marL="541338" indent="-541338">
                        <a:buFont typeface="Arial" panose="020B0604020202020204" pitchFamily="34" charset="0"/>
                        <a:buChar char="―"/>
                      </a:pPr>
                      <a:r>
                        <a:rPr lang="en-GB" dirty="0" smtClean="0"/>
                        <a:t>CCRIF (Panama)</a:t>
                      </a:r>
                    </a:p>
                    <a:p>
                      <a:pPr marL="541338" indent="-541338">
                        <a:buFont typeface="Arial" panose="020B0604020202020204" pitchFamily="34" charset="0"/>
                        <a:buChar char="―"/>
                      </a:pPr>
                      <a:r>
                        <a:rPr lang="en-GB" dirty="0" smtClean="0"/>
                        <a:t>IBRD</a:t>
                      </a:r>
                      <a:r>
                        <a:rPr lang="en-GB" baseline="0" dirty="0" smtClean="0"/>
                        <a:t> </a:t>
                      </a:r>
                      <a:r>
                        <a:rPr lang="en-GB" baseline="0" smtClean="0"/>
                        <a:t>experience in </a:t>
                      </a:r>
                      <a:r>
                        <a:rPr lang="en-GB" baseline="0" dirty="0" smtClean="0"/>
                        <a:t>Latin America agriculture schemes</a:t>
                      </a:r>
                    </a:p>
                    <a:p>
                      <a:endParaRPr lang="en-GB" dirty="0"/>
                    </a:p>
                  </a:txBody>
                  <a:tcPr/>
                </a:tc>
              </a:tr>
            </a:tbl>
          </a:graphicData>
        </a:graphic>
      </p:graphicFrame>
    </p:spTree>
    <p:extLst>
      <p:ext uri="{BB962C8B-B14F-4D97-AF65-F5344CB8AC3E}">
        <p14:creationId xmlns:p14="http://schemas.microsoft.com/office/powerpoint/2010/main" val="25200046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aOgQz2adckO0_T.13Tvj.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aOgQz2adckO0_T.13Tv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OgQz2adckO0_T.13Tvj.g"/>
</p:tagLst>
</file>

<file path=ppt/theme/theme1.xml><?xml version="1.0" encoding="utf-8"?>
<a:theme xmlns:a="http://schemas.openxmlformats.org/drawingml/2006/main" name="Vivid Economics Theme">
  <a:themeElements>
    <a:clrScheme name="Custom 2">
      <a:dk1>
        <a:srgbClr val="000000"/>
      </a:dk1>
      <a:lt1>
        <a:srgbClr val="FFFFFF"/>
      </a:lt1>
      <a:dk2>
        <a:srgbClr val="FFDB57"/>
      </a:dk2>
      <a:lt2>
        <a:srgbClr val="808080"/>
      </a:lt2>
      <a:accent1>
        <a:srgbClr val="9FD18B"/>
      </a:accent1>
      <a:accent2>
        <a:srgbClr val="20C4F4"/>
      </a:accent2>
      <a:accent3>
        <a:srgbClr val="F7955B"/>
      </a:accent3>
      <a:accent4>
        <a:srgbClr val="569497"/>
      </a:accent4>
      <a:accent5>
        <a:srgbClr val="A39AB7"/>
      </a:accent5>
      <a:accent6>
        <a:srgbClr val="FDC692"/>
      </a:accent6>
      <a:hlink>
        <a:srgbClr val="51A2D0"/>
      </a:hlink>
      <a:folHlink>
        <a:srgbClr val="2F8385"/>
      </a:folHlink>
    </a:clrScheme>
    <a:fontScheme name="Vivid_Economic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5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5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B172612-DE02-4A51-A1A7-D9464277416A}" vid="{E32CE434-4FFA-44F3-9631-3F1AB1E468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mso-contentType ?>
<FormTemplates xmlns="http://schemas.microsoft.com/sharepoint/v3/contenttype/forms">
  <Display>DocumentLibraryForm</Display>
  <Edit>DocumentLibraryForm</Edit>
  <New>DocumentLibraryForm</New>
</FormTemplates>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ct:contentTypeSchema xmlns:ct="http://schemas.microsoft.com/office/2006/metadata/contentType" xmlns:ma="http://schemas.microsoft.com/office/2006/metadata/properties/metaAttributes" ct:_="" ma:_="" ma:contentTypeName="Document" ma:contentTypeID="0x010100091FD277F565534ABDCC8C833D14B00D" ma:contentTypeVersion="3" ma:contentTypeDescription="Create a new document." ma:contentTypeScope="" ma:versionID="22a8fb4e43006726417e760a7a0c4adb">
  <xsd:schema xmlns:xsd="http://www.w3.org/2001/XMLSchema" xmlns:xs="http://www.w3.org/2001/XMLSchema" xmlns:p="http://schemas.microsoft.com/office/2006/metadata/properties" xmlns:ns2="8f63b515-75bc-4f3a-8062-b6d811f5bf13" targetNamespace="http://schemas.microsoft.com/office/2006/metadata/properties" ma:root="true" ma:fieldsID="c97e38b8c3d97487d1556709e944720d" ns2:_="">
    <xsd:import namespace="8f63b515-75bc-4f3a-8062-b6d811f5bf1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63b515-75bc-4f3a-8062-b6d811f5bf1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EsriMapsInfo xmlns="ESRI.ArcGIS.Mapping.OfficeIntegration.PowerPointInfo">
  <Version>Version1</Version>
  <RequiresSignIn>False</RequiresSignIn>
</EsriMapsInfo>
</file>

<file path=customXml/item6.xml><?xml version="1.0" encoding="utf-8"?>
<p:properties xmlns:p="http://schemas.microsoft.com/office/2006/metadata/properties" xmlns:xsi="http://www.w3.org/2001/XMLSchema-instance" xmlns:pc="http://schemas.microsoft.com/office/infopath/2007/PartnerControls">
  <documentManagement/>
</p:properties>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6B4F2287-6FC2-40DE-8D64-6A3E7977ADC9}">
  <ds:schemaRefs>
    <ds:schemaRef ds:uri="ESRI.ArcGIS.Mapping.OfficeIntegration.PowerPointInfo"/>
  </ds:schemaRefs>
</ds:datastoreItem>
</file>

<file path=customXml/itemProps10.xml><?xml version="1.0" encoding="utf-8"?>
<ds:datastoreItem xmlns:ds="http://schemas.openxmlformats.org/officeDocument/2006/customXml" ds:itemID="{80379D27-D2FE-4C6E-ACE7-3BC183CC4FED}">
  <ds:schemaRefs>
    <ds:schemaRef ds:uri="http://schemas.microsoft.com/sharepoint/v3/contenttype/forms"/>
  </ds:schemaRefs>
</ds:datastoreItem>
</file>

<file path=customXml/itemProps11.xml><?xml version="1.0" encoding="utf-8"?>
<ds:datastoreItem xmlns:ds="http://schemas.openxmlformats.org/officeDocument/2006/customXml" ds:itemID="{2D7BFEEF-1F14-44D1-A272-FA04CFCAA2E5}">
  <ds:schemaRefs>
    <ds:schemaRef ds:uri="ESRI.ArcGIS.Mapping.OfficeIntegration.PowerPointInfo"/>
  </ds:schemaRefs>
</ds:datastoreItem>
</file>

<file path=customXml/itemProps12.xml><?xml version="1.0" encoding="utf-8"?>
<ds:datastoreItem xmlns:ds="http://schemas.openxmlformats.org/officeDocument/2006/customXml" ds:itemID="{540EF3E8-7F25-4A26-8668-D9134BC54DBF}">
  <ds:schemaRefs>
    <ds:schemaRef ds:uri="ESRI.ArcGIS.Mapping.OfficeIntegration.PowerPointInfo"/>
  </ds:schemaRefs>
</ds:datastoreItem>
</file>

<file path=customXml/itemProps2.xml><?xml version="1.0" encoding="utf-8"?>
<ds:datastoreItem xmlns:ds="http://schemas.openxmlformats.org/officeDocument/2006/customXml" ds:itemID="{BCE366EB-D590-4599-81E0-9FCA63476789}">
  <ds:schemaRefs>
    <ds:schemaRef ds:uri="ESRI.ArcGIS.Mapping.OfficeIntegration.PowerPointInfo"/>
  </ds:schemaRefs>
</ds:datastoreItem>
</file>

<file path=customXml/itemProps3.xml><?xml version="1.0" encoding="utf-8"?>
<ds:datastoreItem xmlns:ds="http://schemas.openxmlformats.org/officeDocument/2006/customXml" ds:itemID="{812286F6-F31E-4682-A96A-09551D151768}">
  <ds:schemaRefs>
    <ds:schemaRef ds:uri="ESRI.ArcGIS.Mapping.OfficeIntegration.PowerPointInfo"/>
  </ds:schemaRefs>
</ds:datastoreItem>
</file>

<file path=customXml/itemProps4.xml><?xml version="1.0" encoding="utf-8"?>
<ds:datastoreItem xmlns:ds="http://schemas.openxmlformats.org/officeDocument/2006/customXml" ds:itemID="{82230E53-EA28-4DE8-BB1F-9AF3BA4B7D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63b515-75bc-4f3a-8062-b6d811f5bf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7786DDDC-AD45-4AE7-8D99-A4E561AA4EE1}">
  <ds:schemaRefs>
    <ds:schemaRef ds:uri="ESRI.ArcGIS.Mapping.OfficeIntegration.PowerPointInfo"/>
  </ds:schemaRefs>
</ds:datastoreItem>
</file>

<file path=customXml/itemProps6.xml><?xml version="1.0" encoding="utf-8"?>
<ds:datastoreItem xmlns:ds="http://schemas.openxmlformats.org/officeDocument/2006/customXml" ds:itemID="{2C81AC03-51A6-4040-95DF-16B9AF32D066}">
  <ds:schemaRefs>
    <ds:schemaRef ds:uri="http://schemas.microsoft.com/office/2006/documentManagement/types"/>
    <ds:schemaRef ds:uri="http://schemas.microsoft.com/office/infopath/2007/PartnerControls"/>
    <ds:schemaRef ds:uri="http://www.w3.org/XML/1998/namespace"/>
    <ds:schemaRef ds:uri="8f63b515-75bc-4f3a-8062-b6d811f5bf13"/>
    <ds:schemaRef ds:uri="http://purl.org/dc/elements/1.1/"/>
    <ds:schemaRef ds:uri="http://purl.org/dc/terms/"/>
    <ds:schemaRef ds:uri="http://purl.org/dc/dcmitype/"/>
    <ds:schemaRef ds:uri="http://schemas.openxmlformats.org/package/2006/metadata/core-properties"/>
    <ds:schemaRef ds:uri="http://schemas.microsoft.com/office/2006/metadata/properties"/>
  </ds:schemaRefs>
</ds:datastoreItem>
</file>

<file path=customXml/itemProps7.xml><?xml version="1.0" encoding="utf-8"?>
<ds:datastoreItem xmlns:ds="http://schemas.openxmlformats.org/officeDocument/2006/customXml" ds:itemID="{346E8CE5-DE67-4977-B03F-04B76E06A1AA}">
  <ds:schemaRefs>
    <ds:schemaRef ds:uri="ESRI.ArcGIS.Mapping.OfficeIntegration.PowerPointInfo"/>
  </ds:schemaRefs>
</ds:datastoreItem>
</file>

<file path=customXml/itemProps8.xml><?xml version="1.0" encoding="utf-8"?>
<ds:datastoreItem xmlns:ds="http://schemas.openxmlformats.org/officeDocument/2006/customXml" ds:itemID="{88F1F146-EC26-4D6D-B14B-8704FD8ACEF2}">
  <ds:schemaRefs>
    <ds:schemaRef ds:uri="ESRI.ArcGIS.Mapping.OfficeIntegration.PowerPointInfo"/>
  </ds:schemaRefs>
</ds:datastoreItem>
</file>

<file path=customXml/itemProps9.xml><?xml version="1.0" encoding="utf-8"?>
<ds:datastoreItem xmlns:ds="http://schemas.openxmlformats.org/officeDocument/2006/customXml" ds:itemID="{9C7DA5C8-0E0C-41FE-BAA1-173936CE08D2}">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Vivid_PPT_template%20v2.5</Template>
  <TotalTime>283</TotalTime>
  <Words>2380</Words>
  <Application>Microsoft Office PowerPoint</Application>
  <PresentationFormat>A4 Paper (210x297 mm)</PresentationFormat>
  <Paragraphs>250</Paragraphs>
  <Slides>20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ＭＳ Ｐゴシック</vt:lpstr>
      <vt:lpstr>Arial</vt:lpstr>
      <vt:lpstr>Calibri</vt:lpstr>
      <vt:lpstr>Helvetica</vt:lpstr>
      <vt:lpstr>Times</vt:lpstr>
      <vt:lpstr>Times New Roman</vt:lpstr>
      <vt:lpstr>Wingdings</vt:lpstr>
      <vt:lpstr>Vivid Economics Theme</vt:lpstr>
      <vt:lpstr>Building an evidence base on the role of insurance-based mechanisms in promoting climate resilience</vt:lpstr>
      <vt:lpstr>PowerPoint Presentation</vt:lpstr>
      <vt:lpstr>Contents</vt:lpstr>
      <vt:lpstr>Climate risk insurance in developing countries largely consists of 4 types</vt:lpstr>
      <vt:lpstr>Despite growth, the proportion of insured weather related losses in developing countries is lower than in developed countries  </vt:lpstr>
      <vt:lpstr>There are a range of barriers to (climate) insurance market development in non-OECD countries</vt:lpstr>
      <vt:lpstr>Contents</vt:lpstr>
      <vt:lpstr>MDBs have tended to become involved in climate risk insurance in three main ways</vt:lpstr>
      <vt:lpstr>Evaluation evidence – and qualitative interviews – suggest a number of benefits from this engagement</vt:lpstr>
      <vt:lpstr>But it also suggests at least five instructive lessons</vt:lpstr>
      <vt:lpstr>Contents</vt:lpstr>
      <vt:lpstr>There is enough potential overlap with the PPCR results framework to warrant investigation of climate insurance</vt:lpstr>
      <vt:lpstr>But there is significant concern that insurance can actually worsen climate resilience by encouraging imprudent risk taking </vt:lpstr>
      <vt:lpstr>To avoid imprudent risk taking, and ensure insurance is used cost-effectively, risk-layering is likely to be helpful </vt:lpstr>
      <vt:lpstr>There are a number of options that the PPCR can consider in terms of their engagement in insurance options</vt:lpstr>
      <vt:lpstr>In most cases, the options are best deployed in a sequence </vt:lpstr>
      <vt:lpstr>Three questions the PPCR may consider when designing and financing any climate insurance scheme  (Steps 3 and 4)</vt:lpstr>
      <vt:lpstr>The success of insurance schemes might be measured by consideration against four groups of indicators</vt:lpstr>
      <vt:lpstr>Summary</vt:lpstr>
      <vt:lpstr>PowerPoint Presentation</vt:lpstr>
    </vt:vector>
  </TitlesOfParts>
  <Company>Vivid Economics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should be one sentence summary to explain what the report is about.</dc:title>
  <dc:creator>John Ward</dc:creator>
  <cp:lastModifiedBy>Claudia Avril Carter</cp:lastModifiedBy>
  <cp:revision>26</cp:revision>
  <dcterms:created xsi:type="dcterms:W3CDTF">2015-11-06T08:23:46Z</dcterms:created>
  <dcterms:modified xsi:type="dcterms:W3CDTF">2016-01-04T20:57:25Z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0x010100091FD277F565534ABDCC8C833D14B00D</vt:lpwstr>
  </property>
</Properties>
</file>