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48" r:id="rId1"/>
  </p:sldMasterIdLst>
  <p:notesMasterIdLst>
    <p:notesMasterId r:id="rId16"/>
  </p:notesMasterIdLst>
  <p:handoutMasterIdLst>
    <p:handoutMasterId r:id="rId17"/>
  </p:handoutMasterIdLst>
  <p:sldIdLst>
    <p:sldId id="256" r:id="rId2"/>
    <p:sldId id="305" r:id="rId3"/>
    <p:sldId id="308" r:id="rId4"/>
    <p:sldId id="307" r:id="rId5"/>
    <p:sldId id="309" r:id="rId6"/>
    <p:sldId id="311" r:id="rId7"/>
    <p:sldId id="312" r:id="rId8"/>
    <p:sldId id="313" r:id="rId9"/>
    <p:sldId id="314" r:id="rId10"/>
    <p:sldId id="315" r:id="rId11"/>
    <p:sldId id="316" r:id="rId12"/>
    <p:sldId id="317" r:id="rId13"/>
    <p:sldId id="318" r:id="rId14"/>
    <p:sldId id="319" r:id="rId15"/>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essica Merrill" initials="JM" lastIdx="4" clrIdx="0">
    <p:extLst>
      <p:ext uri="{19B8F6BF-5375-455C-9EA6-DF929625EA0E}">
        <p15:presenceInfo xmlns:p15="http://schemas.microsoft.com/office/powerpoint/2012/main" userId="7082bf294472330e" providerId="Windows Live"/>
      </p:ext>
    </p:extLst>
  </p:cmAuthor>
  <p:cmAuthor id="2" name="Denzel" initials="D" lastIdx="32" clrIdx="1">
    <p:extLst>
      <p:ext uri="{19B8F6BF-5375-455C-9EA6-DF929625EA0E}">
        <p15:presenceInfo xmlns:p15="http://schemas.microsoft.com/office/powerpoint/2012/main" userId="Denzel"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4AF"/>
    <a:srgbClr val="3100E6"/>
    <a:srgbClr val="0083E6"/>
    <a:srgbClr val="FF4343"/>
    <a:srgbClr val="FFE54B"/>
    <a:srgbClr val="FF7C80"/>
    <a:srgbClr val="FFDB0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397" autoAdjust="0"/>
    <p:restoredTop sz="86176" autoAdjust="0"/>
  </p:normalViewPr>
  <p:slideViewPr>
    <p:cSldViewPr>
      <p:cViewPr varScale="1">
        <p:scale>
          <a:sx n="77" d="100"/>
          <a:sy n="77" d="100"/>
        </p:scale>
        <p:origin x="970"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smtClean="0">
                <a:latin typeface="+mn-lt"/>
                <a:cs typeface="+mn-cs"/>
              </a:defRPr>
            </a:lvl1pPr>
          </a:lstStyle>
          <a:p>
            <a:pPr>
              <a:defRPr/>
            </a:pPr>
            <a:r>
              <a:rPr lang="en-US"/>
              <a:t>aa</a:t>
            </a:r>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cs typeface="+mn-cs"/>
              </a:defRPr>
            </a:lvl1pPr>
          </a:lstStyle>
          <a:p>
            <a:pPr>
              <a:defRPr/>
            </a:pPr>
            <a:fld id="{5BFE6F92-2361-4A3C-8278-5756C261C58A}" type="datetimeFigureOut">
              <a:rPr lang="en-US"/>
              <a:pPr>
                <a:defRPr/>
              </a:pPr>
              <a:t>6/26/2014</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smtClean="0">
                <a:latin typeface="+mn-lt"/>
                <a:cs typeface="+mn-cs"/>
              </a:defRPr>
            </a:lvl1pPr>
          </a:lstStyle>
          <a:p>
            <a:pPr>
              <a:defRPr/>
            </a:pPr>
            <a:r>
              <a:rPr lang="en-US"/>
              <a:t>aa</a:t>
            </a:r>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anose="020F0502020204030204" pitchFamily="34" charset="0"/>
              </a:defRPr>
            </a:lvl1pPr>
          </a:lstStyle>
          <a:p>
            <a:fld id="{4B6FAEB2-43A2-45B6-9630-3FFD0DC692B9}" type="slidenum">
              <a:rPr lang="en-US"/>
              <a:pPr/>
              <a:t>‹#›</a:t>
            </a:fld>
            <a:endParaRPr lang="en-US"/>
          </a:p>
        </p:txBody>
      </p:sp>
    </p:spTree>
    <p:extLst>
      <p:ext uri="{BB962C8B-B14F-4D97-AF65-F5344CB8AC3E}">
        <p14:creationId xmlns:p14="http://schemas.microsoft.com/office/powerpoint/2010/main" val="2318732053"/>
      </p:ext>
    </p:extLst>
  </p:cSld>
  <p:clrMap bg1="lt1" tx1="dk1" bg2="lt2" tx2="dk2" accent1="accent1" accent2="accent2" accent3="accent3" accent4="accent4" accent5="accent5" accent6="accent6" hlink="hlink" folHlink="folHlink"/>
  <p:hf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smtClean="0">
                <a:latin typeface="+mn-lt"/>
                <a:cs typeface="+mn-cs"/>
              </a:defRPr>
            </a:lvl1pPr>
          </a:lstStyle>
          <a:p>
            <a:pPr>
              <a:defRPr/>
            </a:pPr>
            <a:r>
              <a:rPr lang="en-US"/>
              <a:t>aa</a:t>
            </a: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cs typeface="+mn-cs"/>
              </a:defRPr>
            </a:lvl1pPr>
          </a:lstStyle>
          <a:p>
            <a:pPr>
              <a:defRPr/>
            </a:pPr>
            <a:fld id="{042489AF-8C8A-4655-9D6F-4C8D7EB98841}" type="datetimeFigureOut">
              <a:rPr lang="en-US"/>
              <a:pPr>
                <a:defRPr/>
              </a:pPr>
              <a:t>6/26/2014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smtClean="0">
                <a:latin typeface="+mn-lt"/>
                <a:cs typeface="+mn-cs"/>
              </a:defRPr>
            </a:lvl1pPr>
          </a:lstStyle>
          <a:p>
            <a:pPr>
              <a:defRPr/>
            </a:pPr>
            <a:r>
              <a:rPr lang="en-US"/>
              <a:t>aa</a:t>
            </a: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anose="020F0502020204030204" pitchFamily="34" charset="0"/>
              </a:defRPr>
            </a:lvl1pPr>
          </a:lstStyle>
          <a:p>
            <a:fld id="{5753BC91-5EE5-4FDE-87CB-158A661C314A}" type="slidenum">
              <a:rPr lang="en-US"/>
              <a:pPr/>
              <a:t>‹#›</a:t>
            </a:fld>
            <a:endParaRPr lang="en-US"/>
          </a:p>
        </p:txBody>
      </p:sp>
    </p:spTree>
    <p:extLst>
      <p:ext uri="{BB962C8B-B14F-4D97-AF65-F5344CB8AC3E}">
        <p14:creationId xmlns:p14="http://schemas.microsoft.com/office/powerpoint/2010/main" val="3020512822"/>
      </p:ext>
    </p:extLst>
  </p:cSld>
  <p:clrMap bg1="lt1" tx1="dk1" bg2="lt2" tx2="dk2" accent1="accent1" accent2="accent2" accent3="accent3" accent4="accent4" accent5="accent5" accent6="accent6" hlink="hlink" folHlink="folHlink"/>
  <p:hf dt="0"/>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dirty="0" smtClean="0"/>
          </a:p>
        </p:txBody>
      </p:sp>
      <p:sp>
        <p:nvSpPr>
          <p:cNvPr id="410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fld id="{78AFEB9F-A5CA-4957-B903-943FD4A4C771}" type="slidenum">
              <a:rPr lang="en-US"/>
              <a:pPr/>
              <a:t>1</a:t>
            </a:fld>
            <a:endParaRPr lang="en-US" dirty="0"/>
          </a:p>
        </p:txBody>
      </p:sp>
      <p:sp>
        <p:nvSpPr>
          <p:cNvPr id="4101" name="Footer Placeholder 4"/>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r>
              <a:rPr lang="en-US" dirty="0" err="1"/>
              <a:t>aa</a:t>
            </a:r>
            <a:endParaRPr lang="en-US"/>
          </a:p>
        </p:txBody>
      </p:sp>
      <p:sp>
        <p:nvSpPr>
          <p:cNvPr id="4102" name="Header Placeholder 5"/>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r>
              <a:rPr lang="en-US"/>
              <a:t>aa</a:t>
            </a:r>
          </a:p>
        </p:txBody>
      </p:sp>
    </p:spTree>
    <p:extLst>
      <p:ext uri="{BB962C8B-B14F-4D97-AF65-F5344CB8AC3E}">
        <p14:creationId xmlns:p14="http://schemas.microsoft.com/office/powerpoint/2010/main" val="21621379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aseline="0" dirty="0" smtClean="0"/>
          </a:p>
          <a:p>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FDDC9D61-C48A-9649-BE6D-403910879253}" type="slidenum">
              <a:rPr lang="en-US" smtClean="0"/>
              <a:pPr/>
              <a:t>2</a:t>
            </a:fld>
            <a:endParaRPr lang="en-US"/>
          </a:p>
        </p:txBody>
      </p:sp>
    </p:spTree>
    <p:extLst>
      <p:ext uri="{BB962C8B-B14F-4D97-AF65-F5344CB8AC3E}">
        <p14:creationId xmlns:p14="http://schemas.microsoft.com/office/powerpoint/2010/main" val="349749233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DDC9D61-C48A-9649-BE6D-403910879253}" type="slidenum">
              <a:rPr lang="en-US" smtClean="0"/>
              <a:pPr/>
              <a:t>7</a:t>
            </a:fld>
            <a:endParaRPr lang="en-US"/>
          </a:p>
        </p:txBody>
      </p:sp>
    </p:spTree>
    <p:extLst>
      <p:ext uri="{BB962C8B-B14F-4D97-AF65-F5344CB8AC3E}">
        <p14:creationId xmlns:p14="http://schemas.microsoft.com/office/powerpoint/2010/main" val="327343078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smtClean="0"/>
          </a:p>
        </p:txBody>
      </p:sp>
      <p:sp>
        <p:nvSpPr>
          <p:cNvPr id="4" name="Slide Number Placeholder 3"/>
          <p:cNvSpPr>
            <a:spLocks noGrp="1"/>
          </p:cNvSpPr>
          <p:nvPr>
            <p:ph type="sldNum" sz="quarter" idx="10"/>
          </p:nvPr>
        </p:nvSpPr>
        <p:spPr/>
        <p:txBody>
          <a:bodyPr/>
          <a:lstStyle/>
          <a:p>
            <a:fld id="{FDDC9D61-C48A-9649-BE6D-403910879253}" type="slidenum">
              <a:rPr lang="en-US" smtClean="0"/>
              <a:pPr/>
              <a:t>9</a:t>
            </a:fld>
            <a:endParaRPr lang="en-US"/>
          </a:p>
        </p:txBody>
      </p:sp>
    </p:spTree>
    <p:extLst>
      <p:ext uri="{BB962C8B-B14F-4D97-AF65-F5344CB8AC3E}">
        <p14:creationId xmlns:p14="http://schemas.microsoft.com/office/powerpoint/2010/main" val="425729011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DDC9D61-C48A-9649-BE6D-403910879253}" type="slidenum">
              <a:rPr lang="en-US" smtClean="0"/>
              <a:pPr/>
              <a:t>10</a:t>
            </a:fld>
            <a:endParaRPr lang="en-US"/>
          </a:p>
        </p:txBody>
      </p:sp>
    </p:spTree>
    <p:extLst>
      <p:ext uri="{BB962C8B-B14F-4D97-AF65-F5344CB8AC3E}">
        <p14:creationId xmlns:p14="http://schemas.microsoft.com/office/powerpoint/2010/main" val="68980335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DDC9D61-C48A-9649-BE6D-403910879253}" type="slidenum">
              <a:rPr lang="en-US" smtClean="0"/>
              <a:pPr/>
              <a:t>12</a:t>
            </a:fld>
            <a:endParaRPr lang="en-US"/>
          </a:p>
        </p:txBody>
      </p:sp>
    </p:spTree>
    <p:extLst>
      <p:ext uri="{BB962C8B-B14F-4D97-AF65-F5344CB8AC3E}">
        <p14:creationId xmlns:p14="http://schemas.microsoft.com/office/powerpoint/2010/main" val="64353485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DDC9D61-C48A-9649-BE6D-403910879253}" type="slidenum">
              <a:rPr lang="en-US" smtClean="0"/>
              <a:pPr/>
              <a:t>13</a:t>
            </a:fld>
            <a:endParaRPr lang="en-US"/>
          </a:p>
        </p:txBody>
      </p:sp>
    </p:spTree>
    <p:extLst>
      <p:ext uri="{BB962C8B-B14F-4D97-AF65-F5344CB8AC3E}">
        <p14:creationId xmlns:p14="http://schemas.microsoft.com/office/powerpoint/2010/main" val="283782406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DDC9D61-C48A-9649-BE6D-403910879253}" type="slidenum">
              <a:rPr lang="en-US" smtClean="0"/>
              <a:pPr/>
              <a:t>14</a:t>
            </a:fld>
            <a:endParaRPr lang="en-US"/>
          </a:p>
        </p:txBody>
      </p:sp>
    </p:spTree>
    <p:extLst>
      <p:ext uri="{BB962C8B-B14F-4D97-AF65-F5344CB8AC3E}">
        <p14:creationId xmlns:p14="http://schemas.microsoft.com/office/powerpoint/2010/main" val="349958718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6">
            <a:lumMod val="20000"/>
            <a:lumOff val="80000"/>
            <a:alpha val="45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028700" y="2130425"/>
            <a:ext cx="7086600" cy="1470025"/>
          </a:xfrm>
        </p:spPr>
        <p:txBody>
          <a:bodyPr/>
          <a:lstStyle>
            <a:lvl1pPr algn="ctr">
              <a:defRPr sz="4400" b="1"/>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a:xfrm>
            <a:off x="3505200" y="5741987"/>
            <a:ext cx="2133600" cy="365125"/>
          </a:xfrm>
          <a:prstGeom prst="rect">
            <a:avLst/>
          </a:prstGeom>
        </p:spPr>
        <p:txBody>
          <a:bodyPr/>
          <a:lstStyle>
            <a:lvl1pPr algn="ctr">
              <a:defRPr/>
            </a:lvl1pPr>
          </a:lstStyle>
          <a:p>
            <a:pPr>
              <a:defRPr/>
            </a:pPr>
            <a:fld id="{B959F512-B6A1-4210-90BB-FAD59C0B1346}" type="datetime1">
              <a:rPr lang="en-US" smtClean="0"/>
              <a:pPr>
                <a:defRPr/>
              </a:pPr>
              <a:t>6/26/2014</a:t>
            </a:fld>
            <a:endParaRPr lang="en-US" dirty="0"/>
          </a:p>
        </p:txBody>
      </p:sp>
      <p:sp>
        <p:nvSpPr>
          <p:cNvPr id="6" name="Slide Number Placeholder 5"/>
          <p:cNvSpPr>
            <a:spLocks noGrp="1"/>
          </p:cNvSpPr>
          <p:nvPr>
            <p:ph type="sldNum" sz="quarter" idx="12"/>
          </p:nvPr>
        </p:nvSpPr>
        <p:spPr/>
        <p:txBody>
          <a:bodyPr/>
          <a:lstStyle>
            <a:lvl1pPr>
              <a:defRPr/>
            </a:lvl1pPr>
          </a:lstStyle>
          <a:p>
            <a:fld id="{13803F7A-955E-4CA8-964E-4AB04D1CB33C}" type="slidenum">
              <a:rPr lang="en-US"/>
              <a:pPr/>
              <a:t>‹#›</a:t>
            </a:fld>
            <a:endParaRPr lang="en-US"/>
          </a:p>
        </p:txBody>
      </p:sp>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850438" y="152400"/>
            <a:ext cx="1443125" cy="1383352"/>
          </a:xfrm>
          <a:prstGeom prst="rect">
            <a:avLst/>
          </a:prstGeom>
        </p:spPr>
      </p:pic>
    </p:spTree>
    <p:extLst>
      <p:ext uri="{BB962C8B-B14F-4D97-AF65-F5344CB8AC3E}">
        <p14:creationId xmlns:p14="http://schemas.microsoft.com/office/powerpoint/2010/main" val="3122733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solidFill>
          <a:schemeClr val="accent6">
            <a:lumMod val="20000"/>
            <a:lumOff val="80000"/>
            <a:alpha val="4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52400" y="76200"/>
            <a:ext cx="8839200" cy="609600"/>
          </a:xfrm>
        </p:spPr>
        <p:txBody>
          <a:bodyPr/>
          <a:lstStyle>
            <a:lvl1pPr algn="l">
              <a:defRPr sz="2800">
                <a:latin typeface="Arial" panose="020B0604020202020204" pitchFamily="34" charset="0"/>
                <a:cs typeface="Arial" panose="020B0604020202020204"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152400" y="914400"/>
            <a:ext cx="8839200" cy="4832350"/>
          </a:xfrm>
        </p:spPr>
        <p:txBody>
          <a:bodyPr/>
          <a:lstStyle>
            <a:lvl1pPr>
              <a:defRPr sz="2400">
                <a:latin typeface="Arial" panose="020B0604020202020204" pitchFamily="34" charset="0"/>
                <a:cs typeface="Arial" panose="020B0604020202020204" pitchFamily="34" charset="0"/>
              </a:defRPr>
            </a:lvl1pPr>
            <a:lvl2pPr>
              <a:defRPr sz="2200">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12"/>
          </p:nvPr>
        </p:nvSpPr>
        <p:spPr>
          <a:xfrm>
            <a:off x="8534400" y="6456466"/>
            <a:ext cx="533400" cy="365125"/>
          </a:xfrm>
        </p:spPr>
        <p:txBody>
          <a:bodyPr/>
          <a:lstStyle>
            <a:lvl1pPr>
              <a:defRPr/>
            </a:lvl1pPr>
          </a:lstStyle>
          <a:p>
            <a:fld id="{0C8AE89F-FC1E-44E7-B853-9FF5F840B4C2}" type="slidenum">
              <a:rPr lang="en-US"/>
              <a:pPr/>
              <a:t>‹#›</a:t>
            </a:fld>
            <a:endParaRPr lang="en-US"/>
          </a:p>
        </p:txBody>
      </p:sp>
      <p:pic>
        <p:nvPicPr>
          <p:cNvPr id="9" name="Picture 8"/>
          <p:cNvPicPr>
            <a:picLocks noChangeAspect="1"/>
          </p:cNvPicPr>
          <p:nvPr userDrawn="1"/>
        </p:nvPicPr>
        <p:blipFill rotWithShape="1">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l="4563" t="13174" r="6005" b="21218"/>
          <a:stretch/>
        </p:blipFill>
        <p:spPr>
          <a:xfrm>
            <a:off x="564126" y="6492875"/>
            <a:ext cx="8001000" cy="304800"/>
          </a:xfrm>
          <a:prstGeom prst="rect">
            <a:avLst/>
          </a:prstGeom>
        </p:spPr>
      </p:pic>
      <p:cxnSp>
        <p:nvCxnSpPr>
          <p:cNvPr id="11" name="Straight Connector 10"/>
          <p:cNvCxnSpPr/>
          <p:nvPr userDrawn="1"/>
        </p:nvCxnSpPr>
        <p:spPr>
          <a:xfrm>
            <a:off x="152400" y="762000"/>
            <a:ext cx="8839200" cy="0"/>
          </a:xfrm>
          <a:prstGeom prst="line">
            <a:avLst/>
          </a:prstGeom>
          <a:ln w="19050">
            <a:solidFill>
              <a:srgbClr val="3100E6"/>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778874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ustom Layout">
    <p:bg>
      <p:bgPr>
        <a:solidFill>
          <a:schemeClr val="accent6">
            <a:lumMod val="20000"/>
            <a:lumOff val="80000"/>
            <a:alpha val="4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133600"/>
            <a:ext cx="7772400" cy="1143000"/>
          </a:xfrm>
        </p:spPr>
        <p:txBody>
          <a:bodyPr/>
          <a:lstStyle>
            <a:lvl1pPr algn="l">
              <a:defRPr sz="3600" b="1">
                <a:solidFill>
                  <a:srgbClr val="3100E6"/>
                </a:solidFill>
              </a:defRPr>
            </a:lvl1pPr>
          </a:lstStyle>
          <a:p>
            <a:r>
              <a:rPr lang="en-US" dirty="0" smtClean="0"/>
              <a:t>Click to edit Master title style</a:t>
            </a:r>
            <a:endParaRPr lang="en-US" dirty="0"/>
          </a:p>
        </p:txBody>
      </p:sp>
      <p:sp>
        <p:nvSpPr>
          <p:cNvPr id="3" name="Slide Number Placeholder 2"/>
          <p:cNvSpPr>
            <a:spLocks noGrp="1"/>
          </p:cNvSpPr>
          <p:nvPr>
            <p:ph type="sldNum" sz="quarter" idx="10"/>
          </p:nvPr>
        </p:nvSpPr>
        <p:spPr/>
        <p:txBody>
          <a:bodyPr/>
          <a:lstStyle/>
          <a:p>
            <a:fld id="{A6163503-66A0-4B09-B27F-2517D71E6334}" type="slidenum">
              <a:rPr lang="en-US" smtClean="0"/>
              <a:pPr/>
              <a:t>‹#›</a:t>
            </a:fld>
            <a:endParaRPr lang="en-US"/>
          </a:p>
        </p:txBody>
      </p:sp>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071032" y="5562601"/>
            <a:ext cx="1160920" cy="1112836"/>
          </a:xfrm>
          <a:prstGeom prst="rect">
            <a:avLst/>
          </a:prstGeom>
        </p:spPr>
      </p:pic>
      <p:sp>
        <p:nvSpPr>
          <p:cNvPr id="12" name="Text Placeholder 11"/>
          <p:cNvSpPr>
            <a:spLocks noGrp="1"/>
          </p:cNvSpPr>
          <p:nvPr>
            <p:ph type="body" sz="quarter" idx="11"/>
          </p:nvPr>
        </p:nvSpPr>
        <p:spPr>
          <a:xfrm>
            <a:off x="1219200" y="3505200"/>
            <a:ext cx="5638800" cy="457200"/>
          </a:xfrm>
        </p:spPr>
        <p:txBody>
          <a:bodyPr/>
          <a:lstStyle>
            <a:lvl1pPr marL="342900" indent="-342900">
              <a:buFont typeface="Wingdings" panose="05000000000000000000" pitchFamily="2" charset="2"/>
              <a:buChar char="v"/>
              <a:defRPr sz="2800">
                <a:solidFill>
                  <a:srgbClr val="3100E6"/>
                </a:solidFill>
              </a:defRPr>
            </a:lvl1pPr>
            <a:lvl2pPr>
              <a:defRPr sz="2400">
                <a:solidFill>
                  <a:srgbClr val="3100E6"/>
                </a:solidFill>
              </a:defRPr>
            </a:lvl2pPr>
            <a:lvl3pPr>
              <a:defRPr sz="2000">
                <a:solidFill>
                  <a:srgbClr val="3100E6"/>
                </a:solidFill>
              </a:defRPr>
            </a:lvl3pPr>
            <a:lvl4pPr>
              <a:defRPr sz="1800">
                <a:solidFill>
                  <a:srgbClr val="3100E6"/>
                </a:solidFill>
              </a:defRPr>
            </a:lvl4pPr>
            <a:lvl5pPr>
              <a:defRPr sz="1800">
                <a:solidFill>
                  <a:srgbClr val="3100E6"/>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2954025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a:lvl1pPr>
          </a:lstStyle>
          <a:p>
            <a:r>
              <a:rPr lang="en-US" dirty="0" smtClean="0"/>
              <a:t>Click to edit Master title style</a:t>
            </a:r>
            <a:endParaRPr lang="en-US" dirty="0"/>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5"/>
          <p:cNvSpPr>
            <a:spLocks noGrp="1"/>
          </p:cNvSpPr>
          <p:nvPr>
            <p:ph type="sldNum" sz="quarter" idx="12"/>
          </p:nvPr>
        </p:nvSpPr>
        <p:spPr/>
        <p:txBody>
          <a:bodyPr/>
          <a:lstStyle>
            <a:lvl1pPr>
              <a:defRPr/>
            </a:lvl1pPr>
          </a:lstStyle>
          <a:p>
            <a:fld id="{78EEA932-ED20-4CF2-9323-6E8401E1219E}" type="slidenum">
              <a:rPr lang="en-US"/>
              <a:pPr/>
              <a:t>‹#›</a:t>
            </a:fld>
            <a:endParaRPr lang="en-US"/>
          </a:p>
        </p:txBody>
      </p:sp>
      <p:pic>
        <p:nvPicPr>
          <p:cNvPr id="9" name="Picture 8"/>
          <p:cNvPicPr>
            <a:picLocks noChangeAspect="1"/>
          </p:cNvPicPr>
          <p:nvPr userDrawn="1"/>
        </p:nvPicPr>
        <p:blipFill rotWithShape="1">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l="4563" t="13174" r="6005" b="21218"/>
          <a:stretch/>
        </p:blipFill>
        <p:spPr>
          <a:xfrm>
            <a:off x="564126" y="6492875"/>
            <a:ext cx="8001000" cy="304800"/>
          </a:xfrm>
          <a:prstGeom prst="rect">
            <a:avLst/>
          </a:prstGeom>
        </p:spPr>
      </p:pic>
      <p:cxnSp>
        <p:nvCxnSpPr>
          <p:cNvPr id="11" name="Straight Connector 10"/>
          <p:cNvCxnSpPr/>
          <p:nvPr userDrawn="1"/>
        </p:nvCxnSpPr>
        <p:spPr>
          <a:xfrm>
            <a:off x="152400" y="762000"/>
            <a:ext cx="8839200" cy="0"/>
          </a:xfrm>
          <a:prstGeom prst="line">
            <a:avLst/>
          </a:prstGeom>
          <a:ln w="19050">
            <a:solidFill>
              <a:srgbClr val="3100E6"/>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09893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Slide Number Placeholder 5"/>
          <p:cNvSpPr>
            <a:spLocks noGrp="1"/>
          </p:cNvSpPr>
          <p:nvPr>
            <p:ph type="sldNum" sz="quarter" idx="12"/>
          </p:nvPr>
        </p:nvSpPr>
        <p:spPr/>
        <p:txBody>
          <a:bodyPr/>
          <a:lstStyle>
            <a:lvl1pPr>
              <a:defRPr/>
            </a:lvl1pPr>
          </a:lstStyle>
          <a:p>
            <a:fld id="{D15D3CEF-4C95-4B77-860E-57632BF5F46C}" type="slidenum">
              <a:rPr lang="en-US"/>
              <a:pPr/>
              <a:t>‹#›</a:t>
            </a:fld>
            <a:endParaRPr lang="en-US"/>
          </a:p>
        </p:txBody>
      </p:sp>
      <p:pic>
        <p:nvPicPr>
          <p:cNvPr id="10" name="Picture 9"/>
          <p:cNvPicPr>
            <a:picLocks noChangeAspect="1"/>
          </p:cNvPicPr>
          <p:nvPr userDrawn="1"/>
        </p:nvPicPr>
        <p:blipFill rotWithShape="1">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l="4563" t="13174" r="6005" b="21218"/>
          <a:stretch/>
        </p:blipFill>
        <p:spPr>
          <a:xfrm>
            <a:off x="564126" y="6492875"/>
            <a:ext cx="8001000" cy="304800"/>
          </a:xfrm>
          <a:prstGeom prst="rect">
            <a:avLst/>
          </a:prstGeom>
        </p:spPr>
      </p:pic>
      <p:cxnSp>
        <p:nvCxnSpPr>
          <p:cNvPr id="12" name="Straight Connector 11"/>
          <p:cNvCxnSpPr/>
          <p:nvPr userDrawn="1"/>
        </p:nvCxnSpPr>
        <p:spPr>
          <a:xfrm>
            <a:off x="152400" y="762000"/>
            <a:ext cx="8839200" cy="0"/>
          </a:xfrm>
          <a:prstGeom prst="line">
            <a:avLst/>
          </a:prstGeom>
          <a:ln w="19050">
            <a:solidFill>
              <a:srgbClr val="3100E6"/>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795398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Slide Number Placeholder 5"/>
          <p:cNvSpPr>
            <a:spLocks noGrp="1"/>
          </p:cNvSpPr>
          <p:nvPr>
            <p:ph type="sldNum" sz="quarter" idx="12"/>
          </p:nvPr>
        </p:nvSpPr>
        <p:spPr/>
        <p:txBody>
          <a:bodyPr/>
          <a:lstStyle>
            <a:lvl1pPr>
              <a:defRPr/>
            </a:lvl1pPr>
          </a:lstStyle>
          <a:p>
            <a:fld id="{A9C92A26-4271-41AB-9BEF-569EF444CB4F}" type="slidenum">
              <a:rPr lang="en-US"/>
              <a:pPr/>
              <a:t>‹#›</a:t>
            </a:fld>
            <a:endParaRPr lang="en-US"/>
          </a:p>
        </p:txBody>
      </p:sp>
      <p:pic>
        <p:nvPicPr>
          <p:cNvPr id="8" name="Picture 7"/>
          <p:cNvPicPr>
            <a:picLocks noChangeAspect="1"/>
          </p:cNvPicPr>
          <p:nvPr userDrawn="1"/>
        </p:nvPicPr>
        <p:blipFill rotWithShape="1">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l="4563" t="13174" r="6005" b="21218"/>
          <a:stretch/>
        </p:blipFill>
        <p:spPr>
          <a:xfrm>
            <a:off x="564126" y="6492875"/>
            <a:ext cx="8001000" cy="304800"/>
          </a:xfrm>
          <a:prstGeom prst="rect">
            <a:avLst/>
          </a:prstGeom>
        </p:spPr>
      </p:pic>
    </p:spTree>
    <p:extLst>
      <p:ext uri="{BB962C8B-B14F-4D97-AF65-F5344CB8AC3E}">
        <p14:creationId xmlns:p14="http://schemas.microsoft.com/office/powerpoint/2010/main" val="22426134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Slide Number Placeholder 5"/>
          <p:cNvSpPr>
            <a:spLocks noGrp="1"/>
          </p:cNvSpPr>
          <p:nvPr>
            <p:ph type="sldNum" sz="quarter" idx="12"/>
          </p:nvPr>
        </p:nvSpPr>
        <p:spPr/>
        <p:txBody>
          <a:bodyPr/>
          <a:lstStyle>
            <a:lvl1pPr>
              <a:defRPr/>
            </a:lvl1pPr>
          </a:lstStyle>
          <a:p>
            <a:fld id="{B819F1E5-5948-4469-AE34-20BDD70E7289}" type="slidenum">
              <a:rPr lang="en-US"/>
              <a:pPr/>
              <a:t>‹#›</a:t>
            </a:fld>
            <a:endParaRPr lang="en-US"/>
          </a:p>
        </p:txBody>
      </p:sp>
      <p:pic>
        <p:nvPicPr>
          <p:cNvPr id="8" name="Picture 7"/>
          <p:cNvPicPr>
            <a:picLocks noChangeAspect="1"/>
          </p:cNvPicPr>
          <p:nvPr userDrawn="1"/>
        </p:nvPicPr>
        <p:blipFill rotWithShape="1">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l="4563" t="13174" r="6005" b="21218"/>
          <a:stretch/>
        </p:blipFill>
        <p:spPr>
          <a:xfrm>
            <a:off x="564126" y="6492875"/>
            <a:ext cx="8001000" cy="304800"/>
          </a:xfrm>
          <a:prstGeom prst="rect">
            <a:avLst/>
          </a:prstGeom>
        </p:spPr>
      </p:pic>
    </p:spTree>
    <p:extLst>
      <p:ext uri="{BB962C8B-B14F-4D97-AF65-F5344CB8AC3E}">
        <p14:creationId xmlns:p14="http://schemas.microsoft.com/office/powerpoint/2010/main" val="8171066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6">
            <a:lumMod val="20000"/>
            <a:lumOff val="80000"/>
            <a:alpha val="45000"/>
          </a:schemeClr>
        </a:solidFill>
        <a:effectLst/>
      </p:bgPr>
    </p:bg>
    <p:spTree>
      <p:nvGrpSpPr>
        <p:cNvPr id="1" name=""/>
        <p:cNvGrpSpPr/>
        <p:nvPr/>
      </p:nvGrpSpPr>
      <p:grpSpPr>
        <a:xfrm>
          <a:off x="0" y="0"/>
          <a:ext cx="0" cy="0"/>
          <a:chOff x="0" y="0"/>
          <a:chExt cx="0" cy="0"/>
        </a:xfrm>
      </p:grpSpPr>
      <p:sp>
        <p:nvSpPr>
          <p:cNvPr id="1027" name="Text Placeholder 2"/>
          <p:cNvSpPr>
            <a:spLocks noGrp="1"/>
          </p:cNvSpPr>
          <p:nvPr>
            <p:ph type="body" idx="1"/>
          </p:nvPr>
        </p:nvSpPr>
        <p:spPr bwMode="auto">
          <a:xfrm>
            <a:off x="76200" y="990600"/>
            <a:ext cx="8915400" cy="541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6" name="Title Placeholder 1"/>
          <p:cNvSpPr>
            <a:spLocks noGrp="1"/>
          </p:cNvSpPr>
          <p:nvPr>
            <p:ph type="title"/>
          </p:nvPr>
        </p:nvSpPr>
        <p:spPr bwMode="auto">
          <a:xfrm>
            <a:off x="76200" y="76200"/>
            <a:ext cx="8915400" cy="563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dirty="0" smtClean="0"/>
              <a:t>Click to edit Master title style</a:t>
            </a:r>
          </a:p>
        </p:txBody>
      </p:sp>
      <p:sp>
        <p:nvSpPr>
          <p:cNvPr id="6" name="Slide Number Placeholder 5"/>
          <p:cNvSpPr>
            <a:spLocks noGrp="1"/>
          </p:cNvSpPr>
          <p:nvPr>
            <p:ph type="sldNum" sz="quarter" idx="4"/>
          </p:nvPr>
        </p:nvSpPr>
        <p:spPr>
          <a:xfrm>
            <a:off x="8565126" y="6492875"/>
            <a:ext cx="5334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panose="020F0502020204030204" pitchFamily="34" charset="0"/>
              </a:defRPr>
            </a:lvl1pPr>
          </a:lstStyle>
          <a:p>
            <a:fld id="{A6163503-66A0-4B09-B27F-2517D71E6334}"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8" r:id="rId3"/>
    <p:sldLayoutId id="2147483652" r:id="rId4"/>
    <p:sldLayoutId id="2147483653" r:id="rId5"/>
    <p:sldLayoutId id="2147483656" r:id="rId6"/>
    <p:sldLayoutId id="2147483657" r:id="rId7"/>
  </p:sldLayoutIdLst>
  <p:hf sldNum="0" hdr="0" dt="0"/>
  <p:txStyles>
    <p:titleStyle>
      <a:lvl1pPr algn="l" rtl="0" eaLnBrk="1" fontAlgn="base" hangingPunct="1">
        <a:spcBef>
          <a:spcPct val="0"/>
        </a:spcBef>
        <a:spcAft>
          <a:spcPct val="0"/>
        </a:spcAft>
        <a:defRPr sz="2800" kern="1200">
          <a:solidFill>
            <a:schemeClr val="tx1"/>
          </a:solidFill>
          <a:latin typeface="Arial" panose="020B0604020202020204" pitchFamily="34" charset="0"/>
          <a:ea typeface="+mj-ea"/>
          <a:cs typeface="Arial" panose="020B0604020202020204" pitchFamily="34" charset="0"/>
        </a:defRPr>
      </a:lvl1pPr>
      <a:lvl2pPr algn="ctr" rtl="0" eaLnBrk="1" fontAlgn="base" hangingPunct="1">
        <a:spcBef>
          <a:spcPct val="0"/>
        </a:spcBef>
        <a:spcAft>
          <a:spcPct val="0"/>
        </a:spcAft>
        <a:defRPr sz="4400">
          <a:solidFill>
            <a:schemeClr val="tx1"/>
          </a:solidFill>
          <a:latin typeface="Calibri" panose="020F0502020204030204" pitchFamily="34" charset="0"/>
        </a:defRPr>
      </a:lvl2pPr>
      <a:lvl3pPr algn="ctr" rtl="0" eaLnBrk="1" fontAlgn="base" hangingPunct="1">
        <a:spcBef>
          <a:spcPct val="0"/>
        </a:spcBef>
        <a:spcAft>
          <a:spcPct val="0"/>
        </a:spcAft>
        <a:defRPr sz="4400">
          <a:solidFill>
            <a:schemeClr val="tx1"/>
          </a:solidFill>
          <a:latin typeface="Calibri" panose="020F0502020204030204" pitchFamily="34" charset="0"/>
        </a:defRPr>
      </a:lvl3pPr>
      <a:lvl4pPr algn="ctr" rtl="0" eaLnBrk="1" fontAlgn="base" hangingPunct="1">
        <a:spcBef>
          <a:spcPct val="0"/>
        </a:spcBef>
        <a:spcAft>
          <a:spcPct val="0"/>
        </a:spcAft>
        <a:defRPr sz="4400">
          <a:solidFill>
            <a:schemeClr val="tx1"/>
          </a:solidFill>
          <a:latin typeface="Calibri" panose="020F0502020204030204" pitchFamily="34" charset="0"/>
        </a:defRPr>
      </a:lvl4pPr>
      <a:lvl5pPr algn="ctr" rtl="0" eaLnBrk="1" fontAlgn="base" hangingPunct="1">
        <a:spcBef>
          <a:spcPct val="0"/>
        </a:spcBef>
        <a:spcAft>
          <a:spcPct val="0"/>
        </a:spcAft>
        <a:defRPr sz="4400">
          <a:solidFill>
            <a:schemeClr val="tx1"/>
          </a:solidFill>
          <a:latin typeface="Calibri" panose="020F0502020204030204" pitchFamily="34" charset="0"/>
        </a:defRPr>
      </a:lvl5pPr>
      <a:lvl6pPr marL="457200" algn="ctr" rtl="0" eaLnBrk="1" fontAlgn="base" hangingPunct="1">
        <a:spcBef>
          <a:spcPct val="0"/>
        </a:spcBef>
        <a:spcAft>
          <a:spcPct val="0"/>
        </a:spcAft>
        <a:defRPr sz="4400">
          <a:solidFill>
            <a:schemeClr val="tx1"/>
          </a:solidFill>
          <a:latin typeface="Calibri" panose="020F0502020204030204" pitchFamily="34" charset="0"/>
        </a:defRPr>
      </a:lvl6pPr>
      <a:lvl7pPr marL="914400" algn="ctr" rtl="0" eaLnBrk="1" fontAlgn="base" hangingPunct="1">
        <a:spcBef>
          <a:spcPct val="0"/>
        </a:spcBef>
        <a:spcAft>
          <a:spcPct val="0"/>
        </a:spcAft>
        <a:defRPr sz="4400">
          <a:solidFill>
            <a:schemeClr val="tx1"/>
          </a:solidFill>
          <a:latin typeface="Calibri" panose="020F0502020204030204" pitchFamily="34" charset="0"/>
        </a:defRPr>
      </a:lvl7pPr>
      <a:lvl8pPr marL="1371600" algn="ctr" rtl="0" eaLnBrk="1" fontAlgn="base" hangingPunct="1">
        <a:spcBef>
          <a:spcPct val="0"/>
        </a:spcBef>
        <a:spcAft>
          <a:spcPct val="0"/>
        </a:spcAft>
        <a:defRPr sz="4400">
          <a:solidFill>
            <a:schemeClr val="tx1"/>
          </a:solidFill>
          <a:latin typeface="Calibri" panose="020F0502020204030204" pitchFamily="34" charset="0"/>
        </a:defRPr>
      </a:lvl8pPr>
      <a:lvl9pPr marL="1828800" algn="ctr" rtl="0" eaLnBrk="1" fontAlgn="base" hangingPunct="1">
        <a:spcBef>
          <a:spcPct val="0"/>
        </a:spcBef>
        <a:spcAft>
          <a:spcPct val="0"/>
        </a:spcAft>
        <a:defRPr sz="4400">
          <a:solidFill>
            <a:schemeClr val="tx1"/>
          </a:solidFill>
          <a:latin typeface="Calibri" panose="020F0502020204030204" pitchFamily="34" charset="0"/>
        </a:defRPr>
      </a:lvl9pPr>
    </p:titleStyle>
    <p:bodyStyle>
      <a:lvl1pPr marL="342900" indent="-342900" algn="l" rtl="0" eaLnBrk="1" fontAlgn="base" hangingPunct="1">
        <a:spcBef>
          <a:spcPct val="20000"/>
        </a:spcBef>
        <a:spcAft>
          <a:spcPct val="0"/>
        </a:spcAft>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1pPr>
      <a:lvl2pPr marL="742950" indent="-285750" algn="l" rtl="0" eaLnBrk="1" fontAlgn="base" hangingPunct="1">
        <a:spcBef>
          <a:spcPct val="20000"/>
        </a:spcBef>
        <a:spcAft>
          <a:spcPct val="0"/>
        </a:spcAft>
        <a:buFont typeface="Arial" panose="020B0604020202020204" pitchFamily="34" charset="0"/>
        <a:buChar char="–"/>
        <a:defRPr sz="2200" kern="1200">
          <a:solidFill>
            <a:schemeClr val="tx1"/>
          </a:solidFill>
          <a:latin typeface="Arial" panose="020B0604020202020204" pitchFamily="34" charset="0"/>
          <a:ea typeface="+mn-ea"/>
          <a:cs typeface="Arial" panose="020B0604020202020204" pitchFamily="34" charset="0"/>
        </a:defRPr>
      </a:lvl2pPr>
      <a:lvl3pPr marL="11430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rtl="0" eaLnBrk="1" fontAlgn="base" hangingPunct="1">
        <a:spcBef>
          <a:spcPct val="20000"/>
        </a:spcBef>
        <a:spcAft>
          <a:spcPct val="0"/>
        </a:spcAft>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rtl="0" eaLnBrk="1" fontAlgn="base" hangingPunct="1">
        <a:spcBef>
          <a:spcPct val="20000"/>
        </a:spcBef>
        <a:spcAft>
          <a:spcPct val="0"/>
        </a:spcAft>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6.jpeg"/><Relationship Id="rId4" Type="http://schemas.openxmlformats.org/officeDocument/2006/relationships/image" Target="../media/image5.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alpha val="45000"/>
          </a:schemeClr>
        </a:solidFill>
        <a:effectLst/>
      </p:bgPr>
    </p:bg>
    <p:spTree>
      <p:nvGrpSpPr>
        <p:cNvPr id="1" name=""/>
        <p:cNvGrpSpPr/>
        <p:nvPr/>
      </p:nvGrpSpPr>
      <p:grpSpPr>
        <a:xfrm>
          <a:off x="0" y="0"/>
          <a:ext cx="0" cy="0"/>
          <a:chOff x="0" y="0"/>
          <a:chExt cx="0" cy="0"/>
        </a:xfrm>
      </p:grpSpPr>
      <p:pic>
        <p:nvPicPr>
          <p:cNvPr id="6" name="Picture 5" descr="srep.png"/>
          <p:cNvPicPr>
            <a:picLocks noChangeAspect="1"/>
          </p:cNvPicPr>
          <p:nvPr/>
        </p:nvPicPr>
        <p:blipFill>
          <a:blip r:embed="rId3"/>
          <a:stretch>
            <a:fillRect/>
          </a:stretch>
        </p:blipFill>
        <p:spPr>
          <a:xfrm>
            <a:off x="609600" y="1561668"/>
            <a:ext cx="8001000" cy="5106263"/>
          </a:xfrm>
          <a:prstGeom prst="rect">
            <a:avLst/>
          </a:prstGeom>
        </p:spPr>
      </p:pic>
      <p:sp>
        <p:nvSpPr>
          <p:cNvPr id="4" name="Title 3"/>
          <p:cNvSpPr>
            <a:spLocks noGrp="1"/>
          </p:cNvSpPr>
          <p:nvPr>
            <p:ph type="ctrTitle"/>
          </p:nvPr>
        </p:nvSpPr>
        <p:spPr>
          <a:xfrm>
            <a:off x="1028700" y="1730375"/>
            <a:ext cx="7086600" cy="631825"/>
          </a:xfrm>
        </p:spPr>
        <p:txBody>
          <a:bodyPr/>
          <a:lstStyle/>
          <a:p>
            <a:r>
              <a:rPr lang="en-US" dirty="0" smtClean="0">
                <a:solidFill>
                  <a:schemeClr val="accent6">
                    <a:lumMod val="75000"/>
                  </a:schemeClr>
                </a:solidFill>
              </a:rPr>
              <a:t>Republic of Armenia</a:t>
            </a:r>
            <a:endParaRPr lang="en-US" dirty="0">
              <a:solidFill>
                <a:schemeClr val="accent6">
                  <a:lumMod val="75000"/>
                </a:schemeClr>
              </a:solidFill>
            </a:endParaRPr>
          </a:p>
        </p:txBody>
      </p:sp>
      <p:sp>
        <p:nvSpPr>
          <p:cNvPr id="2" name="Subtitle 1"/>
          <p:cNvSpPr>
            <a:spLocks noGrp="1"/>
          </p:cNvSpPr>
          <p:nvPr>
            <p:ph type="subTitle" idx="1"/>
          </p:nvPr>
        </p:nvSpPr>
        <p:spPr>
          <a:xfrm>
            <a:off x="1371600" y="2895600"/>
            <a:ext cx="6400800" cy="1143000"/>
          </a:xfrm>
        </p:spPr>
        <p:txBody>
          <a:bodyPr/>
          <a:lstStyle/>
          <a:p>
            <a:r>
              <a:rPr lang="en-US" b="1" dirty="0" smtClean="0">
                <a:solidFill>
                  <a:schemeClr val="accent6"/>
                </a:solidFill>
              </a:rPr>
              <a:t>Scaling Up Renewable Energy Program (SREP)</a:t>
            </a:r>
          </a:p>
        </p:txBody>
      </p:sp>
      <p:sp>
        <p:nvSpPr>
          <p:cNvPr id="7" name="TextBox 6"/>
          <p:cNvSpPr txBox="1"/>
          <p:nvPr/>
        </p:nvSpPr>
        <p:spPr>
          <a:xfrm>
            <a:off x="1600200" y="4114800"/>
            <a:ext cx="6172200" cy="1815882"/>
          </a:xfrm>
          <a:prstGeom prst="rect">
            <a:avLst/>
          </a:prstGeom>
          <a:noFill/>
        </p:spPr>
        <p:txBody>
          <a:bodyPr wrap="square" rtlCol="0">
            <a:spAutoFit/>
          </a:bodyPr>
          <a:lstStyle/>
          <a:p>
            <a:pPr algn="ctr"/>
            <a:r>
              <a:rPr lang="en-US" sz="4400" dirty="0" smtClean="0">
                <a:solidFill>
                  <a:schemeClr val="accent6">
                    <a:lumMod val="75000"/>
                  </a:schemeClr>
                </a:solidFill>
              </a:rPr>
              <a:t>Investment Plan</a:t>
            </a:r>
          </a:p>
          <a:p>
            <a:pPr algn="ctr"/>
            <a:endParaRPr lang="en-US" sz="4400" b="1" dirty="0" smtClean="0">
              <a:solidFill>
                <a:schemeClr val="accent6">
                  <a:lumMod val="20000"/>
                  <a:lumOff val="80000"/>
                </a:schemeClr>
              </a:solidFill>
            </a:endParaRPr>
          </a:p>
          <a:p>
            <a:pPr algn="ctr"/>
            <a:r>
              <a:rPr lang="en-US" sz="2400" b="1" dirty="0" smtClean="0">
                <a:solidFill>
                  <a:schemeClr val="accent6">
                    <a:lumMod val="20000"/>
                    <a:lumOff val="80000"/>
                  </a:schemeClr>
                </a:solidFill>
              </a:rPr>
              <a:t>June      2014</a:t>
            </a:r>
            <a:endParaRPr lang="en-US" sz="2400" b="1" dirty="0">
              <a:solidFill>
                <a:schemeClr val="accent6">
                  <a:lumMod val="20000"/>
                  <a:lumOff val="80000"/>
                </a:schemeClr>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Content Placeholder 2"/>
          <p:cNvSpPr>
            <a:spLocks noGrp="1"/>
          </p:cNvSpPr>
          <p:nvPr>
            <p:ph idx="1"/>
          </p:nvPr>
        </p:nvSpPr>
        <p:spPr>
          <a:xfrm>
            <a:off x="196948" y="1350163"/>
            <a:ext cx="8693831" cy="4593437"/>
          </a:xfrm>
        </p:spPr>
        <p:txBody>
          <a:bodyPr>
            <a:noAutofit/>
          </a:bodyPr>
          <a:lstStyle/>
          <a:p>
            <a:pPr marL="280988" indent="-280988">
              <a:spcBef>
                <a:spcPts val="0"/>
              </a:spcBef>
              <a:spcAft>
                <a:spcPts val="1200"/>
              </a:spcAft>
              <a:buClrTx/>
              <a:buNone/>
            </a:pPr>
            <a:r>
              <a:rPr lang="en-US" altLang="en-US" sz="2000" b="1" dirty="0" smtClean="0">
                <a:latin typeface="Calibri" panose="020F0502020204030204" pitchFamily="34" charset="0"/>
              </a:rPr>
              <a:t>1.   Economic development</a:t>
            </a:r>
          </a:p>
          <a:p>
            <a:pPr marL="393700" indent="-393700" algn="just">
              <a:spcBef>
                <a:spcPts val="0"/>
              </a:spcBef>
              <a:spcAft>
                <a:spcPts val="1200"/>
              </a:spcAft>
              <a:buClrTx/>
              <a:buFont typeface="Wingdings" panose="05000000000000000000" pitchFamily="2" charset="2"/>
              <a:buChar char="q"/>
            </a:pPr>
            <a:r>
              <a:rPr lang="en-US" altLang="en-US" sz="2000" dirty="0">
                <a:latin typeface="Calibri" panose="020F0502020204030204" pitchFamily="34" charset="0"/>
              </a:rPr>
              <a:t>Job creation </a:t>
            </a:r>
            <a:r>
              <a:rPr lang="en-US" altLang="en-US" sz="2000" dirty="0" smtClean="0">
                <a:latin typeface="Calibri" panose="020F0502020204030204" pitchFamily="34" charset="0"/>
              </a:rPr>
              <a:t>(temporary jobs during construction and permanent jobs for operation of RE projects and in respective industries)</a:t>
            </a:r>
            <a:endParaRPr lang="en-US" altLang="en-US" sz="2000" dirty="0">
              <a:latin typeface="Calibri" panose="020F0502020204030204" pitchFamily="34" charset="0"/>
            </a:endParaRPr>
          </a:p>
          <a:p>
            <a:pPr marL="393700" indent="-393700" algn="just">
              <a:spcBef>
                <a:spcPts val="0"/>
              </a:spcBef>
              <a:spcAft>
                <a:spcPts val="1200"/>
              </a:spcAft>
              <a:buClrTx/>
              <a:buFont typeface="Wingdings" panose="05000000000000000000" pitchFamily="2" charset="2"/>
              <a:buChar char="q"/>
            </a:pPr>
            <a:r>
              <a:rPr lang="en-US" altLang="en-US" sz="2000" dirty="0">
                <a:latin typeface="Calibri" panose="020F0502020204030204" pitchFamily="34" charset="0"/>
              </a:rPr>
              <a:t>Bolstering of certain industrial </a:t>
            </a:r>
            <a:r>
              <a:rPr lang="en-US" altLang="en-US" sz="2000" dirty="0" smtClean="0">
                <a:latin typeface="Calibri" panose="020F0502020204030204" pitchFamily="34" charset="0"/>
              </a:rPr>
              <a:t>sectors (e.g. supply and installation of solar PV, geothermal heat pumps and solar heaters)</a:t>
            </a:r>
            <a:endParaRPr lang="en-US" altLang="en-US" sz="2000" dirty="0">
              <a:latin typeface="Calibri" panose="020F0502020204030204" pitchFamily="34" charset="0"/>
            </a:endParaRPr>
          </a:p>
          <a:p>
            <a:pPr marL="393700" indent="-393700">
              <a:spcBef>
                <a:spcPts val="0"/>
              </a:spcBef>
              <a:spcAft>
                <a:spcPts val="1200"/>
              </a:spcAft>
              <a:buClrTx/>
              <a:buAutoNum type="arabicPeriod" startAt="2"/>
            </a:pPr>
            <a:r>
              <a:rPr lang="en-US" altLang="en-US" sz="2000" b="1" dirty="0" smtClean="0">
                <a:solidFill>
                  <a:schemeClr val="tx1"/>
                </a:solidFill>
                <a:latin typeface="Calibri" panose="020F0502020204030204" pitchFamily="34" charset="0"/>
              </a:rPr>
              <a:t>Environmental</a:t>
            </a:r>
          </a:p>
          <a:p>
            <a:pPr marL="393700" indent="-393700">
              <a:spcBef>
                <a:spcPts val="0"/>
              </a:spcBef>
              <a:spcAft>
                <a:spcPts val="1200"/>
              </a:spcAft>
              <a:buClrTx/>
              <a:buFont typeface="Wingdings" panose="05000000000000000000" pitchFamily="2" charset="2"/>
              <a:buChar char="q"/>
            </a:pPr>
            <a:r>
              <a:rPr lang="en-US" altLang="en-US" sz="2000" dirty="0" smtClean="0">
                <a:latin typeface="Calibri" panose="020F0502020204030204" pitchFamily="34" charset="0"/>
              </a:rPr>
              <a:t>Reduction of greenhouse gas and other particle emissions</a:t>
            </a:r>
          </a:p>
          <a:p>
            <a:pPr marL="393700" indent="-393700">
              <a:spcBef>
                <a:spcPts val="0"/>
              </a:spcBef>
              <a:spcAft>
                <a:spcPts val="1200"/>
              </a:spcAft>
              <a:buClrTx/>
              <a:buAutoNum type="arabicPeriod" startAt="3"/>
            </a:pPr>
            <a:r>
              <a:rPr lang="en-US" altLang="en-US" sz="2000" b="1" dirty="0" smtClean="0">
                <a:latin typeface="Calibri" panose="020F0502020204030204" pitchFamily="34" charset="0"/>
              </a:rPr>
              <a:t>Gender</a:t>
            </a:r>
          </a:p>
          <a:p>
            <a:pPr marL="393700" indent="-393700">
              <a:spcBef>
                <a:spcPts val="0"/>
              </a:spcBef>
              <a:spcAft>
                <a:spcPts val="1200"/>
              </a:spcAft>
              <a:buClrTx/>
              <a:buFont typeface="Wingdings" panose="05000000000000000000" pitchFamily="2" charset="2"/>
              <a:buChar char="q"/>
            </a:pPr>
            <a:r>
              <a:rPr lang="en-US" altLang="en-US" sz="2000" dirty="0" smtClean="0">
                <a:latin typeface="Calibri" panose="020F0502020204030204" pitchFamily="34" charset="0"/>
              </a:rPr>
              <a:t>Targeted job creation for women. </a:t>
            </a:r>
            <a:r>
              <a:rPr lang="en-US" altLang="en-US" sz="2000" dirty="0">
                <a:latin typeface="Calibri" panose="020F0502020204030204" pitchFamily="34" charset="0"/>
              </a:rPr>
              <a:t>O</a:t>
            </a:r>
            <a:r>
              <a:rPr lang="en-US" sz="2000" dirty="0" smtClean="0">
                <a:latin typeface="Calibri" panose="020F0502020204030204" pitchFamily="34" charset="0"/>
              </a:rPr>
              <a:t>perational </a:t>
            </a:r>
            <a:r>
              <a:rPr lang="en-US" sz="2000" dirty="0">
                <a:latin typeface="Calibri" panose="020F0502020204030204" pitchFamily="34" charset="0"/>
              </a:rPr>
              <a:t>agreements for the </a:t>
            </a:r>
            <a:r>
              <a:rPr lang="en-US" sz="2000" dirty="0" smtClean="0">
                <a:latin typeface="Calibri" panose="020F0502020204030204" pitchFamily="34" charset="0"/>
              </a:rPr>
              <a:t> renewable </a:t>
            </a:r>
            <a:r>
              <a:rPr lang="en-US" sz="2000" dirty="0">
                <a:latin typeface="Calibri" panose="020F0502020204030204" pitchFamily="34" charset="0"/>
              </a:rPr>
              <a:t>energy projects </a:t>
            </a:r>
            <a:r>
              <a:rPr lang="en-US" sz="2000" dirty="0" smtClean="0">
                <a:latin typeface="Calibri" panose="020F0502020204030204" pitchFamily="34" charset="0"/>
              </a:rPr>
              <a:t>will be structured in a way to encourage </a:t>
            </a:r>
            <a:r>
              <a:rPr lang="en-US" sz="2000" dirty="0">
                <a:latin typeface="Calibri" panose="020F0502020204030204" pitchFamily="34" charset="0"/>
              </a:rPr>
              <a:t>jobs for women</a:t>
            </a:r>
            <a:endParaRPr lang="en-US" altLang="en-US" sz="2000" b="1" dirty="0" smtClean="0">
              <a:latin typeface="Calibri" panose="020F0502020204030204" pitchFamily="34" charset="0"/>
            </a:endParaRPr>
          </a:p>
          <a:p>
            <a:pPr marL="0" indent="0">
              <a:spcBef>
                <a:spcPts val="0"/>
              </a:spcBef>
              <a:spcAft>
                <a:spcPts val="1200"/>
              </a:spcAft>
              <a:buClrTx/>
              <a:buNone/>
            </a:pPr>
            <a:endParaRPr lang="en-US" altLang="en-US" sz="2000" b="1" dirty="0" smtClean="0">
              <a:latin typeface="Calibri" panose="020F0502020204030204" pitchFamily="34" charset="0"/>
            </a:endParaRPr>
          </a:p>
          <a:p>
            <a:pPr marL="0" indent="0">
              <a:spcBef>
                <a:spcPts val="0"/>
              </a:spcBef>
              <a:spcAft>
                <a:spcPts val="1200"/>
              </a:spcAft>
              <a:buClrTx/>
              <a:buNone/>
            </a:pPr>
            <a:endParaRPr lang="en-US" altLang="en-US" sz="2000" b="1" dirty="0" smtClean="0">
              <a:latin typeface="Calibri" panose="020F0502020204030204" pitchFamily="34" charset="0"/>
            </a:endParaRPr>
          </a:p>
          <a:p>
            <a:pPr marL="280988" indent="-280988">
              <a:spcBef>
                <a:spcPts val="0"/>
              </a:spcBef>
              <a:spcAft>
                <a:spcPts val="1200"/>
              </a:spcAft>
              <a:buClrTx/>
              <a:buAutoNum type="arabicPeriod" startAt="2"/>
            </a:pPr>
            <a:endParaRPr lang="en-US" altLang="en-US" sz="2000" b="1" dirty="0" smtClean="0">
              <a:solidFill>
                <a:schemeClr val="tx1"/>
              </a:solidFill>
              <a:latin typeface="Calibri" panose="020F0502020204030204" pitchFamily="34" charset="0"/>
            </a:endParaRPr>
          </a:p>
          <a:p>
            <a:pPr marL="0" indent="0">
              <a:spcBef>
                <a:spcPts val="0"/>
              </a:spcBef>
              <a:spcAft>
                <a:spcPts val="1200"/>
              </a:spcAft>
              <a:buClrTx/>
              <a:buNone/>
            </a:pPr>
            <a:endParaRPr lang="en-US" altLang="en-US" sz="2000" b="1" dirty="0" smtClean="0">
              <a:solidFill>
                <a:schemeClr val="tx1"/>
              </a:solidFill>
              <a:latin typeface="Calibri" panose="020F0502020204030204" pitchFamily="34" charset="0"/>
            </a:endParaRPr>
          </a:p>
        </p:txBody>
      </p:sp>
      <p:sp>
        <p:nvSpPr>
          <p:cNvPr id="9" name="Slide Number Placeholder 8"/>
          <p:cNvSpPr>
            <a:spLocks noGrp="1"/>
          </p:cNvSpPr>
          <p:nvPr>
            <p:ph type="sldNum" sz="quarter" idx="12"/>
          </p:nvPr>
        </p:nvSpPr>
        <p:spPr/>
        <p:txBody>
          <a:bodyPr/>
          <a:lstStyle/>
          <a:p>
            <a:fld id="{361FAD94-F3D2-B945-9430-97A9088F0CB9}" type="slidenum">
              <a:rPr lang="en-US" sz="1600" smtClean="0">
                <a:solidFill>
                  <a:schemeClr val="tx1"/>
                </a:solidFill>
                <a:latin typeface="Calibri" panose="020F0502020204030204" pitchFamily="34" charset="0"/>
              </a:rPr>
              <a:pPr/>
              <a:t>10</a:t>
            </a:fld>
            <a:endParaRPr lang="en-US" sz="1600">
              <a:solidFill>
                <a:schemeClr val="tx1"/>
              </a:solidFill>
              <a:latin typeface="Calibri" panose="020F0502020204030204" pitchFamily="34" charset="0"/>
            </a:endParaRPr>
          </a:p>
        </p:txBody>
      </p:sp>
      <p:sp>
        <p:nvSpPr>
          <p:cNvPr id="15" name="Rectangle 14"/>
          <p:cNvSpPr/>
          <p:nvPr/>
        </p:nvSpPr>
        <p:spPr>
          <a:xfrm>
            <a:off x="26504" y="0"/>
            <a:ext cx="9144000" cy="837297"/>
          </a:xfrm>
          <a:prstGeom prst="rect">
            <a:avLst/>
          </a:prstGeom>
          <a:solidFill>
            <a:schemeClr val="accent1">
              <a:lumMod val="20000"/>
              <a:lumOff val="80000"/>
            </a:schemeClr>
          </a:solidFill>
          <a:ln w="635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lgn="ctr">
              <a:buFont typeface="Arial" panose="020B0604020202020204" pitchFamily="34" charset="0"/>
              <a:buChar char="•"/>
            </a:pPr>
            <a:endParaRPr lang="en-US" sz="2100" b="1" dirty="0" smtClean="0">
              <a:solidFill>
                <a:schemeClr val="tx1"/>
              </a:solidFill>
              <a:latin typeface="+mj-lt"/>
            </a:endParaRPr>
          </a:p>
          <a:p>
            <a:pPr algn="ctr"/>
            <a:r>
              <a:rPr lang="en-US" sz="2100" b="1" dirty="0" smtClean="0">
                <a:solidFill>
                  <a:schemeClr val="tx1"/>
                </a:solidFill>
                <a:latin typeface="+mj-lt"/>
              </a:rPr>
              <a:t>Identified priority RE technologies will have benefits beyond energy sector</a:t>
            </a:r>
          </a:p>
          <a:p>
            <a:pPr marL="285750" indent="-285750" algn="ctr">
              <a:buFont typeface="Arial" panose="020B0604020202020204" pitchFamily="34" charset="0"/>
              <a:buChar char="•"/>
            </a:pPr>
            <a:endParaRPr lang="en-US" sz="2100" b="1" dirty="0" smtClean="0">
              <a:solidFill>
                <a:schemeClr val="tx1"/>
              </a:solidFill>
              <a:latin typeface="+mj-lt"/>
            </a:endParaRPr>
          </a:p>
        </p:txBody>
      </p:sp>
    </p:spTree>
    <p:extLst>
      <p:ext uri="{BB962C8B-B14F-4D97-AF65-F5344CB8AC3E}">
        <p14:creationId xmlns:p14="http://schemas.microsoft.com/office/powerpoint/2010/main" val="408776026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p>
            <a:fld id="{361FAD94-F3D2-B945-9430-97A9088F0CB9}" type="slidenum">
              <a:rPr lang="en-US" sz="1600" smtClean="0">
                <a:solidFill>
                  <a:schemeClr val="tx1"/>
                </a:solidFill>
                <a:latin typeface="Calibri" panose="020F0502020204030204" pitchFamily="34" charset="0"/>
              </a:rPr>
              <a:pPr/>
              <a:t>11</a:t>
            </a:fld>
            <a:endParaRPr lang="en-US" sz="1600" dirty="0">
              <a:solidFill>
                <a:schemeClr val="tx1"/>
              </a:solidFill>
              <a:latin typeface="Calibri" panose="020F0502020204030204" pitchFamily="34" charset="0"/>
            </a:endParaRPr>
          </a:p>
        </p:txBody>
      </p:sp>
      <p:sp>
        <p:nvSpPr>
          <p:cNvPr id="10" name="Rectangle 9"/>
          <p:cNvSpPr/>
          <p:nvPr/>
        </p:nvSpPr>
        <p:spPr>
          <a:xfrm>
            <a:off x="0" y="0"/>
            <a:ext cx="9067800" cy="762000"/>
          </a:xfrm>
          <a:prstGeom prst="rect">
            <a:avLst/>
          </a:prstGeom>
          <a:solidFill>
            <a:schemeClr val="accent1">
              <a:lumMod val="20000"/>
              <a:lumOff val="80000"/>
            </a:schemeClr>
          </a:solidFill>
          <a:ln w="635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lgn="ctr">
              <a:buFont typeface="Arial" panose="020B0604020202020204" pitchFamily="34" charset="0"/>
              <a:buChar char="•"/>
            </a:pPr>
            <a:endParaRPr lang="en-US" sz="2100" b="1" dirty="0" smtClean="0">
              <a:solidFill>
                <a:schemeClr val="tx1"/>
              </a:solidFill>
              <a:latin typeface="+mj-lt"/>
            </a:endParaRPr>
          </a:p>
          <a:p>
            <a:pPr algn="ctr"/>
            <a:r>
              <a:rPr lang="en-US" sz="2100" b="1" dirty="0">
                <a:solidFill>
                  <a:schemeClr val="tx1"/>
                </a:solidFill>
                <a:latin typeface="+mj-lt"/>
              </a:rPr>
              <a:t>I</a:t>
            </a:r>
            <a:r>
              <a:rPr lang="en-US" sz="2100" b="1" dirty="0" smtClean="0">
                <a:solidFill>
                  <a:schemeClr val="tx1"/>
                </a:solidFill>
                <a:latin typeface="+mj-lt"/>
              </a:rPr>
              <a:t>dentified priority RE projects have high degree of implementation readiness</a:t>
            </a:r>
          </a:p>
          <a:p>
            <a:pPr marL="285750" indent="-285750" algn="ctr">
              <a:buFont typeface="Arial" panose="020B0604020202020204" pitchFamily="34" charset="0"/>
              <a:buChar char="•"/>
            </a:pPr>
            <a:endParaRPr lang="en-US" sz="2100" b="1" dirty="0" smtClean="0">
              <a:solidFill>
                <a:schemeClr val="tx1"/>
              </a:solidFill>
              <a:latin typeface="+mj-lt"/>
            </a:endParaRPr>
          </a:p>
        </p:txBody>
      </p:sp>
      <p:sp>
        <p:nvSpPr>
          <p:cNvPr id="11" name="Content Placeholder 2"/>
          <p:cNvSpPr>
            <a:spLocks noGrp="1"/>
          </p:cNvSpPr>
          <p:nvPr>
            <p:ph idx="1"/>
          </p:nvPr>
        </p:nvSpPr>
        <p:spPr>
          <a:xfrm>
            <a:off x="133642" y="990600"/>
            <a:ext cx="8820443" cy="5424268"/>
          </a:xfrm>
          <a:ln>
            <a:solidFill>
              <a:schemeClr val="tx1"/>
            </a:solidFill>
            <a:prstDash val="dash"/>
          </a:ln>
        </p:spPr>
        <p:txBody>
          <a:bodyPr>
            <a:noAutofit/>
          </a:bodyPr>
          <a:lstStyle/>
          <a:p>
            <a:pPr marL="0" indent="0" algn="ctr">
              <a:buClrTx/>
              <a:buNone/>
            </a:pPr>
            <a:r>
              <a:rPr lang="en-US" altLang="en-US" sz="2000" b="1" dirty="0" smtClean="0">
                <a:latin typeface="Calibri" panose="020F0502020204030204" pitchFamily="34" charset="0"/>
              </a:rPr>
              <a:t>Exploratory drilling at </a:t>
            </a:r>
            <a:r>
              <a:rPr lang="en-US" altLang="en-US" sz="2000" b="1" dirty="0" err="1" smtClean="0">
                <a:latin typeface="Calibri" panose="020F0502020204030204" pitchFamily="34" charset="0"/>
              </a:rPr>
              <a:t>Karkar</a:t>
            </a:r>
            <a:r>
              <a:rPr lang="en-US" altLang="en-US" sz="2000" b="1" dirty="0" smtClean="0">
                <a:latin typeface="Calibri" panose="020F0502020204030204" pitchFamily="34" charset="0"/>
              </a:rPr>
              <a:t>:</a:t>
            </a:r>
          </a:p>
          <a:p>
            <a:pPr>
              <a:buClrTx/>
              <a:buFont typeface="Wingdings" panose="05000000000000000000" pitchFamily="2" charset="2"/>
              <a:buChar char="§"/>
            </a:pPr>
            <a:r>
              <a:rPr lang="en-US" altLang="en-US" sz="2000" dirty="0" smtClean="0">
                <a:latin typeface="Calibri" panose="020F0502020204030204" pitchFamily="34" charset="0"/>
              </a:rPr>
              <a:t>All critical geo-technical studies to assess the site were completed</a:t>
            </a:r>
          </a:p>
          <a:p>
            <a:pPr>
              <a:buClrTx/>
              <a:buFont typeface="Wingdings" panose="05000000000000000000" pitchFamily="2" charset="2"/>
              <a:buChar char="§"/>
            </a:pPr>
            <a:r>
              <a:rPr lang="en-US" sz="2000" dirty="0" smtClean="0">
                <a:latin typeface="Calibri" panose="020F0502020204030204" pitchFamily="34" charset="0"/>
              </a:rPr>
              <a:t>Determination of locations of test wells is underway (supported by World Bank/ESMAP) </a:t>
            </a:r>
          </a:p>
          <a:p>
            <a:pPr>
              <a:buClrTx/>
              <a:buFont typeface="Wingdings" panose="05000000000000000000" pitchFamily="2" charset="2"/>
              <a:buChar char="§"/>
            </a:pPr>
            <a:r>
              <a:rPr lang="en-US" sz="2000" dirty="0" smtClean="0">
                <a:latin typeface="Calibri" panose="020F0502020204030204" pitchFamily="34" charset="0"/>
              </a:rPr>
              <a:t>Exploratory drilling program, including bidding documents for drilling are ready</a:t>
            </a:r>
          </a:p>
          <a:p>
            <a:pPr>
              <a:buClrTx/>
              <a:buFont typeface="Wingdings" panose="05000000000000000000" pitchFamily="2" charset="2"/>
              <a:buChar char="§"/>
            </a:pPr>
            <a:r>
              <a:rPr lang="en-US" sz="2000" dirty="0" smtClean="0">
                <a:solidFill>
                  <a:schemeClr val="tx1"/>
                </a:solidFill>
                <a:latin typeface="Calibri" panose="020F0502020204030204" pitchFamily="34" charset="0"/>
              </a:rPr>
              <a:t>Experienced implementing entity (R2E2 Fund) has solid capacity and can start project preparation immediately</a:t>
            </a:r>
          </a:p>
          <a:p>
            <a:pPr marL="0" lvl="0" indent="0" algn="ctr">
              <a:spcBef>
                <a:spcPts val="0"/>
              </a:spcBef>
              <a:spcAft>
                <a:spcPts val="1200"/>
              </a:spcAft>
              <a:buClrTx/>
              <a:buNone/>
              <a:defRPr/>
            </a:pPr>
            <a:r>
              <a:rPr lang="en-US" sz="2000" b="1" dirty="0" smtClean="0">
                <a:latin typeface="Calibri" panose="020F0502020204030204" pitchFamily="34" charset="0"/>
                <a:ea typeface="Times New Roman" panose="02020603050405020304" pitchFamily="18" charset="0"/>
              </a:rPr>
              <a:t>Utility-scale Solar PV:</a:t>
            </a:r>
            <a:endParaRPr lang="en-US" sz="2000" b="1" dirty="0">
              <a:latin typeface="Calibri" panose="020F0502020204030204" pitchFamily="34" charset="0"/>
              <a:ea typeface="Times New Roman" panose="02020603050405020304" pitchFamily="18" charset="0"/>
            </a:endParaRPr>
          </a:p>
          <a:p>
            <a:pPr lvl="0">
              <a:spcBef>
                <a:spcPts val="0"/>
              </a:spcBef>
              <a:spcAft>
                <a:spcPts val="600"/>
              </a:spcAft>
              <a:buClrTx/>
              <a:buFont typeface="Wingdings" panose="05000000000000000000" pitchFamily="2" charset="2"/>
              <a:buChar char="§"/>
              <a:defRPr/>
            </a:pPr>
            <a:r>
              <a:rPr lang="en-US" sz="2000" dirty="0" smtClean="0">
                <a:latin typeface="Calibri" panose="020F0502020204030204" pitchFamily="34" charset="0"/>
              </a:rPr>
              <a:t>Sites with highest solar irradiation are known (ADB survey) and detailed site-specific measurements can start immediately</a:t>
            </a:r>
          </a:p>
          <a:p>
            <a:pPr lvl="0">
              <a:spcBef>
                <a:spcPts val="0"/>
              </a:spcBef>
              <a:spcAft>
                <a:spcPts val="600"/>
              </a:spcAft>
              <a:buClrTx/>
              <a:buFont typeface="Wingdings" panose="05000000000000000000" pitchFamily="2" charset="2"/>
              <a:buChar char="§"/>
              <a:defRPr/>
            </a:pPr>
            <a:r>
              <a:rPr lang="en-US" sz="2000" dirty="0" smtClean="0">
                <a:latin typeface="Calibri" panose="020F0502020204030204" pitchFamily="34" charset="0"/>
              </a:rPr>
              <a:t>R2E2 Fund can start preparation immediately</a:t>
            </a:r>
          </a:p>
          <a:p>
            <a:pPr marL="0" lvl="0" indent="0" algn="ctr">
              <a:spcBef>
                <a:spcPts val="0"/>
              </a:spcBef>
              <a:spcAft>
                <a:spcPts val="600"/>
              </a:spcAft>
              <a:buClrTx/>
              <a:buNone/>
              <a:defRPr/>
            </a:pPr>
            <a:r>
              <a:rPr lang="en-US" sz="2000" b="1" dirty="0" smtClean="0">
                <a:solidFill>
                  <a:schemeClr val="tx1"/>
                </a:solidFill>
                <a:latin typeface="Calibri" panose="020F0502020204030204" pitchFamily="34" charset="0"/>
              </a:rPr>
              <a:t>Geothermal Heat Pumps and Solar Thermal:</a:t>
            </a:r>
          </a:p>
          <a:p>
            <a:pPr lvl="0" algn="just">
              <a:spcBef>
                <a:spcPts val="0"/>
              </a:spcBef>
              <a:spcAft>
                <a:spcPts val="600"/>
              </a:spcAft>
              <a:buClrTx/>
              <a:buFont typeface="Wingdings" panose="05000000000000000000" pitchFamily="2" charset="2"/>
              <a:buChar char="§"/>
              <a:defRPr/>
            </a:pPr>
            <a:r>
              <a:rPr lang="en-US" sz="2000" dirty="0" smtClean="0">
                <a:solidFill>
                  <a:schemeClr val="tx1"/>
                </a:solidFill>
                <a:latin typeface="Calibri" panose="020F0502020204030204" pitchFamily="34" charset="0"/>
              </a:rPr>
              <a:t>Ongoing Caucasus Energy Efficiency Program (CEEP) of EBRD can be expanded with potential SREP funds to promote development of heat pumps and solar thermal until E5P funds become available in 2016</a:t>
            </a:r>
            <a:endParaRPr lang="en-US" sz="2000" b="1" dirty="0" smtClean="0">
              <a:solidFill>
                <a:schemeClr val="tx1"/>
              </a:solidFill>
              <a:latin typeface="Calibri" panose="020F0502020204030204" pitchFamily="34" charset="0"/>
            </a:endParaRPr>
          </a:p>
        </p:txBody>
      </p:sp>
    </p:spTree>
    <p:extLst>
      <p:ext uri="{BB962C8B-B14F-4D97-AF65-F5344CB8AC3E}">
        <p14:creationId xmlns:p14="http://schemas.microsoft.com/office/powerpoint/2010/main" val="9564428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361FAD94-F3D2-B945-9430-97A9088F0CB9}" type="slidenum">
              <a:rPr lang="en-US" sz="1600" smtClean="0">
                <a:solidFill>
                  <a:schemeClr val="tx1"/>
                </a:solidFill>
                <a:latin typeface="Calibri" panose="020F0502020204030204" pitchFamily="34" charset="0"/>
              </a:rPr>
              <a:pPr/>
              <a:t>12</a:t>
            </a:fld>
            <a:endParaRPr lang="en-US" sz="1600" dirty="0">
              <a:solidFill>
                <a:schemeClr val="tx1"/>
              </a:solidFill>
              <a:latin typeface="Calibri" panose="020F0502020204030204" pitchFamily="34" charset="0"/>
            </a:endParaRPr>
          </a:p>
        </p:txBody>
      </p:sp>
      <p:sp>
        <p:nvSpPr>
          <p:cNvPr id="6" name="Rectangle 5"/>
          <p:cNvSpPr/>
          <p:nvPr/>
        </p:nvSpPr>
        <p:spPr>
          <a:xfrm>
            <a:off x="0" y="0"/>
            <a:ext cx="9144000" cy="762000"/>
          </a:xfrm>
          <a:prstGeom prst="rect">
            <a:avLst/>
          </a:prstGeom>
          <a:solidFill>
            <a:schemeClr val="accent1">
              <a:lumMod val="20000"/>
              <a:lumOff val="80000"/>
            </a:schemeClr>
          </a:solidFill>
          <a:ln w="635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lgn="ctr">
              <a:buFont typeface="Arial" panose="020B0604020202020204" pitchFamily="34" charset="0"/>
              <a:buChar char="•"/>
            </a:pPr>
            <a:endParaRPr lang="en-US" sz="2100" b="1" dirty="0" smtClean="0">
              <a:solidFill>
                <a:schemeClr val="tx1"/>
              </a:solidFill>
              <a:latin typeface="+mj-lt"/>
            </a:endParaRPr>
          </a:p>
          <a:p>
            <a:pPr algn="ctr"/>
            <a:r>
              <a:rPr lang="en-US" sz="2100" b="1" dirty="0" smtClean="0">
                <a:solidFill>
                  <a:schemeClr val="tx1"/>
                </a:solidFill>
                <a:latin typeface="+mj-lt"/>
              </a:rPr>
              <a:t>The Government can successfully implement SREP funded projects because…</a:t>
            </a:r>
          </a:p>
          <a:p>
            <a:pPr marL="285750" indent="-285750" algn="ctr">
              <a:buFont typeface="Arial" panose="020B0604020202020204" pitchFamily="34" charset="0"/>
              <a:buChar char="•"/>
            </a:pPr>
            <a:endParaRPr lang="en-US" sz="2100" b="1" dirty="0" smtClean="0">
              <a:solidFill>
                <a:schemeClr val="tx1"/>
              </a:solidFill>
              <a:latin typeface="+mj-lt"/>
            </a:endParaRPr>
          </a:p>
        </p:txBody>
      </p:sp>
      <p:sp>
        <p:nvSpPr>
          <p:cNvPr id="5" name="TextBox 4"/>
          <p:cNvSpPr txBox="1"/>
          <p:nvPr/>
        </p:nvSpPr>
        <p:spPr>
          <a:xfrm>
            <a:off x="196948" y="1280154"/>
            <a:ext cx="8693832" cy="4401205"/>
          </a:xfrm>
          <a:prstGeom prst="rect">
            <a:avLst/>
          </a:prstGeom>
          <a:noFill/>
        </p:spPr>
        <p:txBody>
          <a:bodyPr wrap="square" rtlCol="0">
            <a:spAutoFit/>
          </a:bodyPr>
          <a:lstStyle/>
          <a:p>
            <a:pPr marL="285750" indent="-285750">
              <a:spcAft>
                <a:spcPts val="1200"/>
              </a:spcAft>
              <a:buFont typeface="Wingdings" panose="05000000000000000000" pitchFamily="2" charset="2"/>
              <a:buChar char="Ø"/>
            </a:pPr>
            <a:r>
              <a:rPr lang="en-US" sz="2000" dirty="0" smtClean="0">
                <a:latin typeface="Calibri" panose="020F0502020204030204" pitchFamily="34" charset="0"/>
              </a:rPr>
              <a:t>Necessary legal, regulatory and institutional framework </a:t>
            </a:r>
            <a:r>
              <a:rPr lang="en-US" sz="2000" dirty="0">
                <a:latin typeface="Calibri" panose="020F0502020204030204" pitchFamily="34" charset="0"/>
              </a:rPr>
              <a:t>is </a:t>
            </a:r>
            <a:r>
              <a:rPr lang="en-US" sz="2000" dirty="0" smtClean="0">
                <a:latin typeface="Calibri" panose="020F0502020204030204" pitchFamily="34" charset="0"/>
              </a:rPr>
              <a:t>ready</a:t>
            </a:r>
          </a:p>
          <a:p>
            <a:pPr marL="285750" indent="-285750">
              <a:spcAft>
                <a:spcPts val="1200"/>
              </a:spcAft>
              <a:buFont typeface="Wingdings" panose="05000000000000000000" pitchFamily="2" charset="2"/>
              <a:buChar char="Ø"/>
            </a:pPr>
            <a:r>
              <a:rPr lang="en-US" sz="2000" dirty="0" smtClean="0">
                <a:latin typeface="Calibri" panose="020F0502020204030204" pitchFamily="34" charset="0"/>
              </a:rPr>
              <a:t>The </a:t>
            </a:r>
            <a:r>
              <a:rPr lang="en-US" sz="2000" dirty="0">
                <a:latin typeface="Calibri" panose="020F0502020204030204" pitchFamily="34" charset="0"/>
              </a:rPr>
              <a:t>Government has a competent team in the Ministry of Energy and Natural Resources as well as capable implementing entity –  the R2E2 </a:t>
            </a:r>
            <a:r>
              <a:rPr lang="en-US" sz="2000" dirty="0" smtClean="0">
                <a:latin typeface="Calibri" panose="020F0502020204030204" pitchFamily="34" charset="0"/>
              </a:rPr>
              <a:t>Fund</a:t>
            </a:r>
          </a:p>
          <a:p>
            <a:pPr marL="285750" indent="-285750">
              <a:spcAft>
                <a:spcPts val="1200"/>
              </a:spcAft>
              <a:buFont typeface="Wingdings" panose="05000000000000000000" pitchFamily="2" charset="2"/>
              <a:buChar char="Ø"/>
            </a:pPr>
            <a:r>
              <a:rPr lang="en-US" sz="2000" dirty="0" smtClean="0">
                <a:latin typeface="Calibri" panose="020F0502020204030204" pitchFamily="34" charset="0"/>
              </a:rPr>
              <a:t>Private </a:t>
            </a:r>
            <a:r>
              <a:rPr lang="en-US" sz="2000" dirty="0">
                <a:latin typeface="Calibri" panose="020F0502020204030204" pitchFamily="34" charset="0"/>
              </a:rPr>
              <a:t>sector is interested to invest in renewable energy </a:t>
            </a:r>
            <a:r>
              <a:rPr lang="en-US" sz="2000" dirty="0" smtClean="0">
                <a:latin typeface="Calibri" panose="020F0502020204030204" pitchFamily="34" charset="0"/>
              </a:rPr>
              <a:t>sector</a:t>
            </a:r>
          </a:p>
          <a:p>
            <a:pPr marL="285750" indent="-285750">
              <a:spcAft>
                <a:spcPts val="1200"/>
              </a:spcAft>
              <a:buFont typeface="Wingdings" panose="05000000000000000000" pitchFamily="2" charset="2"/>
              <a:buChar char="Ø"/>
            </a:pPr>
            <a:r>
              <a:rPr lang="en-US" sz="2000" dirty="0" smtClean="0">
                <a:latin typeface="Calibri" panose="020F0502020204030204" pitchFamily="34" charset="0"/>
              </a:rPr>
              <a:t>The </a:t>
            </a:r>
            <a:r>
              <a:rPr lang="en-US" sz="2000" dirty="0">
                <a:latin typeface="Calibri" panose="020F0502020204030204" pitchFamily="34" charset="0"/>
              </a:rPr>
              <a:t>scientific community and academia remain committed and interested in geothermal and solar </a:t>
            </a:r>
            <a:r>
              <a:rPr lang="en-US" sz="2000" dirty="0" smtClean="0">
                <a:latin typeface="Calibri" panose="020F0502020204030204" pitchFamily="34" charset="0"/>
              </a:rPr>
              <a:t>technologies</a:t>
            </a:r>
            <a:endParaRPr lang="en-US" sz="2000" dirty="0">
              <a:latin typeface="Calibri" panose="020F0502020204030204" pitchFamily="34" charset="0"/>
            </a:endParaRPr>
          </a:p>
          <a:p>
            <a:pPr marL="285750" indent="-285750">
              <a:spcAft>
                <a:spcPts val="1200"/>
              </a:spcAft>
              <a:buFont typeface="Wingdings" panose="05000000000000000000" pitchFamily="2" charset="2"/>
              <a:buChar char="Ø"/>
            </a:pPr>
            <a:r>
              <a:rPr lang="en-US" sz="2000" dirty="0" smtClean="0">
                <a:latin typeface="Calibri" panose="020F0502020204030204" pitchFamily="34" charset="0"/>
              </a:rPr>
              <a:t>Strong ecological society requires the scale up of sustainable energy</a:t>
            </a:r>
          </a:p>
          <a:p>
            <a:pPr marL="285750" indent="-285750">
              <a:spcAft>
                <a:spcPts val="1200"/>
              </a:spcAft>
              <a:buFont typeface="Wingdings" panose="05000000000000000000" pitchFamily="2" charset="2"/>
              <a:buChar char="Ø"/>
            </a:pPr>
            <a:r>
              <a:rPr lang="en-US" sz="2000" dirty="0" smtClean="0">
                <a:latin typeface="Calibri" panose="020F0502020204030204" pitchFamily="34" charset="0"/>
              </a:rPr>
              <a:t>The Government has successfully implemented several donor-funded projects in the renewable energy sector, including the WB, EBRD, </a:t>
            </a:r>
            <a:r>
              <a:rPr lang="en-US" sz="2000" dirty="0" err="1" smtClean="0">
                <a:latin typeface="Calibri" panose="020F0502020204030204" pitchFamily="34" charset="0"/>
              </a:rPr>
              <a:t>KfW</a:t>
            </a:r>
            <a:r>
              <a:rPr lang="en-US" sz="2000" dirty="0" smtClean="0">
                <a:latin typeface="Calibri" panose="020F0502020204030204" pitchFamily="34" charset="0"/>
              </a:rPr>
              <a:t>. </a:t>
            </a:r>
          </a:p>
          <a:p>
            <a:pPr marL="285750" indent="-285750">
              <a:spcAft>
                <a:spcPts val="1200"/>
              </a:spcAft>
              <a:buFont typeface="Wingdings" panose="05000000000000000000" pitchFamily="2" charset="2"/>
              <a:buChar char="Ø"/>
            </a:pPr>
            <a:r>
              <a:rPr lang="en-US" sz="2000" dirty="0" smtClean="0">
                <a:latin typeface="Calibri" panose="020F0502020204030204" pitchFamily="34" charset="0"/>
              </a:rPr>
              <a:t>Disbursement ratio of the World Bank projects in Armenia is the 2</a:t>
            </a:r>
            <a:r>
              <a:rPr lang="en-US" sz="2000" baseline="30000" dirty="0" smtClean="0">
                <a:latin typeface="Calibri" panose="020F0502020204030204" pitchFamily="34" charset="0"/>
              </a:rPr>
              <a:t>nd</a:t>
            </a:r>
            <a:r>
              <a:rPr lang="en-US" sz="2000" dirty="0" smtClean="0">
                <a:latin typeface="Calibri" panose="020F0502020204030204" pitchFamily="34" charset="0"/>
              </a:rPr>
              <a:t> highest in Europe and Central Asia Region</a:t>
            </a:r>
            <a:endParaRPr lang="en-US" sz="2000" dirty="0">
              <a:latin typeface="Calibri" panose="020F0502020204030204" pitchFamily="34" charset="0"/>
            </a:endParaRPr>
          </a:p>
        </p:txBody>
      </p:sp>
    </p:spTree>
    <p:extLst>
      <p:ext uri="{BB962C8B-B14F-4D97-AF65-F5344CB8AC3E}">
        <p14:creationId xmlns:p14="http://schemas.microsoft.com/office/powerpoint/2010/main" val="242910692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Placeholder 8"/>
          <p:cNvPicPr>
            <a:picLocks noGrp="1" noChangeAspect="1"/>
          </p:cNvPicPr>
          <p:nvPr>
            <p:ph type="pic" idx="1"/>
          </p:nvPr>
        </p:nvPicPr>
        <p:blipFill>
          <a:blip r:embed="rId3">
            <a:extLst>
              <a:ext uri="{28A0092B-C50C-407E-A947-70E740481C1C}">
                <a14:useLocalDpi xmlns:a14="http://schemas.microsoft.com/office/drawing/2010/main" val="0"/>
              </a:ext>
            </a:extLst>
          </a:blip>
          <a:srcRect l="1662" r="1662"/>
          <a:stretch>
            <a:fillRect/>
          </a:stretch>
        </p:blipFill>
        <p:spPr>
          <a:xfrm>
            <a:off x="0" y="728405"/>
            <a:ext cx="9144000" cy="5372100"/>
          </a:xfrm>
        </p:spPr>
      </p:pic>
      <p:sp>
        <p:nvSpPr>
          <p:cNvPr id="4" name="Slide Number Placeholder 3"/>
          <p:cNvSpPr>
            <a:spLocks noGrp="1"/>
          </p:cNvSpPr>
          <p:nvPr>
            <p:ph type="sldNum" sz="quarter" idx="12"/>
          </p:nvPr>
        </p:nvSpPr>
        <p:spPr/>
        <p:txBody>
          <a:bodyPr/>
          <a:lstStyle/>
          <a:p>
            <a:fld id="{361FAD94-F3D2-B945-9430-97A9088F0CB9}" type="slidenum">
              <a:rPr lang="en-US" sz="1600" smtClean="0">
                <a:solidFill>
                  <a:schemeClr val="tx1"/>
                </a:solidFill>
                <a:latin typeface="Calibri" panose="020F0502020204030204" pitchFamily="34" charset="0"/>
              </a:rPr>
              <a:pPr/>
              <a:t>13</a:t>
            </a:fld>
            <a:endParaRPr lang="en-US" sz="1600" dirty="0">
              <a:solidFill>
                <a:schemeClr val="tx1"/>
              </a:solidFill>
              <a:latin typeface="Calibri" panose="020F0502020204030204" pitchFamily="34" charset="0"/>
            </a:endParaRPr>
          </a:p>
        </p:txBody>
      </p:sp>
      <p:sp>
        <p:nvSpPr>
          <p:cNvPr id="6" name="Rectangle 5"/>
          <p:cNvSpPr/>
          <p:nvPr/>
        </p:nvSpPr>
        <p:spPr>
          <a:xfrm>
            <a:off x="0" y="0"/>
            <a:ext cx="9144000" cy="802483"/>
          </a:xfrm>
          <a:prstGeom prst="rect">
            <a:avLst/>
          </a:prstGeom>
          <a:solidFill>
            <a:schemeClr val="accent1">
              <a:lumMod val="20000"/>
              <a:lumOff val="80000"/>
            </a:schemeClr>
          </a:solidFill>
          <a:ln w="635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tx1"/>
                </a:solidFill>
                <a:latin typeface="Calibri" panose="020F0502020204030204" pitchFamily="34" charset="0"/>
              </a:rPr>
              <a:t>The </a:t>
            </a:r>
            <a:r>
              <a:rPr lang="en-US" sz="2000" b="1" dirty="0">
                <a:solidFill>
                  <a:schemeClr val="tx1"/>
                </a:solidFill>
                <a:latin typeface="Calibri" panose="020F0502020204030204" pitchFamily="34" charset="0"/>
              </a:rPr>
              <a:t>SREP support will help us to have a success story for scaling up identified RE technologies and making Armenia more energy </a:t>
            </a:r>
            <a:r>
              <a:rPr lang="en-US" sz="2000" b="1" dirty="0" smtClean="0">
                <a:solidFill>
                  <a:schemeClr val="tx1"/>
                </a:solidFill>
                <a:latin typeface="Calibri" panose="020F0502020204030204" pitchFamily="34" charset="0"/>
              </a:rPr>
              <a:t>secure</a:t>
            </a:r>
            <a:endParaRPr lang="en-US" sz="2000" b="1" dirty="0">
              <a:solidFill>
                <a:schemeClr val="tx1"/>
              </a:solidFill>
              <a:latin typeface="Calibri" panose="020F0502020204030204" pitchFamily="34" charset="0"/>
            </a:endParaRPr>
          </a:p>
        </p:txBody>
      </p:sp>
      <p:sp>
        <p:nvSpPr>
          <p:cNvPr id="7" name="TextBox 6"/>
          <p:cNvSpPr txBox="1"/>
          <p:nvPr/>
        </p:nvSpPr>
        <p:spPr>
          <a:xfrm>
            <a:off x="288388" y="6092765"/>
            <a:ext cx="8567223" cy="400110"/>
          </a:xfrm>
          <a:prstGeom prst="rect">
            <a:avLst/>
          </a:prstGeom>
          <a:noFill/>
          <a:ln>
            <a:noFill/>
            <a:prstDash val="dash"/>
          </a:ln>
        </p:spPr>
        <p:txBody>
          <a:bodyPr wrap="square" rtlCol="0">
            <a:spAutoFit/>
          </a:bodyPr>
          <a:lstStyle/>
          <a:p>
            <a:pPr algn="ctr"/>
            <a:r>
              <a:rPr lang="en-US" sz="2000" b="1" dirty="0" smtClean="0">
                <a:latin typeface="Calibri" panose="020F0502020204030204" pitchFamily="34" charset="0"/>
              </a:rPr>
              <a:t>THANK YOU</a:t>
            </a:r>
            <a:endParaRPr lang="en-US" sz="2000" b="1" dirty="0">
              <a:latin typeface="Calibri" panose="020F0502020204030204" pitchFamily="34" charset="0"/>
            </a:endParaRPr>
          </a:p>
        </p:txBody>
      </p:sp>
    </p:spTree>
    <p:extLst>
      <p:ext uri="{BB962C8B-B14F-4D97-AF65-F5344CB8AC3E}">
        <p14:creationId xmlns:p14="http://schemas.microsoft.com/office/powerpoint/2010/main" val="119064116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Placeholder 8"/>
          <p:cNvPicPr>
            <a:picLocks noGrp="1" noChangeAspect="1"/>
          </p:cNvPicPr>
          <p:nvPr>
            <p:ph type="pic" idx="1"/>
          </p:nvPr>
        </p:nvPicPr>
        <p:blipFill>
          <a:blip r:embed="rId3">
            <a:extLst>
              <a:ext uri="{28A0092B-C50C-407E-A947-70E740481C1C}">
                <a14:useLocalDpi xmlns:a14="http://schemas.microsoft.com/office/drawing/2010/main" val="0"/>
              </a:ext>
            </a:extLst>
          </a:blip>
          <a:stretch>
            <a:fillRect/>
          </a:stretch>
        </p:blipFill>
        <p:spPr>
          <a:xfrm>
            <a:off x="0" y="795328"/>
            <a:ext cx="9144000" cy="5224472"/>
          </a:xfrm>
        </p:spPr>
      </p:pic>
      <p:sp>
        <p:nvSpPr>
          <p:cNvPr id="4" name="Slide Number Placeholder 3"/>
          <p:cNvSpPr>
            <a:spLocks noGrp="1"/>
          </p:cNvSpPr>
          <p:nvPr>
            <p:ph type="sldNum" sz="quarter" idx="12"/>
          </p:nvPr>
        </p:nvSpPr>
        <p:spPr/>
        <p:txBody>
          <a:bodyPr/>
          <a:lstStyle/>
          <a:p>
            <a:fld id="{361FAD94-F3D2-B945-9430-97A9088F0CB9}" type="slidenum">
              <a:rPr lang="en-US" sz="1600" smtClean="0">
                <a:solidFill>
                  <a:schemeClr val="tx1"/>
                </a:solidFill>
                <a:latin typeface="Calibri" panose="020F0502020204030204" pitchFamily="34" charset="0"/>
              </a:rPr>
              <a:pPr/>
              <a:t>14</a:t>
            </a:fld>
            <a:endParaRPr lang="en-US" sz="1600" dirty="0">
              <a:solidFill>
                <a:schemeClr val="tx1"/>
              </a:solidFill>
              <a:latin typeface="Calibri" panose="020F0502020204030204" pitchFamily="34" charset="0"/>
            </a:endParaRPr>
          </a:p>
        </p:txBody>
      </p:sp>
      <p:sp>
        <p:nvSpPr>
          <p:cNvPr id="6" name="Rectangle 5"/>
          <p:cNvSpPr/>
          <p:nvPr/>
        </p:nvSpPr>
        <p:spPr>
          <a:xfrm>
            <a:off x="-9940" y="-7155"/>
            <a:ext cx="9153939" cy="802483"/>
          </a:xfrm>
          <a:prstGeom prst="rect">
            <a:avLst/>
          </a:prstGeom>
          <a:solidFill>
            <a:schemeClr val="accent1">
              <a:lumMod val="20000"/>
              <a:lumOff val="80000"/>
            </a:schemeClr>
          </a:solidFill>
          <a:ln w="635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tx1"/>
                </a:solidFill>
                <a:latin typeface="Calibri" panose="020F0502020204030204" pitchFamily="34" charset="0"/>
              </a:rPr>
              <a:t>The </a:t>
            </a:r>
            <a:r>
              <a:rPr lang="en-US" sz="2000" b="1" dirty="0">
                <a:solidFill>
                  <a:schemeClr val="tx1"/>
                </a:solidFill>
                <a:latin typeface="Calibri" panose="020F0502020204030204" pitchFamily="34" charset="0"/>
              </a:rPr>
              <a:t>SREP support will help us to have a success story for scaling up identified RE technologies and making Armenia more energy </a:t>
            </a:r>
            <a:r>
              <a:rPr lang="en-US" sz="2000" b="1" dirty="0" smtClean="0">
                <a:solidFill>
                  <a:schemeClr val="tx1"/>
                </a:solidFill>
                <a:latin typeface="Calibri" panose="020F0502020204030204" pitchFamily="34" charset="0"/>
              </a:rPr>
              <a:t>secure</a:t>
            </a:r>
            <a:endParaRPr lang="en-US" sz="2000" b="1" dirty="0">
              <a:solidFill>
                <a:schemeClr val="tx1"/>
              </a:solidFill>
              <a:latin typeface="Calibri" panose="020F0502020204030204" pitchFamily="34" charset="0"/>
            </a:endParaRPr>
          </a:p>
        </p:txBody>
      </p:sp>
      <p:sp>
        <p:nvSpPr>
          <p:cNvPr id="7" name="TextBox 6"/>
          <p:cNvSpPr txBox="1"/>
          <p:nvPr/>
        </p:nvSpPr>
        <p:spPr>
          <a:xfrm>
            <a:off x="304800" y="6019800"/>
            <a:ext cx="8567223" cy="400110"/>
          </a:xfrm>
          <a:prstGeom prst="rect">
            <a:avLst/>
          </a:prstGeom>
          <a:noFill/>
          <a:ln>
            <a:noFill/>
            <a:prstDash val="dash"/>
          </a:ln>
        </p:spPr>
        <p:txBody>
          <a:bodyPr wrap="square" rtlCol="0">
            <a:spAutoFit/>
          </a:bodyPr>
          <a:lstStyle/>
          <a:p>
            <a:pPr algn="ctr"/>
            <a:r>
              <a:rPr lang="en-US" sz="2000" b="1" dirty="0" smtClean="0">
                <a:latin typeface="Calibri" panose="020F0502020204030204" pitchFamily="34" charset="0"/>
              </a:rPr>
              <a:t>THANK YOU</a:t>
            </a:r>
            <a:endParaRPr lang="en-US" sz="2000" b="1" dirty="0">
              <a:latin typeface="Calibri" panose="020F0502020204030204" pitchFamily="34" charset="0"/>
            </a:endParaRPr>
          </a:p>
        </p:txBody>
      </p:sp>
    </p:spTree>
    <p:extLst>
      <p:ext uri="{BB962C8B-B14F-4D97-AF65-F5344CB8AC3E}">
        <p14:creationId xmlns:p14="http://schemas.microsoft.com/office/powerpoint/2010/main" val="272679166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getImage.jpeg"/>
          <p:cNvPicPr>
            <a:picLocks noChangeAspect="1"/>
          </p:cNvPicPr>
          <p:nvPr/>
        </p:nvPicPr>
        <p:blipFill>
          <a:blip r:embed="rId3"/>
          <a:srcRect l="535" b="37162"/>
          <a:stretch>
            <a:fillRect/>
          </a:stretch>
        </p:blipFill>
        <p:spPr>
          <a:xfrm>
            <a:off x="-43904" y="3081370"/>
            <a:ext cx="4948818" cy="2798467"/>
          </a:xfrm>
          <a:prstGeom prst="rect">
            <a:avLst/>
          </a:prstGeom>
        </p:spPr>
      </p:pic>
      <p:pic>
        <p:nvPicPr>
          <p:cNvPr id="6" name="Picture 5" descr="7385_original.jpg"/>
          <p:cNvPicPr>
            <a:picLocks noChangeAspect="1"/>
          </p:cNvPicPr>
          <p:nvPr/>
        </p:nvPicPr>
        <p:blipFill>
          <a:blip r:embed="rId4"/>
          <a:stretch>
            <a:fillRect/>
          </a:stretch>
        </p:blipFill>
        <p:spPr>
          <a:xfrm>
            <a:off x="4694841" y="3382462"/>
            <a:ext cx="4449159" cy="3094538"/>
          </a:xfrm>
          <a:prstGeom prst="rect">
            <a:avLst/>
          </a:prstGeom>
        </p:spPr>
      </p:pic>
      <p:pic>
        <p:nvPicPr>
          <p:cNvPr id="8" name="Picture 7" descr="az-nk-military.jpg"/>
          <p:cNvPicPr>
            <a:picLocks noChangeAspect="1"/>
          </p:cNvPicPr>
          <p:nvPr/>
        </p:nvPicPr>
        <p:blipFill>
          <a:blip r:embed="rId5"/>
          <a:stretch>
            <a:fillRect/>
          </a:stretch>
        </p:blipFill>
        <p:spPr>
          <a:xfrm>
            <a:off x="185057" y="169472"/>
            <a:ext cx="4267201" cy="2882081"/>
          </a:xfrm>
          <a:prstGeom prst="rect">
            <a:avLst/>
          </a:prstGeom>
        </p:spPr>
      </p:pic>
      <p:grpSp>
        <p:nvGrpSpPr>
          <p:cNvPr id="12" name="Group 11"/>
          <p:cNvGrpSpPr/>
          <p:nvPr/>
        </p:nvGrpSpPr>
        <p:grpSpPr>
          <a:xfrm>
            <a:off x="5012236" y="536574"/>
            <a:ext cx="3571642" cy="2350867"/>
            <a:chOff x="5386767" y="321186"/>
            <a:chExt cx="3007246" cy="1489122"/>
          </a:xfrm>
        </p:grpSpPr>
        <p:sp>
          <p:nvSpPr>
            <p:cNvPr id="11" name="Rectangle 10"/>
            <p:cNvSpPr/>
            <p:nvPr/>
          </p:nvSpPr>
          <p:spPr>
            <a:xfrm>
              <a:off x="5386767" y="350382"/>
              <a:ext cx="3007246" cy="1459926"/>
            </a:xfrm>
            <a:prstGeom prst="rect">
              <a:avLst/>
            </a:prstGeom>
            <a:solidFill>
              <a:schemeClr val="tx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TextBox 9"/>
            <p:cNvSpPr txBox="1"/>
            <p:nvPr/>
          </p:nvSpPr>
          <p:spPr>
            <a:xfrm>
              <a:off x="5408156" y="321186"/>
              <a:ext cx="2737685" cy="1446550"/>
            </a:xfrm>
            <a:prstGeom prst="rect">
              <a:avLst/>
            </a:prstGeom>
            <a:noFill/>
          </p:spPr>
          <p:txBody>
            <a:bodyPr wrap="square" rtlCol="0">
              <a:spAutoFit/>
            </a:bodyPr>
            <a:lstStyle/>
            <a:p>
              <a:r>
                <a:rPr lang="en-US" sz="3200" b="1" dirty="0" smtClean="0">
                  <a:solidFill>
                    <a:schemeClr val="bg1"/>
                  </a:solidFill>
                </a:rPr>
                <a:t>Energy Crisis in </a:t>
              </a:r>
              <a:r>
                <a:rPr lang="en-US" sz="3200" b="1" u="sng" dirty="0" smtClean="0">
                  <a:solidFill>
                    <a:schemeClr val="bg1"/>
                  </a:solidFill>
                </a:rPr>
                <a:t>Armenia</a:t>
              </a:r>
            </a:p>
            <a:p>
              <a:r>
                <a:rPr lang="en-US" sz="2400" b="1" dirty="0" smtClean="0">
                  <a:solidFill>
                    <a:schemeClr val="bg1"/>
                  </a:solidFill>
                </a:rPr>
                <a:t>1991-1996</a:t>
              </a:r>
            </a:p>
          </p:txBody>
        </p:sp>
      </p:grpSp>
    </p:spTree>
    <p:extLst>
      <p:ext uri="{BB962C8B-B14F-4D97-AF65-F5344CB8AC3E}">
        <p14:creationId xmlns:p14="http://schemas.microsoft.com/office/powerpoint/2010/main" val="19926871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8220221" y="6370417"/>
            <a:ext cx="762000" cy="365125"/>
          </a:xfrm>
        </p:spPr>
        <p:txBody>
          <a:bodyPr/>
          <a:lstStyle/>
          <a:p>
            <a:pPr algn="ctr"/>
            <a:fld id="{361FAD94-F3D2-B945-9430-97A9088F0CB9}" type="slidenum">
              <a:rPr lang="en-US" sz="1600" smtClean="0">
                <a:solidFill>
                  <a:schemeClr val="tx1"/>
                </a:solidFill>
                <a:latin typeface="Calibri" panose="020F0502020204030204" pitchFamily="34" charset="0"/>
              </a:rPr>
              <a:pPr algn="ctr"/>
              <a:t>3</a:t>
            </a:fld>
            <a:endParaRPr lang="en-US" sz="1600" dirty="0">
              <a:solidFill>
                <a:schemeClr val="tx1"/>
              </a:solidFill>
              <a:latin typeface="Calibri" panose="020F0502020204030204" pitchFamily="34" charset="0"/>
            </a:endParaRPr>
          </a:p>
        </p:txBody>
      </p:sp>
      <p:sp>
        <p:nvSpPr>
          <p:cNvPr id="7" name="Rectangle 6"/>
          <p:cNvSpPr/>
          <p:nvPr/>
        </p:nvSpPr>
        <p:spPr>
          <a:xfrm>
            <a:off x="-6626" y="9939"/>
            <a:ext cx="9150626" cy="828261"/>
          </a:xfrm>
          <a:prstGeom prst="rect">
            <a:avLst/>
          </a:prstGeom>
          <a:solidFill>
            <a:schemeClr val="accent1">
              <a:lumMod val="20000"/>
              <a:lumOff val="80000"/>
            </a:schemeClr>
          </a:solidFill>
          <a:ln w="635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lgn="ctr">
              <a:buFont typeface="Arial" panose="020B0604020202020204" pitchFamily="34" charset="0"/>
              <a:buChar char="•"/>
            </a:pPr>
            <a:endParaRPr lang="en-US" sz="2000" b="1" dirty="0" smtClean="0">
              <a:solidFill>
                <a:schemeClr val="tx1"/>
              </a:solidFill>
              <a:latin typeface="+mj-lt"/>
            </a:endParaRPr>
          </a:p>
          <a:p>
            <a:pPr marL="285750" indent="-285750" algn="ctr">
              <a:buFont typeface="Arial" panose="020B0604020202020204" pitchFamily="34" charset="0"/>
              <a:buChar char="•"/>
            </a:pPr>
            <a:endParaRPr lang="en-US" sz="2000" b="1" dirty="0" smtClean="0">
              <a:solidFill>
                <a:schemeClr val="tx1"/>
              </a:solidFill>
              <a:latin typeface="+mj-lt"/>
            </a:endParaRPr>
          </a:p>
          <a:p>
            <a:pPr marL="225425" indent="-225425">
              <a:buFont typeface="Wingdings" panose="05000000000000000000" pitchFamily="2" charset="2"/>
              <a:buChar char="§"/>
              <a:defRPr/>
            </a:pPr>
            <a:r>
              <a:rPr lang="en-US" sz="2000" b="1" dirty="0" smtClean="0">
                <a:solidFill>
                  <a:schemeClr val="tx1"/>
                </a:solidFill>
                <a:latin typeface="+mj-lt"/>
              </a:rPr>
              <a:t>In the last decade, the energy sector has overcome many challenges </a:t>
            </a:r>
          </a:p>
          <a:p>
            <a:pPr marL="225425" indent="-225425">
              <a:buFont typeface="Wingdings" panose="05000000000000000000" pitchFamily="2" charset="2"/>
              <a:buChar char="§"/>
              <a:defRPr/>
            </a:pPr>
            <a:r>
              <a:rPr lang="en-US" sz="2000" b="1" dirty="0" smtClean="0">
                <a:solidFill>
                  <a:schemeClr val="tx1"/>
                </a:solidFill>
                <a:latin typeface="+mj-lt"/>
              </a:rPr>
              <a:t>Future </a:t>
            </a:r>
            <a:r>
              <a:rPr lang="en-US" sz="2000" b="1" dirty="0">
                <a:solidFill>
                  <a:schemeClr val="tx1"/>
                </a:solidFill>
                <a:latin typeface="+mj-lt"/>
              </a:rPr>
              <a:t>challenges focus on medium- to long-term </a:t>
            </a:r>
            <a:r>
              <a:rPr lang="en-US" sz="2000" b="1" dirty="0" smtClean="0">
                <a:solidFill>
                  <a:schemeClr val="tx1"/>
                </a:solidFill>
                <a:latin typeface="+mj-lt"/>
              </a:rPr>
              <a:t>supply adequacy and security</a:t>
            </a:r>
            <a:endParaRPr lang="en-US" sz="2000" b="1" dirty="0">
              <a:solidFill>
                <a:schemeClr val="tx1"/>
              </a:solidFill>
              <a:latin typeface="+mj-lt"/>
            </a:endParaRPr>
          </a:p>
          <a:p>
            <a:pPr marL="285750" indent="-285750" algn="ctr">
              <a:buFont typeface="Arial" panose="020B0604020202020204" pitchFamily="34" charset="0"/>
              <a:buChar char="•"/>
            </a:pPr>
            <a:endParaRPr lang="en-US" sz="2000" b="1" dirty="0" smtClean="0">
              <a:solidFill>
                <a:schemeClr val="tx1"/>
              </a:solidFill>
              <a:latin typeface="+mj-lt"/>
            </a:endParaRPr>
          </a:p>
          <a:p>
            <a:pPr marL="285750" indent="-285750" algn="ctr">
              <a:buFont typeface="Arial" panose="020B0604020202020204" pitchFamily="34" charset="0"/>
              <a:buChar char="•"/>
            </a:pPr>
            <a:endParaRPr lang="en-US" sz="2000" b="1" dirty="0" smtClean="0">
              <a:solidFill>
                <a:schemeClr val="tx1"/>
              </a:solidFill>
              <a:latin typeface="+mj-lt"/>
            </a:endParaRPr>
          </a:p>
        </p:txBody>
      </p:sp>
      <p:graphicFrame>
        <p:nvGraphicFramePr>
          <p:cNvPr id="6" name="Table 5"/>
          <p:cNvGraphicFramePr>
            <a:graphicFrameLocks noGrp="1"/>
          </p:cNvGraphicFramePr>
          <p:nvPr>
            <p:extLst>
              <p:ext uri="{D42A27DB-BD31-4B8C-83A1-F6EECF244321}">
                <p14:modId xmlns:p14="http://schemas.microsoft.com/office/powerpoint/2010/main" val="3070764038"/>
              </p:ext>
            </p:extLst>
          </p:nvPr>
        </p:nvGraphicFramePr>
        <p:xfrm>
          <a:off x="-1" y="1142996"/>
          <a:ext cx="9144000" cy="5127012"/>
        </p:xfrm>
        <a:graphic>
          <a:graphicData uri="http://schemas.openxmlformats.org/drawingml/2006/table">
            <a:tbl>
              <a:tblPr firstRow="1" bandRow="1">
                <a:tableStyleId>{5C22544A-7EE6-4342-B048-85BDC9FD1C3A}</a:tableStyleId>
              </a:tblPr>
              <a:tblGrid>
                <a:gridCol w="3227294"/>
                <a:gridCol w="2958353"/>
                <a:gridCol w="2958353"/>
              </a:tblGrid>
              <a:tr h="523177">
                <a:tc>
                  <a:txBody>
                    <a:bodyPr/>
                    <a:lstStyle/>
                    <a:p>
                      <a:endParaRPr lang="en-US" dirty="0"/>
                    </a:p>
                  </a:txBody>
                  <a:tcPr/>
                </a:tc>
                <a:tc>
                  <a:txBody>
                    <a:bodyPr/>
                    <a:lstStyle/>
                    <a:p>
                      <a:pPr algn="ctr"/>
                      <a:r>
                        <a:rPr lang="en-US" dirty="0" smtClean="0"/>
                        <a:t>1999</a:t>
                      </a:r>
                      <a:endParaRPr lang="en-US" dirty="0"/>
                    </a:p>
                  </a:txBody>
                  <a:tcPr/>
                </a:tc>
                <a:tc>
                  <a:txBody>
                    <a:bodyPr/>
                    <a:lstStyle/>
                    <a:p>
                      <a:pPr algn="ctr"/>
                      <a:r>
                        <a:rPr lang="en-US" dirty="0" smtClean="0"/>
                        <a:t>2014</a:t>
                      </a:r>
                      <a:endParaRPr lang="en-US" dirty="0"/>
                    </a:p>
                  </a:txBody>
                  <a:tcPr/>
                </a:tc>
              </a:tr>
              <a:tr h="848427">
                <a:tc>
                  <a:txBody>
                    <a:bodyPr/>
                    <a:lstStyle/>
                    <a:p>
                      <a:r>
                        <a:rPr lang="en-US" dirty="0" smtClean="0"/>
                        <a:t>Electricity system losses</a:t>
                      </a:r>
                    </a:p>
                    <a:p>
                      <a:r>
                        <a:rPr lang="en-US" dirty="0" smtClean="0"/>
                        <a:t>(% of net</a:t>
                      </a:r>
                      <a:r>
                        <a:rPr lang="en-US" baseline="0" dirty="0" smtClean="0"/>
                        <a:t> generation)</a:t>
                      </a:r>
                      <a:endParaRPr lang="en-US" dirty="0"/>
                    </a:p>
                  </a:txBody>
                  <a:tcPr anchor="ctr"/>
                </a:tc>
                <a:tc>
                  <a:txBody>
                    <a:bodyPr/>
                    <a:lstStyle/>
                    <a:p>
                      <a:pPr algn="ctr"/>
                      <a:r>
                        <a:rPr lang="en-US" dirty="0" smtClean="0"/>
                        <a:t>30%</a:t>
                      </a:r>
                      <a:endParaRPr lang="en-US" dirty="0"/>
                    </a:p>
                  </a:txBody>
                  <a:tcPr anchor="ctr"/>
                </a:tc>
                <a:tc>
                  <a:txBody>
                    <a:bodyPr/>
                    <a:lstStyle/>
                    <a:p>
                      <a:pPr algn="ctr"/>
                      <a:r>
                        <a:rPr lang="en-US" dirty="0" smtClean="0"/>
                        <a:t>14.6%</a:t>
                      </a:r>
                      <a:endParaRPr lang="en-US" dirty="0"/>
                    </a:p>
                  </a:txBody>
                  <a:tcPr anchor="ctr"/>
                </a:tc>
              </a:tr>
              <a:tr h="523177">
                <a:tc>
                  <a:txBody>
                    <a:bodyPr/>
                    <a:lstStyle/>
                    <a:p>
                      <a:r>
                        <a:rPr lang="en-US" dirty="0" smtClean="0"/>
                        <a:t>Collection rates</a:t>
                      </a:r>
                      <a:endParaRPr lang="en-US" dirty="0"/>
                    </a:p>
                  </a:txBody>
                  <a:tcPr anchor="ctr"/>
                </a:tc>
                <a:tc>
                  <a:txBody>
                    <a:bodyPr/>
                    <a:lstStyle/>
                    <a:p>
                      <a:pPr algn="ctr"/>
                      <a:r>
                        <a:rPr lang="en-US" dirty="0" smtClean="0"/>
                        <a:t>88%</a:t>
                      </a:r>
                      <a:endParaRPr lang="en-US" dirty="0"/>
                    </a:p>
                  </a:txBody>
                  <a:tcPr anchor="ctr"/>
                </a:tc>
                <a:tc>
                  <a:txBody>
                    <a:bodyPr/>
                    <a:lstStyle/>
                    <a:p>
                      <a:pPr algn="ctr"/>
                      <a:r>
                        <a:rPr lang="en-US" dirty="0" smtClean="0"/>
                        <a:t>100%</a:t>
                      </a:r>
                      <a:endParaRPr lang="en-US" dirty="0"/>
                    </a:p>
                  </a:txBody>
                  <a:tcPr anchor="ctr"/>
                </a:tc>
              </a:tr>
              <a:tr h="903018">
                <a:tc>
                  <a:txBody>
                    <a:bodyPr/>
                    <a:lstStyle/>
                    <a:p>
                      <a:r>
                        <a:rPr lang="en-US" dirty="0" smtClean="0"/>
                        <a:t>Quasi-fiscal deficit</a:t>
                      </a:r>
                      <a:endParaRPr lang="en-US" dirty="0"/>
                    </a:p>
                  </a:txBody>
                  <a:tcPr anchor="ctr"/>
                </a:tc>
                <a:tc>
                  <a:txBody>
                    <a:bodyPr/>
                    <a:lstStyle/>
                    <a:p>
                      <a:pPr algn="ctr"/>
                      <a:r>
                        <a:rPr lang="en-US" dirty="0" smtClean="0"/>
                        <a:t>10% of budget</a:t>
                      </a:r>
                      <a:endParaRPr lang="en-US" dirty="0"/>
                    </a:p>
                  </a:txBody>
                  <a:tcPr anchor="ctr"/>
                </a:tc>
                <a:tc>
                  <a:txBody>
                    <a:bodyPr/>
                    <a:lstStyle/>
                    <a:p>
                      <a:pPr algn="ctr"/>
                      <a:r>
                        <a:rPr lang="en-US" dirty="0" smtClean="0"/>
                        <a:t>As a</a:t>
                      </a:r>
                      <a:r>
                        <a:rPr lang="en-US" baseline="0" dirty="0" smtClean="0"/>
                        <a:t> sector, one of the largest taxpayers in Armenia</a:t>
                      </a:r>
                      <a:endParaRPr lang="en-US" dirty="0"/>
                    </a:p>
                  </a:txBody>
                  <a:tcPr anchor="ctr"/>
                </a:tc>
              </a:tr>
              <a:tr h="903018">
                <a:tc>
                  <a:txBody>
                    <a:bodyPr/>
                    <a:lstStyle/>
                    <a:p>
                      <a:r>
                        <a:rPr lang="en-US" dirty="0" smtClean="0"/>
                        <a:t>Reduced reliance on gas for electricity generation</a:t>
                      </a:r>
                      <a:endParaRPr lang="en-US" dirty="0"/>
                    </a:p>
                  </a:txBody>
                  <a:tcPr anchor="ctr"/>
                </a:tc>
                <a:tc>
                  <a:txBody>
                    <a:bodyPr/>
                    <a:lstStyle/>
                    <a:p>
                      <a:pPr algn="ctr"/>
                      <a:r>
                        <a:rPr lang="en-US" dirty="0" smtClean="0"/>
                        <a:t>45% thermal</a:t>
                      </a:r>
                      <a:endParaRPr lang="en-US" dirty="0"/>
                    </a:p>
                  </a:txBody>
                  <a:tcPr anchor="ctr"/>
                </a:tc>
                <a:tc>
                  <a:txBody>
                    <a:bodyPr/>
                    <a:lstStyle/>
                    <a:p>
                      <a:pPr algn="ctr"/>
                      <a:r>
                        <a:rPr lang="en-US" dirty="0" smtClean="0"/>
                        <a:t>30% thermal</a:t>
                      </a:r>
                      <a:endParaRPr lang="en-US" dirty="0"/>
                    </a:p>
                  </a:txBody>
                  <a:tcPr anchor="ctr"/>
                </a:tc>
              </a:tr>
              <a:tr h="523177">
                <a:tc>
                  <a:txBody>
                    <a:bodyPr/>
                    <a:lstStyle/>
                    <a:p>
                      <a:r>
                        <a:rPr lang="en-US" dirty="0" smtClean="0"/>
                        <a:t>Safe gas-based heating</a:t>
                      </a:r>
                      <a:endParaRPr lang="en-US" dirty="0"/>
                    </a:p>
                  </a:txBody>
                  <a:tcPr anchor="ctr"/>
                </a:tc>
                <a:tc>
                  <a:txBody>
                    <a:bodyPr/>
                    <a:lstStyle/>
                    <a:p>
                      <a:pPr algn="ctr"/>
                      <a:r>
                        <a:rPr lang="en-US" dirty="0" smtClean="0"/>
                        <a:t>&lt; 10%</a:t>
                      </a:r>
                      <a:endParaRPr lang="en-US" dirty="0"/>
                    </a:p>
                  </a:txBody>
                  <a:tcPr anchor="ctr"/>
                </a:tc>
                <a:tc>
                  <a:txBody>
                    <a:bodyPr/>
                    <a:lstStyle/>
                    <a:p>
                      <a:pPr algn="ctr"/>
                      <a:r>
                        <a:rPr lang="en-US" dirty="0" smtClean="0"/>
                        <a:t>&gt;60%</a:t>
                      </a:r>
                      <a:endParaRPr lang="en-US" dirty="0"/>
                    </a:p>
                  </a:txBody>
                  <a:tcPr anchor="ctr"/>
                </a:tc>
              </a:tr>
              <a:tr h="903018">
                <a:tc>
                  <a:txBody>
                    <a:bodyPr/>
                    <a:lstStyle/>
                    <a:p>
                      <a:r>
                        <a:rPr lang="en-US" dirty="0" smtClean="0"/>
                        <a:t>Gasification</a:t>
                      </a:r>
                      <a:endParaRPr lang="en-US" dirty="0"/>
                    </a:p>
                  </a:txBody>
                  <a:tcPr anchor="ctr"/>
                </a:tc>
                <a:tc>
                  <a:txBody>
                    <a:bodyPr/>
                    <a:lstStyle/>
                    <a:p>
                      <a:pPr algn="ctr"/>
                      <a:r>
                        <a:rPr lang="en-US" dirty="0" smtClean="0"/>
                        <a:t>&lt; 80,000 residential subscribers</a:t>
                      </a:r>
                      <a:endParaRPr lang="en-US" dirty="0"/>
                    </a:p>
                  </a:txBody>
                  <a:tcPr anchor="ctr"/>
                </a:tc>
                <a:tc>
                  <a:txBody>
                    <a:bodyPr/>
                    <a:lstStyle/>
                    <a:p>
                      <a:pPr algn="ctr"/>
                      <a:r>
                        <a:rPr lang="en-US" dirty="0" smtClean="0"/>
                        <a:t>&gt; 600,000 residential</a:t>
                      </a:r>
                      <a:r>
                        <a:rPr lang="en-US" baseline="0" dirty="0" smtClean="0"/>
                        <a:t> subscribers</a:t>
                      </a:r>
                      <a:endParaRPr lang="en-US" dirty="0"/>
                    </a:p>
                  </a:txBody>
                  <a:tcPr anchor="ctr"/>
                </a:tc>
              </a:tr>
            </a:tbl>
          </a:graphicData>
        </a:graphic>
      </p:graphicFrame>
    </p:spTree>
    <p:extLst>
      <p:ext uri="{BB962C8B-B14F-4D97-AF65-F5344CB8AC3E}">
        <p14:creationId xmlns:p14="http://schemas.microsoft.com/office/powerpoint/2010/main" val="35953351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8220221" y="6370417"/>
            <a:ext cx="762000" cy="365125"/>
          </a:xfrm>
        </p:spPr>
        <p:txBody>
          <a:bodyPr/>
          <a:lstStyle/>
          <a:p>
            <a:pPr algn="ctr"/>
            <a:fld id="{361FAD94-F3D2-B945-9430-97A9088F0CB9}" type="slidenum">
              <a:rPr lang="en-US" sz="1600" smtClean="0">
                <a:solidFill>
                  <a:schemeClr val="tx1"/>
                </a:solidFill>
                <a:latin typeface="Calibri" panose="020F0502020204030204" pitchFamily="34" charset="0"/>
              </a:rPr>
              <a:pPr algn="ctr"/>
              <a:t>4</a:t>
            </a:fld>
            <a:endParaRPr lang="en-US" sz="1600" dirty="0">
              <a:solidFill>
                <a:schemeClr val="tx1"/>
              </a:solidFill>
              <a:latin typeface="Calibri" panose="020F0502020204030204" pitchFamily="34" charset="0"/>
            </a:endParaRPr>
          </a:p>
        </p:txBody>
      </p:sp>
      <p:sp>
        <p:nvSpPr>
          <p:cNvPr id="7" name="Rectangle 6"/>
          <p:cNvSpPr/>
          <p:nvPr/>
        </p:nvSpPr>
        <p:spPr>
          <a:xfrm>
            <a:off x="0" y="9939"/>
            <a:ext cx="9144000" cy="752061"/>
          </a:xfrm>
          <a:prstGeom prst="rect">
            <a:avLst/>
          </a:prstGeom>
          <a:solidFill>
            <a:schemeClr val="accent1">
              <a:lumMod val="20000"/>
              <a:lumOff val="80000"/>
            </a:schemeClr>
          </a:solidFill>
          <a:ln w="635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lgn="ctr">
              <a:buFont typeface="Arial" panose="020B0604020202020204" pitchFamily="34" charset="0"/>
              <a:buChar char="•"/>
            </a:pPr>
            <a:endParaRPr lang="en-US" sz="2400" b="1" dirty="0" smtClean="0">
              <a:solidFill>
                <a:schemeClr val="tx1"/>
              </a:solidFill>
              <a:latin typeface="Calibri" panose="020F0502020204030204" pitchFamily="34" charset="0"/>
            </a:endParaRPr>
          </a:p>
          <a:p>
            <a:pPr algn="ctr"/>
            <a:r>
              <a:rPr lang="en-US" sz="2400" b="1" dirty="0" smtClean="0">
                <a:solidFill>
                  <a:schemeClr val="tx1"/>
                </a:solidFill>
                <a:latin typeface="Calibri" panose="020F0502020204030204" pitchFamily="34" charset="0"/>
              </a:rPr>
              <a:t>Description of the power sector</a:t>
            </a:r>
          </a:p>
          <a:p>
            <a:pPr marL="285750" indent="-285750" algn="ctr">
              <a:buFont typeface="Arial" panose="020B0604020202020204" pitchFamily="34" charset="0"/>
              <a:buChar char="•"/>
            </a:pPr>
            <a:endParaRPr lang="en-US" sz="2400" b="1" dirty="0" smtClean="0">
              <a:solidFill>
                <a:schemeClr val="tx1"/>
              </a:solidFill>
              <a:latin typeface="Calibri" panose="020F0502020204030204" pitchFamily="34" charset="0"/>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2879" y="1086355"/>
            <a:ext cx="5105400" cy="36544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3" name="Table 2"/>
          <p:cNvGraphicFramePr>
            <a:graphicFrameLocks noGrp="1"/>
          </p:cNvGraphicFramePr>
          <p:nvPr>
            <p:extLst/>
          </p:nvPr>
        </p:nvGraphicFramePr>
        <p:xfrm>
          <a:off x="5288279" y="1086355"/>
          <a:ext cx="3733799" cy="1717959"/>
        </p:xfrm>
        <a:graphic>
          <a:graphicData uri="http://schemas.openxmlformats.org/drawingml/2006/table">
            <a:tbl>
              <a:tblPr firstRow="1" bandRow="1"/>
              <a:tblGrid>
                <a:gridCol w="1752599"/>
                <a:gridCol w="1981200"/>
              </a:tblGrid>
              <a:tr h="308759">
                <a:tc gridSpan="2">
                  <a:txBody>
                    <a:bodyPr/>
                    <a:lstStyle>
                      <a:defPPr>
                        <a:defRPr lang="en-US"/>
                      </a:defPPr>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pPr algn="ctr"/>
                      <a:r>
                        <a:rPr lang="en-US" sz="1400" dirty="0" smtClean="0">
                          <a:solidFill>
                            <a:schemeClr val="bg1"/>
                          </a:solidFill>
                        </a:rPr>
                        <a:t>Generation  (2013)</a:t>
                      </a:r>
                      <a:endParaRPr lang="en-US" sz="1400" dirty="0">
                        <a:solidFill>
                          <a:schemeClr val="bg1"/>
                        </a:solidFill>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solidFill>
                  </a:tcPr>
                </a:tc>
                <a:tc hMerge="1">
                  <a:txBody>
                    <a:bodyPr/>
                    <a:lstStyle/>
                    <a:p>
                      <a:endParaRPr lang="en-US" dirty="0"/>
                    </a:p>
                  </a:txBody>
                  <a:tcPr/>
                </a:tc>
              </a:tr>
              <a:tr h="872240">
                <a:tc>
                  <a:txBody>
                    <a:bodyPr/>
                    <a:lstStyle>
                      <a:defPPr>
                        <a:defRPr lang="en-US"/>
                      </a:defPPr>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r>
                        <a:rPr lang="en-US" sz="1400" dirty="0" smtClean="0">
                          <a:solidFill>
                            <a:schemeClr val="tx1"/>
                          </a:solidFill>
                        </a:rPr>
                        <a:t>Available Capacity</a:t>
                      </a:r>
                      <a:r>
                        <a:rPr lang="en-US" sz="1400" baseline="0" dirty="0" smtClean="0">
                          <a:solidFill>
                            <a:schemeClr val="tx1"/>
                          </a:solidFill>
                        </a:rPr>
                        <a:t> – Summer (MW) </a:t>
                      </a:r>
                      <a:endParaRPr lang="en-US" sz="1400" dirty="0">
                        <a:solidFill>
                          <a:schemeClr val="tx1"/>
                        </a:solidFill>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defPPr>
                        <a:defRPr lang="en-US"/>
                      </a:defPPr>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US" sz="1400" dirty="0" smtClean="0">
                          <a:solidFill>
                            <a:schemeClr val="tx1"/>
                          </a:solidFill>
                        </a:rPr>
                        <a:t>2600</a:t>
                      </a:r>
                      <a:r>
                        <a:rPr lang="en-US" sz="1400" baseline="0" dirty="0" smtClean="0">
                          <a:solidFill>
                            <a:schemeClr val="tx1"/>
                          </a:solidFill>
                        </a:rPr>
                        <a:t> (</a:t>
                      </a:r>
                      <a:r>
                        <a:rPr lang="en-US" sz="1400" dirty="0" smtClean="0">
                          <a:solidFill>
                            <a:schemeClr val="tx1"/>
                          </a:solidFill>
                        </a:rPr>
                        <a:t>Higher</a:t>
                      </a:r>
                      <a:r>
                        <a:rPr lang="en-US" sz="1400" baseline="0" dirty="0" smtClean="0">
                          <a:solidFill>
                            <a:schemeClr val="tx1"/>
                          </a:solidFill>
                        </a:rPr>
                        <a:t> summer capacity is due to larger availability of hydro)</a:t>
                      </a:r>
                      <a:endParaRPr lang="en-US" sz="1400" dirty="0">
                        <a:solidFill>
                          <a:schemeClr val="tx1"/>
                        </a:solidFill>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r>
              <a:tr h="536960">
                <a:tc>
                  <a:txBody>
                    <a:bodyPr/>
                    <a:lstStyle>
                      <a:defPPr>
                        <a:defRPr lang="en-US"/>
                      </a:defPPr>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r>
                        <a:rPr lang="en-US" sz="1400" dirty="0" smtClean="0">
                          <a:solidFill>
                            <a:schemeClr val="tx1"/>
                          </a:solidFill>
                        </a:rPr>
                        <a:t>Available</a:t>
                      </a:r>
                      <a:r>
                        <a:rPr lang="en-US" sz="1400" baseline="0" dirty="0" smtClean="0">
                          <a:solidFill>
                            <a:schemeClr val="tx1"/>
                          </a:solidFill>
                        </a:rPr>
                        <a:t> Capacity – Winter (MW)</a:t>
                      </a:r>
                      <a:endParaRPr lang="en-US" sz="1400" dirty="0">
                        <a:solidFill>
                          <a:schemeClr val="tx1"/>
                        </a:solidFill>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pPr marL="0" algn="ctr" defTabSz="914400" rtl="0" eaLnBrk="1" fontAlgn="b" latinLnBrk="0" hangingPunct="1"/>
                      <a:r>
                        <a:rPr lang="en-US" sz="1400" kern="1200" dirty="0" smtClean="0">
                          <a:solidFill>
                            <a:schemeClr val="tx1"/>
                          </a:solidFill>
                          <a:latin typeface="Calibri"/>
                          <a:ea typeface="+mn-ea"/>
                          <a:cs typeface="+mn-cs"/>
                        </a:rPr>
                        <a:t>1900</a:t>
                      </a:r>
                    </a:p>
                  </a:txBody>
                  <a:tcPr marL="0" marR="0" marT="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r>
            </a:tbl>
          </a:graphicData>
        </a:graphic>
      </p:graphicFrame>
      <p:graphicFrame>
        <p:nvGraphicFramePr>
          <p:cNvPr id="8" name="Table 7"/>
          <p:cNvGraphicFramePr>
            <a:graphicFrameLocks noGrp="1"/>
          </p:cNvGraphicFramePr>
          <p:nvPr>
            <p:extLst/>
          </p:nvPr>
        </p:nvGraphicFramePr>
        <p:xfrm>
          <a:off x="5288279" y="3050510"/>
          <a:ext cx="3752849" cy="1563692"/>
        </p:xfrm>
        <a:graphic>
          <a:graphicData uri="http://schemas.openxmlformats.org/drawingml/2006/table">
            <a:tbl>
              <a:tblPr/>
              <a:tblGrid>
                <a:gridCol w="2863445"/>
                <a:gridCol w="889404"/>
              </a:tblGrid>
              <a:tr h="390923">
                <a:tc gridSpan="2">
                  <a:txBody>
                    <a:bodyPr/>
                    <a:lstStyle>
                      <a:defPPr>
                        <a:defRPr lang="en-US"/>
                      </a:defPPr>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bg1"/>
                          </a:solidFill>
                          <a:effectLst/>
                          <a:latin typeface="Calibri" pitchFamily="34" charset="0"/>
                        </a:rPr>
                        <a:t>Consumption  (2013)</a:t>
                      </a:r>
                    </a:p>
                  </a:txBody>
                  <a:tcPr anchor="ctr" horzOverflow="overflow">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solidFill>
                      <a:srgbClr val="4F81BD"/>
                    </a:solidFill>
                  </a:tcPr>
                </a:tc>
                <a:tc hMerge="1">
                  <a:txBody>
                    <a:bodyPr/>
                    <a:lstStyle/>
                    <a:p>
                      <a:endParaRPr lang="en-US"/>
                    </a:p>
                  </a:txBody>
                  <a:tcPr/>
                </a:tc>
              </a:tr>
              <a:tr h="390923">
                <a:tc>
                  <a:txBody>
                    <a:bodyPr/>
                    <a:lstStyle>
                      <a:defPPr>
                        <a:defRPr lang="en-US"/>
                      </a:defPPr>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Calibri" pitchFamily="34" charset="0"/>
                        </a:rPr>
                        <a:t>Total Consumption (</a:t>
                      </a:r>
                      <a:r>
                        <a:rPr kumimoji="0" lang="en-US" sz="1400" b="0" i="0" u="none" strike="noStrike" cap="none" normalizeH="0" baseline="0" dirty="0" err="1" smtClean="0">
                          <a:ln>
                            <a:noFill/>
                          </a:ln>
                          <a:solidFill>
                            <a:schemeClr val="tx1"/>
                          </a:solidFill>
                          <a:effectLst/>
                          <a:latin typeface="Calibri" pitchFamily="34" charset="0"/>
                        </a:rPr>
                        <a:t>GWh</a:t>
                      </a:r>
                      <a:r>
                        <a:rPr kumimoji="0" lang="en-US" sz="1400" b="0" i="0" u="none" strike="noStrike" cap="none" normalizeH="0" baseline="0" dirty="0" smtClean="0">
                          <a:ln>
                            <a:noFill/>
                          </a:ln>
                          <a:solidFill>
                            <a:schemeClr val="tx1"/>
                          </a:solidFill>
                          <a:effectLst/>
                          <a:latin typeface="Calibri" pitchFamily="34" charset="0"/>
                        </a:rPr>
                        <a:t>)</a:t>
                      </a:r>
                    </a:p>
                  </a:txBody>
                  <a:tcPr horzOverflow="overflow">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solidFill>
                      <a:sysClr val="window" lastClr="FFFFFF"/>
                    </a:solidFill>
                  </a:tcPr>
                </a:tc>
                <a:tc>
                  <a:txBody>
                    <a:bodyPr/>
                    <a:lstStyle>
                      <a:defPPr>
                        <a:defRPr lang="en-US"/>
                      </a:defPPr>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Calibri" pitchFamily="34" charset="0"/>
                        </a:rPr>
                        <a:t>5267</a:t>
                      </a:r>
                    </a:p>
                  </a:txBody>
                  <a:tcPr marL="0" marR="0" marT="0" marB="0" anchor="b" horzOverflow="overflow">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solidFill>
                      <a:sysClr val="window" lastClr="FFFFFF"/>
                    </a:solidFill>
                  </a:tcPr>
                </a:tc>
              </a:tr>
              <a:tr h="390923">
                <a:tc>
                  <a:txBody>
                    <a:bodyPr/>
                    <a:lstStyle>
                      <a:defPPr>
                        <a:defRPr lang="en-US"/>
                      </a:defPPr>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Calibri" pitchFamily="34" charset="0"/>
                        </a:rPr>
                        <a:t>Summer Peak Demand (MW)</a:t>
                      </a:r>
                    </a:p>
                  </a:txBody>
                  <a:tcPr horzOverflow="overflow">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solidFill>
                      <a:sysClr val="window" lastClr="FFFFFF"/>
                    </a:solidFill>
                  </a:tcPr>
                </a:tc>
                <a:tc>
                  <a:txBody>
                    <a:bodyPr/>
                    <a:lstStyle>
                      <a:defPPr>
                        <a:defRPr lang="en-US"/>
                      </a:defPPr>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Calibri" pitchFamily="34" charset="0"/>
                        </a:rPr>
                        <a:t>960</a:t>
                      </a:r>
                    </a:p>
                  </a:txBody>
                  <a:tcPr horzOverflow="overflow">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solidFill>
                      <a:sysClr val="window" lastClr="FFFFFF"/>
                    </a:solidFill>
                  </a:tcPr>
                </a:tc>
              </a:tr>
              <a:tr h="390923">
                <a:tc>
                  <a:txBody>
                    <a:bodyPr/>
                    <a:lstStyle>
                      <a:defPPr>
                        <a:defRPr lang="en-US"/>
                      </a:defPPr>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Calibri" pitchFamily="34" charset="0"/>
                        </a:rPr>
                        <a:t>Winter Peak Demand </a:t>
                      </a:r>
                      <a:r>
                        <a:rPr kumimoji="0" lang="en-US" sz="1400" b="0" i="0" u="none" strike="noStrike" cap="none" normalizeH="0" baseline="0" dirty="0" smtClean="0">
                          <a:ln>
                            <a:noFill/>
                          </a:ln>
                          <a:solidFill>
                            <a:schemeClr val="tx1"/>
                          </a:solidFill>
                          <a:effectLst/>
                          <a:latin typeface="Calibri" pitchFamily="34" charset="0"/>
                        </a:rPr>
                        <a:t>(MW)</a:t>
                      </a:r>
                    </a:p>
                  </a:txBody>
                  <a:tcPr horzOverflow="overflow">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solidFill>
                      <a:sysClr val="window" lastClr="FFFFFF"/>
                    </a:solidFill>
                  </a:tcPr>
                </a:tc>
                <a:tc>
                  <a:txBody>
                    <a:bodyPr/>
                    <a:lstStyle>
                      <a:defPPr>
                        <a:defRPr lang="en-US"/>
                      </a:defPPr>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Calibri" pitchFamily="34" charset="0"/>
                        </a:rPr>
                        <a:t>1520</a:t>
                      </a:r>
                    </a:p>
                  </a:txBody>
                  <a:tcPr horzOverflow="overflow">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solidFill>
                      <a:sysClr val="window" lastClr="FFFFFF"/>
                    </a:solidFill>
                  </a:tcPr>
                </a:tc>
              </a:tr>
            </a:tbl>
          </a:graphicData>
        </a:graphic>
      </p:graphicFrame>
      <p:sp>
        <p:nvSpPr>
          <p:cNvPr id="5" name="TextBox 4"/>
          <p:cNvSpPr txBox="1"/>
          <p:nvPr/>
        </p:nvSpPr>
        <p:spPr>
          <a:xfrm>
            <a:off x="182880" y="5008098"/>
            <a:ext cx="8834512" cy="1477328"/>
          </a:xfrm>
          <a:prstGeom prst="rect">
            <a:avLst/>
          </a:prstGeom>
          <a:noFill/>
        </p:spPr>
        <p:txBody>
          <a:bodyPr wrap="square" rtlCol="0">
            <a:spAutoFit/>
          </a:bodyPr>
          <a:lstStyle/>
          <a:p>
            <a:pPr marL="285750" indent="-285750">
              <a:buFont typeface="Arial" panose="020B0604020202020204" pitchFamily="34" charset="0"/>
              <a:buChar char="•"/>
            </a:pPr>
            <a:r>
              <a:rPr lang="en-US" kern="0" dirty="0" smtClean="0">
                <a:solidFill>
                  <a:sysClr val="windowText" lastClr="000000"/>
                </a:solidFill>
                <a:latin typeface="Calibri" panose="020F0502020204030204" pitchFamily="34" charset="0"/>
              </a:rPr>
              <a:t>The power </a:t>
            </a:r>
            <a:r>
              <a:rPr lang="en-US" kern="0" dirty="0">
                <a:solidFill>
                  <a:sysClr val="windowText" lastClr="000000"/>
                </a:solidFill>
                <a:latin typeface="Calibri" panose="020F0502020204030204" pitchFamily="34" charset="0"/>
              </a:rPr>
              <a:t>sector is fully unbundled</a:t>
            </a:r>
          </a:p>
          <a:p>
            <a:pPr>
              <a:buFont typeface="Arial" pitchFamily="34" charset="0"/>
              <a:buChar char="•"/>
              <a:defRPr/>
            </a:pPr>
            <a:r>
              <a:rPr lang="en-US" kern="0" dirty="0">
                <a:solidFill>
                  <a:sysClr val="windowText" lastClr="000000"/>
                </a:solidFill>
                <a:latin typeface="Calibri" panose="020F0502020204030204" pitchFamily="34" charset="0"/>
              </a:rPr>
              <a:t>  </a:t>
            </a:r>
            <a:r>
              <a:rPr lang="en-US" kern="0" dirty="0" smtClean="0">
                <a:solidFill>
                  <a:sysClr val="windowText" lastClr="000000"/>
                </a:solidFill>
                <a:latin typeface="Calibri" panose="020F0502020204030204" pitchFamily="34" charset="0"/>
              </a:rPr>
              <a:t>  </a:t>
            </a:r>
            <a:r>
              <a:rPr lang="en-US" dirty="0" smtClean="0">
                <a:latin typeface="Calibri" panose="020F0502020204030204" pitchFamily="34" charset="0"/>
              </a:rPr>
              <a:t>Most of the large generation plants, distribution company and all of the small RE are </a:t>
            </a:r>
          </a:p>
          <a:p>
            <a:pPr>
              <a:defRPr/>
            </a:pPr>
            <a:r>
              <a:rPr lang="en-US" dirty="0">
                <a:latin typeface="Calibri" panose="020F0502020204030204" pitchFamily="34" charset="0"/>
              </a:rPr>
              <a:t> </a:t>
            </a:r>
            <a:r>
              <a:rPr lang="en-US" dirty="0" smtClean="0">
                <a:latin typeface="Calibri" panose="020F0502020204030204" pitchFamily="34" charset="0"/>
              </a:rPr>
              <a:t>     privately owned</a:t>
            </a:r>
            <a:endParaRPr lang="en-US" kern="0" dirty="0" smtClean="0">
              <a:solidFill>
                <a:sysClr val="windowText" lastClr="000000"/>
              </a:solidFill>
              <a:latin typeface="Calibri" panose="020F0502020204030204" pitchFamily="34" charset="0"/>
            </a:endParaRPr>
          </a:p>
          <a:p>
            <a:pPr fontAlgn="auto">
              <a:spcBef>
                <a:spcPts val="0"/>
              </a:spcBef>
              <a:spcAft>
                <a:spcPts val="0"/>
              </a:spcAft>
              <a:buFont typeface="Arial" pitchFamily="34" charset="0"/>
              <a:buChar char="•"/>
              <a:defRPr/>
            </a:pPr>
            <a:r>
              <a:rPr lang="en-US" kern="0" dirty="0" smtClean="0">
                <a:solidFill>
                  <a:sysClr val="windowText" lastClr="000000"/>
                </a:solidFill>
                <a:latin typeface="Calibri" panose="020F0502020204030204" pitchFamily="34" charset="0"/>
              </a:rPr>
              <a:t>    The </a:t>
            </a:r>
            <a:r>
              <a:rPr lang="en-US" kern="0" dirty="0">
                <a:solidFill>
                  <a:sysClr val="windowText" lastClr="000000"/>
                </a:solidFill>
                <a:latin typeface="Calibri" panose="020F0502020204030204" pitchFamily="34" charset="0"/>
              </a:rPr>
              <a:t>sector is regulated by independent and </a:t>
            </a:r>
            <a:r>
              <a:rPr lang="en-US" kern="0" dirty="0" smtClean="0">
                <a:solidFill>
                  <a:sysClr val="windowText" lastClr="000000"/>
                </a:solidFill>
                <a:latin typeface="Calibri" panose="020F0502020204030204" pitchFamily="34" charset="0"/>
              </a:rPr>
              <a:t>competent </a:t>
            </a:r>
            <a:r>
              <a:rPr lang="en-US" kern="0" dirty="0">
                <a:solidFill>
                  <a:sysClr val="windowText" lastClr="000000"/>
                </a:solidFill>
                <a:latin typeface="Calibri" panose="020F0502020204030204" pitchFamily="34" charset="0"/>
              </a:rPr>
              <a:t>regulator </a:t>
            </a:r>
            <a:endParaRPr lang="en-US" kern="0" dirty="0" smtClean="0">
              <a:solidFill>
                <a:sysClr val="windowText" lastClr="000000"/>
              </a:solidFill>
              <a:latin typeface="Calibri" panose="020F0502020204030204" pitchFamily="34" charset="0"/>
            </a:endParaRPr>
          </a:p>
          <a:p>
            <a:pPr fontAlgn="auto">
              <a:spcBef>
                <a:spcPts val="0"/>
              </a:spcBef>
              <a:spcAft>
                <a:spcPts val="0"/>
              </a:spcAft>
              <a:buFont typeface="Arial" pitchFamily="34" charset="0"/>
              <a:buChar char="•"/>
              <a:defRPr/>
            </a:pPr>
            <a:r>
              <a:rPr lang="en-US" kern="0" dirty="0" smtClean="0">
                <a:solidFill>
                  <a:sysClr val="windowText" lastClr="000000"/>
                </a:solidFill>
                <a:latin typeface="Calibri" panose="020F0502020204030204" pitchFamily="34" charset="0"/>
              </a:rPr>
              <a:t>    The </a:t>
            </a:r>
            <a:r>
              <a:rPr lang="en-US" kern="0" dirty="0">
                <a:solidFill>
                  <a:sysClr val="windowText" lastClr="000000"/>
                </a:solidFill>
                <a:latin typeface="Calibri" panose="020F0502020204030204" pitchFamily="34" charset="0"/>
              </a:rPr>
              <a:t>Ministry of Energy and Natural </a:t>
            </a:r>
            <a:r>
              <a:rPr lang="en-US" kern="0" dirty="0" smtClean="0">
                <a:solidFill>
                  <a:sysClr val="windowText" lastClr="000000"/>
                </a:solidFill>
                <a:latin typeface="Calibri" panose="020F0502020204030204" pitchFamily="34" charset="0"/>
              </a:rPr>
              <a:t>Resources develops </a:t>
            </a:r>
            <a:r>
              <a:rPr lang="en-US" kern="0" dirty="0">
                <a:solidFill>
                  <a:sysClr val="windowText" lastClr="000000"/>
                </a:solidFill>
                <a:latin typeface="Calibri" panose="020F0502020204030204" pitchFamily="34" charset="0"/>
              </a:rPr>
              <a:t>and implements energy policy </a:t>
            </a:r>
            <a:endParaRPr lang="en-US" dirty="0">
              <a:latin typeface="Calibri" panose="020F0502020204030204" pitchFamily="34" charset="0"/>
            </a:endParaRPr>
          </a:p>
        </p:txBody>
      </p:sp>
    </p:spTree>
    <p:extLst>
      <p:ext uri="{BB962C8B-B14F-4D97-AF65-F5344CB8AC3E}">
        <p14:creationId xmlns:p14="http://schemas.microsoft.com/office/powerpoint/2010/main" val="143114502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8220221" y="6370417"/>
            <a:ext cx="762000" cy="365125"/>
          </a:xfrm>
        </p:spPr>
        <p:txBody>
          <a:bodyPr/>
          <a:lstStyle/>
          <a:p>
            <a:pPr algn="ctr"/>
            <a:fld id="{361FAD94-F3D2-B945-9430-97A9088F0CB9}" type="slidenum">
              <a:rPr lang="en-US" sz="1600" smtClean="0">
                <a:solidFill>
                  <a:schemeClr val="tx1"/>
                </a:solidFill>
                <a:latin typeface="Calibri" panose="020F0502020204030204" pitchFamily="34" charset="0"/>
              </a:rPr>
              <a:pPr algn="ctr"/>
              <a:t>5</a:t>
            </a:fld>
            <a:endParaRPr lang="en-US" sz="1600" dirty="0">
              <a:solidFill>
                <a:schemeClr val="tx1"/>
              </a:solidFill>
              <a:latin typeface="Calibri" panose="020F0502020204030204" pitchFamily="34" charset="0"/>
            </a:endParaRPr>
          </a:p>
        </p:txBody>
      </p:sp>
      <p:sp>
        <p:nvSpPr>
          <p:cNvPr id="7" name="Rectangle 6"/>
          <p:cNvSpPr/>
          <p:nvPr/>
        </p:nvSpPr>
        <p:spPr>
          <a:xfrm>
            <a:off x="0" y="0"/>
            <a:ext cx="9144000" cy="762000"/>
          </a:xfrm>
          <a:prstGeom prst="rect">
            <a:avLst/>
          </a:prstGeom>
          <a:solidFill>
            <a:schemeClr val="accent1">
              <a:lumMod val="20000"/>
              <a:lumOff val="80000"/>
            </a:schemeClr>
          </a:solidFill>
          <a:ln w="635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lgn="ctr">
              <a:buFont typeface="Arial" panose="020B0604020202020204" pitchFamily="34" charset="0"/>
              <a:buChar char="•"/>
            </a:pPr>
            <a:endParaRPr lang="en-US" sz="2100" b="1" dirty="0" smtClean="0">
              <a:solidFill>
                <a:schemeClr val="tx1"/>
              </a:solidFill>
              <a:latin typeface="+mj-lt"/>
            </a:endParaRPr>
          </a:p>
          <a:p>
            <a:pPr marL="285750" indent="-285750" algn="ctr">
              <a:buFont typeface="Arial" panose="020B0604020202020204" pitchFamily="34" charset="0"/>
              <a:buChar char="•"/>
            </a:pPr>
            <a:endParaRPr lang="en-US" sz="2100" b="1" dirty="0" smtClean="0">
              <a:solidFill>
                <a:schemeClr val="tx1"/>
              </a:solidFill>
              <a:latin typeface="+mj-lt"/>
            </a:endParaRPr>
          </a:p>
          <a:p>
            <a:r>
              <a:rPr lang="en-US" sz="2100" b="1" dirty="0" smtClean="0">
                <a:solidFill>
                  <a:schemeClr val="tx1"/>
                </a:solidFill>
                <a:latin typeface="+mj-lt"/>
              </a:rPr>
              <a:t>Renewable energy is essential for ensuring adequate level of energy security</a:t>
            </a:r>
          </a:p>
          <a:p>
            <a:pPr marL="285750" indent="-285750" algn="ctr">
              <a:buFont typeface="Arial" panose="020B0604020202020204" pitchFamily="34" charset="0"/>
              <a:buChar char="•"/>
            </a:pPr>
            <a:endParaRPr lang="en-US" sz="2100" b="1" dirty="0" smtClean="0">
              <a:solidFill>
                <a:schemeClr val="tx1"/>
              </a:solidFill>
              <a:latin typeface="+mj-lt"/>
            </a:endParaRPr>
          </a:p>
          <a:p>
            <a:pPr marL="285750" indent="-285750" algn="ctr">
              <a:buFont typeface="Arial" panose="020B0604020202020204" pitchFamily="34" charset="0"/>
              <a:buChar char="•"/>
            </a:pPr>
            <a:endParaRPr lang="en-US" sz="2100" b="1" dirty="0" smtClean="0">
              <a:solidFill>
                <a:schemeClr val="tx1"/>
              </a:solidFill>
              <a:latin typeface="+mj-lt"/>
            </a:endParaRPr>
          </a:p>
        </p:txBody>
      </p:sp>
      <p:sp>
        <p:nvSpPr>
          <p:cNvPr id="9" name="Rectangle 8"/>
          <p:cNvSpPr/>
          <p:nvPr/>
        </p:nvSpPr>
        <p:spPr>
          <a:xfrm>
            <a:off x="0" y="914400"/>
            <a:ext cx="8778240" cy="6075509"/>
          </a:xfrm>
          <a:prstGeom prst="rect">
            <a:avLst/>
          </a:prstGeom>
        </p:spPr>
        <p:txBody>
          <a:bodyPr wrap="square">
            <a:spAutoFit/>
          </a:bodyPr>
          <a:lstStyle/>
          <a:p>
            <a:pPr marL="393700" lvl="1" indent="-338138" eaLnBrk="0" hangingPunct="0">
              <a:buAutoNum type="arabicPeriod"/>
              <a:defRPr/>
            </a:pPr>
            <a:r>
              <a:rPr lang="en-US" sz="2400" dirty="0" smtClean="0">
                <a:latin typeface="Calibri"/>
              </a:rPr>
              <a:t>70% of electricity </a:t>
            </a:r>
            <a:r>
              <a:rPr lang="en-US" sz="2400" dirty="0">
                <a:latin typeface="Calibri"/>
              </a:rPr>
              <a:t>generation dependent on imported fuels</a:t>
            </a:r>
            <a:r>
              <a:rPr lang="en-US" sz="2400" dirty="0" smtClean="0">
                <a:latin typeface="Calibri"/>
              </a:rPr>
              <a:t>.  </a:t>
            </a:r>
          </a:p>
          <a:p>
            <a:pPr lvl="1" eaLnBrk="0" hangingPunct="0">
              <a:defRPr/>
            </a:pPr>
            <a:endParaRPr lang="en-US" sz="2400" dirty="0" smtClean="0">
              <a:latin typeface="Calibri"/>
            </a:endParaRPr>
          </a:p>
          <a:p>
            <a:pPr lvl="1" indent="-401638" eaLnBrk="0" hangingPunct="0">
              <a:defRPr/>
            </a:pPr>
            <a:r>
              <a:rPr lang="en-US" sz="2400" dirty="0" smtClean="0">
                <a:latin typeface="Calibri"/>
              </a:rPr>
              <a:t>2.   30% is generated by two large hydropower cascades, 150 small hydropower plants, and other small renewable energy power plants.</a:t>
            </a:r>
          </a:p>
          <a:p>
            <a:pPr lvl="1" eaLnBrk="0" hangingPunct="0">
              <a:defRPr/>
            </a:pPr>
            <a:endParaRPr lang="en-US" sz="2400" dirty="0">
              <a:latin typeface="Calibri"/>
            </a:endParaRPr>
          </a:p>
          <a:p>
            <a:pPr lvl="1" eaLnBrk="0" hangingPunct="0">
              <a:defRPr/>
            </a:pPr>
            <a:r>
              <a:rPr lang="en-US" sz="2400" dirty="0" smtClean="0">
                <a:latin typeface="Calibri"/>
              </a:rPr>
              <a:t>Threats: </a:t>
            </a:r>
          </a:p>
          <a:p>
            <a:pPr lvl="1" eaLnBrk="0" hangingPunct="0">
              <a:defRPr/>
            </a:pPr>
            <a:r>
              <a:rPr lang="en-US" sz="2400" dirty="0" smtClean="0">
                <a:latin typeface="Calibri"/>
              </a:rPr>
              <a:t>(</a:t>
            </a:r>
            <a:r>
              <a:rPr lang="en-US" sz="2400" dirty="0" err="1">
                <a:latin typeface="Calibri"/>
              </a:rPr>
              <a:t>i</a:t>
            </a:r>
            <a:r>
              <a:rPr lang="en-US" sz="2400" dirty="0">
                <a:latin typeface="Calibri"/>
              </a:rPr>
              <a:t>) gas supplies are interrupted, </a:t>
            </a:r>
            <a:endParaRPr lang="en-US" sz="2400" dirty="0" smtClean="0">
              <a:latin typeface="Calibri"/>
            </a:endParaRPr>
          </a:p>
          <a:p>
            <a:pPr lvl="1" eaLnBrk="0" hangingPunct="0">
              <a:defRPr/>
            </a:pPr>
            <a:r>
              <a:rPr lang="en-US" sz="2400" dirty="0" smtClean="0">
                <a:latin typeface="Calibri"/>
              </a:rPr>
              <a:t>(</a:t>
            </a:r>
            <a:r>
              <a:rPr lang="en-US" sz="2400" dirty="0">
                <a:latin typeface="Calibri"/>
              </a:rPr>
              <a:t>ii) nuclear plan is shut down for unplanned safety </a:t>
            </a:r>
            <a:r>
              <a:rPr lang="en-US" sz="2400" dirty="0" smtClean="0">
                <a:latin typeface="Calibri"/>
              </a:rPr>
              <a:t>reasons;</a:t>
            </a:r>
          </a:p>
          <a:p>
            <a:pPr lvl="1" eaLnBrk="0" hangingPunct="0">
              <a:defRPr/>
            </a:pPr>
            <a:r>
              <a:rPr lang="en-US" sz="2400" dirty="0" smtClean="0">
                <a:latin typeface="Calibri"/>
              </a:rPr>
              <a:t>(</a:t>
            </a:r>
            <a:r>
              <a:rPr lang="en-US" sz="2400" dirty="0">
                <a:latin typeface="Calibri"/>
              </a:rPr>
              <a:t>iii) drought constraints utilization of hydro </a:t>
            </a:r>
            <a:r>
              <a:rPr lang="en-US" sz="2400" dirty="0" smtClean="0">
                <a:latin typeface="Calibri"/>
              </a:rPr>
              <a:t>plants.</a:t>
            </a:r>
            <a:endParaRPr lang="en-US" sz="2400" dirty="0">
              <a:latin typeface="Calibri"/>
            </a:endParaRPr>
          </a:p>
          <a:p>
            <a:pPr lvl="1" eaLnBrk="0" hangingPunct="0">
              <a:defRPr/>
            </a:pPr>
            <a:endParaRPr lang="en-US" sz="2400" dirty="0">
              <a:latin typeface="Calibri"/>
            </a:endParaRPr>
          </a:p>
          <a:p>
            <a:pPr marL="512762" lvl="1" indent="-457200" eaLnBrk="0" hangingPunct="0">
              <a:buAutoNum type="arabicPeriod" startAt="3"/>
              <a:defRPr/>
            </a:pPr>
            <a:r>
              <a:rPr lang="en-US" sz="2400" dirty="0" smtClean="0">
                <a:latin typeface="Calibri"/>
              </a:rPr>
              <a:t>100% of the natural gas required for all sectors of the economy is imported.</a:t>
            </a:r>
          </a:p>
          <a:p>
            <a:pPr marL="55562" lvl="1" eaLnBrk="0" hangingPunct="0">
              <a:defRPr/>
            </a:pPr>
            <a:endParaRPr lang="en-US" sz="2400" dirty="0">
              <a:latin typeface="Calibri"/>
            </a:endParaRPr>
          </a:p>
          <a:p>
            <a:pPr lvl="1" indent="-401638" eaLnBrk="0" hangingPunct="0">
              <a:defRPr/>
            </a:pPr>
            <a:r>
              <a:rPr lang="en-US" sz="2400" dirty="0" smtClean="0">
                <a:latin typeface="Calibri"/>
              </a:rPr>
              <a:t>4.    100% of the petroleum and other transport fuels is imported.</a:t>
            </a:r>
          </a:p>
          <a:p>
            <a:pPr lvl="1" eaLnBrk="0" hangingPunct="0">
              <a:spcBef>
                <a:spcPct val="20000"/>
              </a:spcBef>
              <a:defRPr/>
            </a:pPr>
            <a:endParaRPr lang="en-US" sz="2400" dirty="0">
              <a:latin typeface="Calibri"/>
            </a:endParaRPr>
          </a:p>
        </p:txBody>
      </p:sp>
    </p:spTree>
    <p:extLst>
      <p:ext uri="{BB962C8B-B14F-4D97-AF65-F5344CB8AC3E}">
        <p14:creationId xmlns:p14="http://schemas.microsoft.com/office/powerpoint/2010/main" val="225673105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8229600" y="6412622"/>
            <a:ext cx="618978" cy="365125"/>
          </a:xfrm>
        </p:spPr>
        <p:txBody>
          <a:bodyPr/>
          <a:lstStyle/>
          <a:p>
            <a:pPr algn="ctr"/>
            <a:fld id="{361FAD94-F3D2-B945-9430-97A9088F0CB9}" type="slidenum">
              <a:rPr lang="en-US" sz="1600" smtClean="0">
                <a:solidFill>
                  <a:schemeClr val="tx1"/>
                </a:solidFill>
                <a:latin typeface="+mj-lt"/>
              </a:rPr>
              <a:pPr algn="ctr"/>
              <a:t>6</a:t>
            </a:fld>
            <a:endParaRPr lang="en-US" sz="1600" dirty="0">
              <a:solidFill>
                <a:schemeClr val="tx1"/>
              </a:solidFill>
              <a:latin typeface="+mj-lt"/>
            </a:endParaRPr>
          </a:p>
        </p:txBody>
      </p:sp>
      <p:sp>
        <p:nvSpPr>
          <p:cNvPr id="25" name="Rectangle 24"/>
          <p:cNvSpPr/>
          <p:nvPr/>
        </p:nvSpPr>
        <p:spPr>
          <a:xfrm>
            <a:off x="-9939" y="13252"/>
            <a:ext cx="9153939" cy="824948"/>
          </a:xfrm>
          <a:prstGeom prst="rect">
            <a:avLst/>
          </a:prstGeom>
          <a:solidFill>
            <a:schemeClr val="accent1">
              <a:lumMod val="20000"/>
              <a:lumOff val="80000"/>
            </a:schemeClr>
          </a:solidFill>
          <a:ln w="635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100" b="1" dirty="0" smtClean="0">
                <a:solidFill>
                  <a:schemeClr val="tx1"/>
                </a:solidFill>
                <a:latin typeface="+mj-lt"/>
              </a:rPr>
              <a:t>Government </a:t>
            </a:r>
            <a:r>
              <a:rPr lang="en-US" sz="2100" b="1" dirty="0">
                <a:solidFill>
                  <a:schemeClr val="tx1"/>
                </a:solidFill>
                <a:latin typeface="+mj-lt"/>
              </a:rPr>
              <a:t>Prioritization of Renewable </a:t>
            </a:r>
            <a:r>
              <a:rPr lang="en-US" sz="2100" b="1" dirty="0" smtClean="0">
                <a:solidFill>
                  <a:schemeClr val="tx1"/>
                </a:solidFill>
                <a:latin typeface="+mj-lt"/>
              </a:rPr>
              <a:t>Energy</a:t>
            </a:r>
          </a:p>
        </p:txBody>
      </p:sp>
      <p:sp>
        <p:nvSpPr>
          <p:cNvPr id="27" name="Content Placeholder 2"/>
          <p:cNvSpPr>
            <a:spLocks noGrp="1"/>
          </p:cNvSpPr>
          <p:nvPr>
            <p:ph idx="1"/>
          </p:nvPr>
        </p:nvSpPr>
        <p:spPr>
          <a:xfrm>
            <a:off x="112540" y="1068842"/>
            <a:ext cx="8820443" cy="5218066"/>
          </a:xfrm>
          <a:ln>
            <a:solidFill>
              <a:schemeClr val="tx1"/>
            </a:solidFill>
            <a:prstDash val="dash"/>
          </a:ln>
        </p:spPr>
        <p:txBody>
          <a:bodyPr>
            <a:noAutofit/>
          </a:bodyPr>
          <a:lstStyle/>
          <a:p>
            <a:pPr marL="0" lvl="0" indent="0" algn="ctr">
              <a:spcBef>
                <a:spcPts val="0"/>
              </a:spcBef>
              <a:spcAft>
                <a:spcPts val="1200"/>
              </a:spcAft>
              <a:buClrTx/>
              <a:buNone/>
              <a:defRPr/>
            </a:pPr>
            <a:r>
              <a:rPr lang="en-US" b="1" dirty="0" smtClean="0">
                <a:latin typeface="Calibri" panose="020F0502020204030204" pitchFamily="34" charset="0"/>
                <a:ea typeface="Times New Roman" panose="02020603050405020304" pitchFamily="18" charset="0"/>
              </a:rPr>
              <a:t>:</a:t>
            </a:r>
            <a:endParaRPr lang="en-US" b="1" dirty="0">
              <a:latin typeface="Calibri" panose="020F0502020204030204" pitchFamily="34" charset="0"/>
              <a:ea typeface="Times New Roman" panose="02020603050405020304" pitchFamily="18" charset="0"/>
            </a:endParaRPr>
          </a:p>
          <a:p>
            <a:pPr lvl="0">
              <a:spcBef>
                <a:spcPts val="0"/>
              </a:spcBef>
              <a:spcAft>
                <a:spcPts val="600"/>
              </a:spcAft>
              <a:buClrTx/>
              <a:buFont typeface="Wingdings" panose="05000000000000000000" pitchFamily="2" charset="2"/>
              <a:buChar char="§"/>
              <a:defRPr/>
            </a:pPr>
            <a:r>
              <a:rPr lang="en-US" dirty="0" smtClean="0">
                <a:latin typeface="Calibri" panose="020F0502020204030204" pitchFamily="34" charset="0"/>
                <a:ea typeface="Times New Roman" panose="02020603050405020304" pitchFamily="18" charset="0"/>
              </a:rPr>
              <a:t>The Law on Energy (2001)</a:t>
            </a:r>
          </a:p>
          <a:p>
            <a:pPr lvl="0">
              <a:spcBef>
                <a:spcPts val="0"/>
              </a:spcBef>
              <a:spcAft>
                <a:spcPts val="600"/>
              </a:spcAft>
              <a:buClrTx/>
              <a:buFont typeface="Wingdings" panose="05000000000000000000" pitchFamily="2" charset="2"/>
              <a:buChar char="§"/>
              <a:defRPr/>
            </a:pPr>
            <a:r>
              <a:rPr lang="en-US" dirty="0" smtClean="0">
                <a:latin typeface="Calibri" panose="020F0502020204030204" pitchFamily="34" charset="0"/>
                <a:ea typeface="Times New Roman" panose="02020603050405020304" pitchFamily="18" charset="0"/>
              </a:rPr>
              <a:t>The </a:t>
            </a:r>
            <a:r>
              <a:rPr lang="en-US" dirty="0">
                <a:latin typeface="Calibri" panose="020F0502020204030204" pitchFamily="34" charset="0"/>
                <a:ea typeface="Times New Roman" panose="02020603050405020304" pitchFamily="18" charset="0"/>
              </a:rPr>
              <a:t>Law on Energy Saving and Renewable Energy (2004)</a:t>
            </a:r>
            <a:endParaRPr lang="en-US" kern="0" dirty="0">
              <a:latin typeface="Calibri" panose="020F0502020204030204" pitchFamily="34" charset="0"/>
            </a:endParaRPr>
          </a:p>
          <a:p>
            <a:pPr>
              <a:spcBef>
                <a:spcPts val="0"/>
              </a:spcBef>
              <a:spcAft>
                <a:spcPts val="600"/>
              </a:spcAft>
              <a:buClrTx/>
              <a:buFont typeface="Wingdings" panose="05000000000000000000" pitchFamily="2" charset="2"/>
              <a:buChar char="§"/>
              <a:defRPr/>
            </a:pPr>
            <a:r>
              <a:rPr lang="en-US" kern="0" dirty="0">
                <a:latin typeface="Calibri" panose="020F0502020204030204" pitchFamily="34" charset="0"/>
              </a:rPr>
              <a:t>Energy Sector Development Strategy (2005)</a:t>
            </a:r>
          </a:p>
          <a:p>
            <a:pPr>
              <a:spcBef>
                <a:spcPts val="0"/>
              </a:spcBef>
              <a:spcAft>
                <a:spcPts val="600"/>
              </a:spcAft>
              <a:buClrTx/>
              <a:buFont typeface="Wingdings" panose="05000000000000000000" pitchFamily="2" charset="2"/>
              <a:buChar char="§"/>
              <a:defRPr/>
            </a:pPr>
            <a:r>
              <a:rPr lang="en-US" kern="0" dirty="0">
                <a:latin typeface="Calibri" panose="020F0502020204030204" pitchFamily="34" charset="0"/>
              </a:rPr>
              <a:t>Action Plan of the Ministry of Energy and Natural Resources (2007)</a:t>
            </a:r>
          </a:p>
          <a:p>
            <a:pPr>
              <a:spcBef>
                <a:spcPts val="0"/>
              </a:spcBef>
              <a:spcAft>
                <a:spcPts val="600"/>
              </a:spcAft>
              <a:buClrTx/>
              <a:buFont typeface="Wingdings" panose="05000000000000000000" pitchFamily="2" charset="2"/>
              <a:buChar char="§"/>
              <a:defRPr/>
            </a:pPr>
            <a:r>
              <a:rPr lang="en-US" kern="0" dirty="0">
                <a:latin typeface="Calibri" panose="020F0502020204030204" pitchFamily="34" charset="0"/>
              </a:rPr>
              <a:t>National Program on Energy Saving and Renewable Energy (2007)</a:t>
            </a:r>
          </a:p>
          <a:p>
            <a:pPr>
              <a:spcBef>
                <a:spcPts val="0"/>
              </a:spcBef>
              <a:spcAft>
                <a:spcPts val="600"/>
              </a:spcAft>
              <a:buClrTx/>
              <a:buFont typeface="Wingdings" panose="05000000000000000000" pitchFamily="2" charset="2"/>
              <a:buChar char="§"/>
              <a:defRPr/>
            </a:pPr>
            <a:r>
              <a:rPr lang="en-US" kern="0" dirty="0">
                <a:latin typeface="Calibri" panose="020F0502020204030204" pitchFamily="34" charset="0"/>
              </a:rPr>
              <a:t>Hydropower Development </a:t>
            </a:r>
            <a:r>
              <a:rPr lang="en-US" kern="0" dirty="0" smtClean="0">
                <a:latin typeface="Calibri" panose="020F0502020204030204" pitchFamily="34" charset="0"/>
              </a:rPr>
              <a:t>Strategy </a:t>
            </a:r>
            <a:r>
              <a:rPr lang="en-US" kern="0" dirty="0">
                <a:latin typeface="Calibri" panose="020F0502020204030204" pitchFamily="34" charset="0"/>
              </a:rPr>
              <a:t>(2011)</a:t>
            </a:r>
          </a:p>
          <a:p>
            <a:pPr>
              <a:spcBef>
                <a:spcPts val="0"/>
              </a:spcBef>
              <a:spcAft>
                <a:spcPts val="600"/>
              </a:spcAft>
              <a:buClrTx/>
              <a:buFont typeface="Wingdings" panose="05000000000000000000" pitchFamily="2" charset="2"/>
              <a:buChar char="§"/>
              <a:defRPr/>
            </a:pPr>
            <a:r>
              <a:rPr lang="en-US" kern="0" dirty="0">
                <a:latin typeface="Calibri" panose="020F0502020204030204" pitchFamily="34" charset="0"/>
              </a:rPr>
              <a:t>National Energy Security Concept (2013)</a:t>
            </a:r>
          </a:p>
          <a:p>
            <a:pPr>
              <a:spcBef>
                <a:spcPts val="0"/>
              </a:spcBef>
              <a:spcAft>
                <a:spcPts val="600"/>
              </a:spcAft>
              <a:buClrTx/>
              <a:buFont typeface="Wingdings" panose="05000000000000000000" pitchFamily="2" charset="2"/>
              <a:buChar char="§"/>
              <a:defRPr/>
            </a:pPr>
            <a:r>
              <a:rPr lang="en-US" kern="0" dirty="0">
                <a:latin typeface="Calibri" panose="020F0502020204030204" pitchFamily="34" charset="0"/>
              </a:rPr>
              <a:t>Amendment to the Law on Energy </a:t>
            </a:r>
            <a:r>
              <a:rPr lang="en-US" kern="0" dirty="0" smtClean="0">
                <a:latin typeface="Calibri" panose="020F0502020204030204" pitchFamily="34" charset="0"/>
              </a:rPr>
              <a:t>(2014) establishing </a:t>
            </a:r>
            <a:r>
              <a:rPr lang="en-US" kern="0" dirty="0">
                <a:latin typeface="Calibri" panose="020F0502020204030204" pitchFamily="34" charset="0"/>
              </a:rPr>
              <a:t>mandatory off-take period of 20 years for small renewable </a:t>
            </a:r>
            <a:r>
              <a:rPr lang="en-US" kern="0" dirty="0" smtClean="0">
                <a:latin typeface="Calibri" panose="020F0502020204030204" pitchFamily="34" charset="0"/>
              </a:rPr>
              <a:t>plants</a:t>
            </a:r>
            <a:endParaRPr lang="en-US" b="1" dirty="0" smtClean="0">
              <a:solidFill>
                <a:schemeClr val="tx1"/>
              </a:solidFill>
              <a:latin typeface="Calibri" panose="020F0502020204030204" pitchFamily="34" charset="0"/>
            </a:endParaRPr>
          </a:p>
        </p:txBody>
      </p:sp>
    </p:spTree>
    <p:extLst>
      <p:ext uri="{BB962C8B-B14F-4D97-AF65-F5344CB8AC3E}">
        <p14:creationId xmlns:p14="http://schemas.microsoft.com/office/powerpoint/2010/main" val="164056371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Content Placeholder 2"/>
          <p:cNvSpPr>
            <a:spLocks noGrp="1"/>
          </p:cNvSpPr>
          <p:nvPr>
            <p:ph idx="1"/>
          </p:nvPr>
        </p:nvSpPr>
        <p:spPr>
          <a:xfrm>
            <a:off x="196948" y="990600"/>
            <a:ext cx="8693831" cy="5465866"/>
          </a:xfrm>
        </p:spPr>
        <p:txBody>
          <a:bodyPr>
            <a:normAutofit fontScale="92500"/>
          </a:bodyPr>
          <a:lstStyle/>
          <a:p>
            <a:pPr>
              <a:spcBef>
                <a:spcPts val="0"/>
              </a:spcBef>
              <a:spcAft>
                <a:spcPts val="1200"/>
              </a:spcAft>
              <a:buClrTx/>
              <a:buFont typeface="Wingdings" panose="05000000000000000000" pitchFamily="2" charset="2"/>
              <a:buChar char="Ø"/>
            </a:pPr>
            <a:r>
              <a:rPr lang="en-US" altLang="en-US" dirty="0" smtClean="0">
                <a:latin typeface="Calibri" panose="020F0502020204030204" pitchFamily="34" charset="0"/>
              </a:rPr>
              <a:t>Competent and independent energy regulator</a:t>
            </a:r>
          </a:p>
          <a:p>
            <a:pPr>
              <a:spcBef>
                <a:spcPts val="0"/>
              </a:spcBef>
              <a:spcAft>
                <a:spcPts val="1200"/>
              </a:spcAft>
              <a:buClrTx/>
              <a:buFont typeface="Wingdings" panose="05000000000000000000" pitchFamily="2" charset="2"/>
              <a:buChar char="Ø"/>
            </a:pPr>
            <a:r>
              <a:rPr lang="en-US" altLang="en-US" dirty="0" smtClean="0">
                <a:latin typeface="Calibri" panose="020F0502020204030204" pitchFamily="34" charset="0"/>
              </a:rPr>
              <a:t>Tariffs at cost-recovery levels with sound tariff setting methodology</a:t>
            </a:r>
          </a:p>
          <a:p>
            <a:pPr>
              <a:spcBef>
                <a:spcPts val="0"/>
              </a:spcBef>
              <a:spcAft>
                <a:spcPts val="1200"/>
              </a:spcAft>
              <a:buClrTx/>
              <a:buFont typeface="Wingdings" panose="05000000000000000000" pitchFamily="2" charset="2"/>
              <a:buChar char="Ø"/>
            </a:pPr>
            <a:r>
              <a:rPr lang="en-US" altLang="en-US" dirty="0" smtClean="0">
                <a:latin typeface="Calibri" panose="020F0502020204030204" pitchFamily="34" charset="0"/>
              </a:rPr>
              <a:t>Feed-in tariffs for small hydro, wind, biomass and biogas</a:t>
            </a:r>
          </a:p>
          <a:p>
            <a:pPr>
              <a:spcBef>
                <a:spcPts val="0"/>
              </a:spcBef>
              <a:spcAft>
                <a:spcPts val="1200"/>
              </a:spcAft>
              <a:buClrTx/>
              <a:buFont typeface="Wingdings" panose="05000000000000000000" pitchFamily="2" charset="2"/>
              <a:buChar char="Ø"/>
            </a:pPr>
            <a:r>
              <a:rPr lang="en-US" altLang="en-US" dirty="0" smtClean="0">
                <a:latin typeface="Calibri" panose="020F0502020204030204" pitchFamily="34" charset="0"/>
              </a:rPr>
              <a:t>No license for solar PV &lt;150 kW capacity, net metering operation</a:t>
            </a:r>
          </a:p>
          <a:p>
            <a:pPr>
              <a:spcBef>
                <a:spcPts val="0"/>
              </a:spcBef>
              <a:spcAft>
                <a:spcPts val="1200"/>
              </a:spcAft>
              <a:buClrTx/>
              <a:buFont typeface="Wingdings" panose="05000000000000000000" pitchFamily="2" charset="2"/>
              <a:buChar char="Ø"/>
            </a:pPr>
            <a:r>
              <a:rPr lang="en-US" altLang="en-US" dirty="0" smtClean="0">
                <a:latin typeface="Calibri" panose="020F0502020204030204" pitchFamily="34" charset="0"/>
              </a:rPr>
              <a:t>Off-take guarantee of 15 years  for small RE that was extended to 20 years</a:t>
            </a:r>
          </a:p>
          <a:p>
            <a:pPr>
              <a:spcBef>
                <a:spcPts val="0"/>
              </a:spcBef>
              <a:spcAft>
                <a:spcPts val="1200"/>
              </a:spcAft>
              <a:buClrTx/>
              <a:buFont typeface="Wingdings" panose="05000000000000000000" pitchFamily="2" charset="2"/>
              <a:buChar char="Ø"/>
            </a:pPr>
            <a:r>
              <a:rPr lang="en-US" altLang="en-US" dirty="0" smtClean="0">
                <a:latin typeface="Calibri" panose="020F0502020204030204" pitchFamily="34" charset="0"/>
              </a:rPr>
              <a:t>Solvent privately owned distribution company</a:t>
            </a:r>
          </a:p>
          <a:p>
            <a:pPr>
              <a:spcBef>
                <a:spcPts val="0"/>
              </a:spcBef>
              <a:spcAft>
                <a:spcPts val="1200"/>
              </a:spcAft>
              <a:buClrTx/>
              <a:buFont typeface="Wingdings" panose="05000000000000000000" pitchFamily="2" charset="2"/>
              <a:buChar char="Ø"/>
            </a:pPr>
            <a:r>
              <a:rPr lang="en-US" altLang="en-US" dirty="0" smtClean="0">
                <a:latin typeface="Calibri" panose="020F0502020204030204" pitchFamily="34" charset="0"/>
              </a:rPr>
              <a:t>Escrow account arrangement ensuring that all generators get paid in full and without delay</a:t>
            </a:r>
          </a:p>
          <a:p>
            <a:pPr>
              <a:spcBef>
                <a:spcPts val="0"/>
              </a:spcBef>
              <a:spcAft>
                <a:spcPts val="1200"/>
              </a:spcAft>
              <a:buClrTx/>
              <a:buFont typeface="Wingdings" panose="05000000000000000000" pitchFamily="2" charset="2"/>
              <a:buChar char="Ø"/>
            </a:pPr>
            <a:r>
              <a:rPr lang="en-US" altLang="en-US" dirty="0" smtClean="0">
                <a:latin typeface="Calibri" panose="020F0502020204030204" pitchFamily="34" charset="0"/>
              </a:rPr>
              <a:t>3-year VAT payment deferral for importers of plant and equipment with total value of more than $0.5 million, no custom fee</a:t>
            </a:r>
          </a:p>
          <a:p>
            <a:pPr marL="280988" indent="-280988">
              <a:spcBef>
                <a:spcPts val="0"/>
              </a:spcBef>
              <a:spcAft>
                <a:spcPts val="1200"/>
              </a:spcAft>
              <a:buClrTx/>
              <a:buAutoNum type="arabicPeriod" startAt="2"/>
            </a:pPr>
            <a:endParaRPr lang="en-US" altLang="en-US" dirty="0" smtClean="0">
              <a:solidFill>
                <a:schemeClr val="tx1"/>
              </a:solidFill>
              <a:latin typeface="Calibri" panose="020F0502020204030204" pitchFamily="34" charset="0"/>
            </a:endParaRPr>
          </a:p>
          <a:p>
            <a:pPr marL="0" indent="0">
              <a:spcBef>
                <a:spcPts val="0"/>
              </a:spcBef>
              <a:spcAft>
                <a:spcPts val="1200"/>
              </a:spcAft>
              <a:buClrTx/>
              <a:buNone/>
            </a:pPr>
            <a:endParaRPr lang="en-US" altLang="en-US" dirty="0" smtClean="0">
              <a:solidFill>
                <a:schemeClr val="tx1"/>
              </a:solidFill>
              <a:latin typeface="Calibri" panose="020F0502020204030204" pitchFamily="34" charset="0"/>
            </a:endParaRPr>
          </a:p>
        </p:txBody>
      </p:sp>
      <p:sp>
        <p:nvSpPr>
          <p:cNvPr id="9" name="Slide Number Placeholder 8"/>
          <p:cNvSpPr>
            <a:spLocks noGrp="1"/>
          </p:cNvSpPr>
          <p:nvPr>
            <p:ph type="sldNum" sz="quarter" idx="12"/>
          </p:nvPr>
        </p:nvSpPr>
        <p:spPr/>
        <p:txBody>
          <a:bodyPr/>
          <a:lstStyle/>
          <a:p>
            <a:fld id="{361FAD94-F3D2-B945-9430-97A9088F0CB9}" type="slidenum">
              <a:rPr lang="en-US" sz="1600" smtClean="0">
                <a:solidFill>
                  <a:schemeClr val="tx1"/>
                </a:solidFill>
                <a:latin typeface="Calibri" panose="020F0502020204030204" pitchFamily="34" charset="0"/>
              </a:rPr>
              <a:pPr/>
              <a:t>7</a:t>
            </a:fld>
            <a:endParaRPr lang="en-US" sz="1600">
              <a:solidFill>
                <a:schemeClr val="tx1"/>
              </a:solidFill>
              <a:latin typeface="Calibri" panose="020F0502020204030204" pitchFamily="34" charset="0"/>
            </a:endParaRPr>
          </a:p>
        </p:txBody>
      </p:sp>
      <p:sp>
        <p:nvSpPr>
          <p:cNvPr id="15" name="Rectangle 14"/>
          <p:cNvSpPr/>
          <p:nvPr/>
        </p:nvSpPr>
        <p:spPr>
          <a:xfrm>
            <a:off x="16564" y="9939"/>
            <a:ext cx="9127435" cy="828261"/>
          </a:xfrm>
          <a:prstGeom prst="rect">
            <a:avLst/>
          </a:prstGeom>
          <a:solidFill>
            <a:schemeClr val="accent1">
              <a:lumMod val="20000"/>
              <a:lumOff val="80000"/>
            </a:schemeClr>
          </a:solidFill>
          <a:ln w="635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200" b="1" dirty="0" smtClean="0">
                <a:solidFill>
                  <a:schemeClr val="tx1"/>
                </a:solidFill>
                <a:latin typeface="+mj-lt"/>
              </a:rPr>
              <a:t>Regulatory framework for RE is being continuously improved</a:t>
            </a:r>
          </a:p>
        </p:txBody>
      </p:sp>
    </p:spTree>
    <p:extLst>
      <p:ext uri="{BB962C8B-B14F-4D97-AF65-F5344CB8AC3E}">
        <p14:creationId xmlns:p14="http://schemas.microsoft.com/office/powerpoint/2010/main" val="249166853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361FAD94-F3D2-B945-9430-97A9088F0CB9}" type="slidenum">
              <a:rPr lang="en-US" sz="1600" smtClean="0">
                <a:solidFill>
                  <a:schemeClr val="tx1"/>
                </a:solidFill>
                <a:latin typeface="Calibri" panose="020F0502020204030204" pitchFamily="34" charset="0"/>
              </a:rPr>
              <a:pPr/>
              <a:t>8</a:t>
            </a:fld>
            <a:endParaRPr lang="en-US" sz="1600" dirty="0">
              <a:solidFill>
                <a:schemeClr val="tx1"/>
              </a:solidFill>
              <a:latin typeface="Calibri" panose="020F0502020204030204" pitchFamily="34" charset="0"/>
            </a:endParaRPr>
          </a:p>
        </p:txBody>
      </p:sp>
      <p:graphicFrame>
        <p:nvGraphicFramePr>
          <p:cNvPr id="7" name="Table 6"/>
          <p:cNvGraphicFramePr>
            <a:graphicFrameLocks noGrp="1"/>
          </p:cNvGraphicFramePr>
          <p:nvPr>
            <p:extLst/>
          </p:nvPr>
        </p:nvGraphicFramePr>
        <p:xfrm>
          <a:off x="329949" y="2309344"/>
          <a:ext cx="8574898" cy="3894520"/>
        </p:xfrm>
        <a:graphic>
          <a:graphicData uri="http://schemas.openxmlformats.org/drawingml/2006/table">
            <a:tbl>
              <a:tblPr firstRow="1" firstCol="1" bandRow="1">
                <a:tableStyleId>{5C22544A-7EE6-4342-B048-85BDC9FD1C3A}</a:tableStyleId>
              </a:tblPr>
              <a:tblGrid>
                <a:gridCol w="2382582"/>
                <a:gridCol w="1729044"/>
                <a:gridCol w="1264194"/>
                <a:gridCol w="1816527"/>
                <a:gridCol w="1382551"/>
              </a:tblGrid>
              <a:tr h="302916">
                <a:tc>
                  <a:txBody>
                    <a:bodyPr/>
                    <a:lstStyle/>
                    <a:p>
                      <a:pPr marL="0" marR="0" algn="l">
                        <a:spcBef>
                          <a:spcPts val="150"/>
                        </a:spcBef>
                        <a:spcAft>
                          <a:spcPts val="150"/>
                        </a:spcAft>
                        <a:tabLst>
                          <a:tab pos="180340" algn="l"/>
                          <a:tab pos="360045" algn="l"/>
                          <a:tab pos="180340" algn="l"/>
                          <a:tab pos="360045" algn="l"/>
                          <a:tab pos="5257800" algn="l"/>
                        </a:tabLst>
                      </a:pPr>
                      <a:r>
                        <a:rPr lang="en-US" sz="2000" dirty="0">
                          <a:solidFill>
                            <a:schemeClr val="tx1"/>
                          </a:solidFill>
                          <a:effectLst/>
                          <a:latin typeface="Calibri" panose="020F0502020204030204" pitchFamily="34" charset="0"/>
                        </a:rPr>
                        <a:t> </a:t>
                      </a:r>
                      <a:endParaRPr lang="en-US" sz="20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3975" marR="53975" marT="17780" marB="17780">
                    <a:solidFill>
                      <a:schemeClr val="bg2"/>
                    </a:solidFill>
                  </a:tcPr>
                </a:tc>
                <a:tc gridSpan="2">
                  <a:txBody>
                    <a:bodyPr/>
                    <a:lstStyle/>
                    <a:p>
                      <a:pPr marL="0" marR="0" algn="ctr">
                        <a:spcBef>
                          <a:spcPts val="150"/>
                        </a:spcBef>
                        <a:spcAft>
                          <a:spcPts val="150"/>
                        </a:spcAft>
                        <a:tabLst>
                          <a:tab pos="180340" algn="l"/>
                          <a:tab pos="360045" algn="l"/>
                          <a:tab pos="180340" algn="l"/>
                          <a:tab pos="360045" algn="l"/>
                          <a:tab pos="5257800" algn="l"/>
                        </a:tabLst>
                      </a:pPr>
                      <a:r>
                        <a:rPr lang="en-US" sz="2000" dirty="0">
                          <a:solidFill>
                            <a:schemeClr val="tx1"/>
                          </a:solidFill>
                          <a:effectLst/>
                          <a:latin typeface="Calibri" panose="020F0502020204030204" pitchFamily="34" charset="0"/>
                        </a:rPr>
                        <a:t>Capacity installed (MW)</a:t>
                      </a:r>
                      <a:endParaRPr lang="en-US" sz="20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3975" marR="53975" marT="17780" marB="17780">
                    <a:solidFill>
                      <a:schemeClr val="bg2"/>
                    </a:solidFill>
                  </a:tcPr>
                </a:tc>
                <a:tc hMerge="1">
                  <a:txBody>
                    <a:bodyPr/>
                    <a:lstStyle/>
                    <a:p>
                      <a:endParaRPr lang="en-US"/>
                    </a:p>
                  </a:txBody>
                  <a:tcPr/>
                </a:tc>
                <a:tc gridSpan="2">
                  <a:txBody>
                    <a:bodyPr/>
                    <a:lstStyle/>
                    <a:p>
                      <a:pPr marL="0" marR="0" algn="ctr">
                        <a:spcBef>
                          <a:spcPts val="150"/>
                        </a:spcBef>
                        <a:spcAft>
                          <a:spcPts val="150"/>
                        </a:spcAft>
                        <a:tabLst>
                          <a:tab pos="180340" algn="l"/>
                          <a:tab pos="360045" algn="l"/>
                          <a:tab pos="180340" algn="l"/>
                          <a:tab pos="360045" algn="l"/>
                          <a:tab pos="5257800" algn="l"/>
                        </a:tabLst>
                      </a:pPr>
                      <a:r>
                        <a:rPr lang="en-US" sz="2000" dirty="0" smtClean="0">
                          <a:solidFill>
                            <a:schemeClr val="tx1"/>
                          </a:solidFill>
                          <a:effectLst/>
                          <a:latin typeface="Calibri" panose="020F0502020204030204" pitchFamily="34" charset="0"/>
                        </a:rPr>
                        <a:t>Generation </a:t>
                      </a:r>
                      <a:r>
                        <a:rPr lang="en-US" sz="2000" dirty="0">
                          <a:solidFill>
                            <a:schemeClr val="tx1"/>
                          </a:solidFill>
                          <a:effectLst/>
                          <a:latin typeface="Calibri" panose="020F0502020204030204" pitchFamily="34" charset="0"/>
                        </a:rPr>
                        <a:t>(</a:t>
                      </a:r>
                      <a:r>
                        <a:rPr lang="en-US" sz="2000" dirty="0" err="1">
                          <a:solidFill>
                            <a:schemeClr val="tx1"/>
                          </a:solidFill>
                          <a:effectLst/>
                          <a:latin typeface="Calibri" panose="020F0502020204030204" pitchFamily="34" charset="0"/>
                        </a:rPr>
                        <a:t>GWh</a:t>
                      </a:r>
                      <a:r>
                        <a:rPr lang="en-US" sz="2000" dirty="0">
                          <a:solidFill>
                            <a:schemeClr val="tx1"/>
                          </a:solidFill>
                          <a:effectLst/>
                          <a:latin typeface="Calibri" panose="020F0502020204030204" pitchFamily="34" charset="0"/>
                        </a:rPr>
                        <a:t>)</a:t>
                      </a:r>
                      <a:endParaRPr lang="en-US" sz="20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3975" marR="53975" marT="17780" marB="17780">
                    <a:solidFill>
                      <a:schemeClr val="bg2"/>
                    </a:solidFill>
                  </a:tcPr>
                </a:tc>
                <a:tc hMerge="1">
                  <a:txBody>
                    <a:bodyPr/>
                    <a:lstStyle/>
                    <a:p>
                      <a:endParaRPr lang="en-US"/>
                    </a:p>
                  </a:txBody>
                  <a:tcPr/>
                </a:tc>
              </a:tr>
              <a:tr h="323549">
                <a:tc>
                  <a:txBody>
                    <a:bodyPr/>
                    <a:lstStyle/>
                    <a:p>
                      <a:pPr marL="0" marR="0" algn="l">
                        <a:spcBef>
                          <a:spcPts val="150"/>
                        </a:spcBef>
                        <a:spcAft>
                          <a:spcPts val="150"/>
                        </a:spcAft>
                        <a:tabLst>
                          <a:tab pos="180340" algn="l"/>
                          <a:tab pos="360045" algn="l"/>
                          <a:tab pos="180340" algn="l"/>
                          <a:tab pos="360045" algn="l"/>
                          <a:tab pos="5257800" algn="l"/>
                        </a:tabLst>
                      </a:pPr>
                      <a:r>
                        <a:rPr lang="en-US" sz="2000" dirty="0">
                          <a:solidFill>
                            <a:schemeClr val="tx1"/>
                          </a:solidFill>
                          <a:effectLst/>
                          <a:latin typeface="Calibri" panose="020F0502020204030204" pitchFamily="34" charset="0"/>
                        </a:rPr>
                        <a:t>Electricity</a:t>
                      </a:r>
                      <a:endParaRPr lang="en-US" sz="20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3975" marR="53975" marT="17780" marB="17780">
                    <a:solidFill>
                      <a:schemeClr val="bg1">
                        <a:lumMod val="85000"/>
                      </a:schemeClr>
                    </a:solidFill>
                  </a:tcPr>
                </a:tc>
                <a:tc>
                  <a:txBody>
                    <a:bodyPr/>
                    <a:lstStyle/>
                    <a:p>
                      <a:pPr marL="0" marR="0" algn="ctr">
                        <a:spcBef>
                          <a:spcPts val="150"/>
                        </a:spcBef>
                        <a:spcAft>
                          <a:spcPts val="150"/>
                        </a:spcAft>
                        <a:tabLst>
                          <a:tab pos="180340" algn="l"/>
                          <a:tab pos="360045" algn="l"/>
                          <a:tab pos="180340" algn="l"/>
                          <a:tab pos="360045" algn="l"/>
                          <a:tab pos="5257800" algn="l"/>
                        </a:tabLst>
                      </a:pPr>
                      <a:r>
                        <a:rPr lang="en-US" sz="2000" b="1" dirty="0">
                          <a:solidFill>
                            <a:schemeClr val="tx1"/>
                          </a:solidFill>
                          <a:effectLst/>
                          <a:latin typeface="Calibri" panose="020F0502020204030204" pitchFamily="34" charset="0"/>
                        </a:rPr>
                        <a:t>2020</a:t>
                      </a:r>
                      <a:endParaRPr lang="en-US" sz="2000" b="1"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3975" marR="53975" marT="17780" marB="17780">
                    <a:solidFill>
                      <a:schemeClr val="bg1">
                        <a:lumMod val="85000"/>
                      </a:schemeClr>
                    </a:solidFill>
                  </a:tcPr>
                </a:tc>
                <a:tc>
                  <a:txBody>
                    <a:bodyPr/>
                    <a:lstStyle/>
                    <a:p>
                      <a:pPr marL="0" marR="0" algn="ctr">
                        <a:spcBef>
                          <a:spcPts val="150"/>
                        </a:spcBef>
                        <a:spcAft>
                          <a:spcPts val="150"/>
                        </a:spcAft>
                        <a:tabLst>
                          <a:tab pos="180340" algn="l"/>
                          <a:tab pos="360045" algn="l"/>
                          <a:tab pos="180340" algn="l"/>
                          <a:tab pos="360045" algn="l"/>
                          <a:tab pos="5257800" algn="l"/>
                        </a:tabLst>
                      </a:pPr>
                      <a:r>
                        <a:rPr lang="en-US" sz="2000" b="1" dirty="0">
                          <a:solidFill>
                            <a:schemeClr val="tx1"/>
                          </a:solidFill>
                          <a:effectLst/>
                          <a:latin typeface="Calibri" panose="020F0502020204030204" pitchFamily="34" charset="0"/>
                        </a:rPr>
                        <a:t>2025</a:t>
                      </a:r>
                      <a:endParaRPr lang="en-US" sz="2000" b="1"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3975" marR="53975" marT="17780" marB="17780">
                    <a:solidFill>
                      <a:schemeClr val="bg1">
                        <a:lumMod val="85000"/>
                      </a:schemeClr>
                    </a:solidFill>
                  </a:tcPr>
                </a:tc>
                <a:tc>
                  <a:txBody>
                    <a:bodyPr/>
                    <a:lstStyle/>
                    <a:p>
                      <a:pPr marL="0" marR="0" algn="ctr">
                        <a:spcBef>
                          <a:spcPts val="150"/>
                        </a:spcBef>
                        <a:spcAft>
                          <a:spcPts val="150"/>
                        </a:spcAft>
                        <a:tabLst>
                          <a:tab pos="180340" algn="l"/>
                          <a:tab pos="360045" algn="l"/>
                          <a:tab pos="180340" algn="l"/>
                          <a:tab pos="360045" algn="l"/>
                          <a:tab pos="5257800" algn="l"/>
                        </a:tabLst>
                      </a:pPr>
                      <a:r>
                        <a:rPr lang="en-US" sz="2000" b="1" dirty="0">
                          <a:solidFill>
                            <a:schemeClr val="tx1"/>
                          </a:solidFill>
                          <a:effectLst/>
                          <a:latin typeface="Calibri" panose="020F0502020204030204" pitchFamily="34" charset="0"/>
                        </a:rPr>
                        <a:t>2020</a:t>
                      </a:r>
                      <a:endParaRPr lang="en-US" sz="2000" b="1"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3975" marR="53975" marT="17780" marB="17780">
                    <a:solidFill>
                      <a:schemeClr val="bg1">
                        <a:lumMod val="85000"/>
                      </a:schemeClr>
                    </a:solidFill>
                  </a:tcPr>
                </a:tc>
                <a:tc>
                  <a:txBody>
                    <a:bodyPr/>
                    <a:lstStyle/>
                    <a:p>
                      <a:pPr marL="0" marR="0" algn="ctr">
                        <a:spcBef>
                          <a:spcPts val="150"/>
                        </a:spcBef>
                        <a:spcAft>
                          <a:spcPts val="150"/>
                        </a:spcAft>
                        <a:tabLst>
                          <a:tab pos="180340" algn="l"/>
                          <a:tab pos="360045" algn="l"/>
                          <a:tab pos="180340" algn="l"/>
                          <a:tab pos="360045" algn="l"/>
                          <a:tab pos="5257800" algn="l"/>
                        </a:tabLst>
                      </a:pPr>
                      <a:r>
                        <a:rPr lang="en-US" sz="2000" b="1" dirty="0">
                          <a:solidFill>
                            <a:schemeClr val="tx1"/>
                          </a:solidFill>
                          <a:effectLst/>
                          <a:latin typeface="Calibri" panose="020F0502020204030204" pitchFamily="34" charset="0"/>
                        </a:rPr>
                        <a:t>2025</a:t>
                      </a:r>
                      <a:endParaRPr lang="en-US" sz="2000" b="1"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3975" marR="53975" marT="17780" marB="17780">
                    <a:solidFill>
                      <a:schemeClr val="bg1">
                        <a:lumMod val="85000"/>
                      </a:schemeClr>
                    </a:solidFill>
                  </a:tcPr>
                </a:tc>
              </a:tr>
              <a:tr h="348949">
                <a:tc>
                  <a:txBody>
                    <a:bodyPr/>
                    <a:lstStyle/>
                    <a:p>
                      <a:pPr marL="0" marR="0" algn="l">
                        <a:spcBef>
                          <a:spcPts val="150"/>
                        </a:spcBef>
                        <a:spcAft>
                          <a:spcPts val="150"/>
                        </a:spcAft>
                        <a:tabLst>
                          <a:tab pos="180340" algn="l"/>
                          <a:tab pos="360045" algn="l"/>
                          <a:tab pos="180340" algn="l"/>
                          <a:tab pos="360045" algn="l"/>
                          <a:tab pos="5257800" algn="l"/>
                        </a:tabLst>
                      </a:pPr>
                      <a:r>
                        <a:rPr lang="en-US" sz="2000" b="0" dirty="0">
                          <a:solidFill>
                            <a:schemeClr val="tx1"/>
                          </a:solidFill>
                          <a:effectLst/>
                          <a:latin typeface="Calibri" panose="020F0502020204030204" pitchFamily="34" charset="0"/>
                        </a:rPr>
                        <a:t>Small Hydro</a:t>
                      </a:r>
                      <a:endParaRPr lang="en-US" sz="2000" b="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3975" marR="53975" marT="17780" marB="17780">
                    <a:solidFill>
                      <a:schemeClr val="bg2"/>
                    </a:solidFill>
                  </a:tcPr>
                </a:tc>
                <a:tc>
                  <a:txBody>
                    <a:bodyPr/>
                    <a:lstStyle/>
                    <a:p>
                      <a:pPr marL="0" marR="0" algn="ctr">
                        <a:spcBef>
                          <a:spcPts val="150"/>
                        </a:spcBef>
                        <a:spcAft>
                          <a:spcPts val="150"/>
                        </a:spcAft>
                        <a:tabLst>
                          <a:tab pos="180340" algn="l"/>
                          <a:tab pos="360045" algn="l"/>
                          <a:tab pos="180340" algn="l"/>
                          <a:tab pos="360045" algn="l"/>
                          <a:tab pos="5257800" algn="l"/>
                        </a:tabLst>
                      </a:pPr>
                      <a:r>
                        <a:rPr lang="en-US" sz="2000" b="0" dirty="0">
                          <a:solidFill>
                            <a:schemeClr val="tx1"/>
                          </a:solidFill>
                          <a:effectLst/>
                          <a:latin typeface="Calibri" panose="020F0502020204030204" pitchFamily="34" charset="0"/>
                        </a:rPr>
                        <a:t>377</a:t>
                      </a:r>
                      <a:endParaRPr lang="en-US" sz="2000" b="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3975" marR="53975" marT="17780" marB="17780">
                    <a:solidFill>
                      <a:schemeClr val="bg2"/>
                    </a:solidFill>
                  </a:tcPr>
                </a:tc>
                <a:tc>
                  <a:txBody>
                    <a:bodyPr/>
                    <a:lstStyle/>
                    <a:p>
                      <a:pPr marL="0" marR="0" algn="ctr">
                        <a:spcBef>
                          <a:spcPts val="150"/>
                        </a:spcBef>
                        <a:spcAft>
                          <a:spcPts val="150"/>
                        </a:spcAft>
                        <a:tabLst>
                          <a:tab pos="180340" algn="l"/>
                          <a:tab pos="360045" algn="l"/>
                          <a:tab pos="180340" algn="l"/>
                          <a:tab pos="360045" algn="l"/>
                          <a:tab pos="5257800" algn="l"/>
                        </a:tabLst>
                      </a:pPr>
                      <a:r>
                        <a:rPr lang="en-US" sz="2000" b="0" dirty="0">
                          <a:solidFill>
                            <a:schemeClr val="tx1"/>
                          </a:solidFill>
                          <a:effectLst/>
                          <a:latin typeface="Calibri" panose="020F0502020204030204" pitchFamily="34" charset="0"/>
                        </a:rPr>
                        <a:t>397</a:t>
                      </a:r>
                      <a:endParaRPr lang="en-US" sz="2000" b="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3975" marR="53975" marT="17780" marB="17780">
                    <a:solidFill>
                      <a:schemeClr val="bg2"/>
                    </a:solidFill>
                  </a:tcPr>
                </a:tc>
                <a:tc>
                  <a:txBody>
                    <a:bodyPr/>
                    <a:lstStyle/>
                    <a:p>
                      <a:pPr marL="0" marR="0" algn="ctr">
                        <a:spcBef>
                          <a:spcPts val="150"/>
                        </a:spcBef>
                        <a:spcAft>
                          <a:spcPts val="150"/>
                        </a:spcAft>
                        <a:tabLst>
                          <a:tab pos="180340" algn="l"/>
                          <a:tab pos="360045" algn="l"/>
                          <a:tab pos="180340" algn="l"/>
                          <a:tab pos="360045" algn="l"/>
                          <a:tab pos="5257800" algn="l"/>
                        </a:tabLst>
                      </a:pPr>
                      <a:r>
                        <a:rPr lang="en-US" sz="2000" b="0" dirty="0">
                          <a:solidFill>
                            <a:schemeClr val="tx1"/>
                          </a:solidFill>
                          <a:effectLst/>
                          <a:latin typeface="Calibri" panose="020F0502020204030204" pitchFamily="34" charset="0"/>
                        </a:rPr>
                        <a:t>1,049</a:t>
                      </a:r>
                      <a:endParaRPr lang="en-US" sz="2000" b="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3975" marR="53975" marT="17780" marB="17780">
                    <a:solidFill>
                      <a:schemeClr val="bg2"/>
                    </a:solidFill>
                  </a:tcPr>
                </a:tc>
                <a:tc>
                  <a:txBody>
                    <a:bodyPr/>
                    <a:lstStyle/>
                    <a:p>
                      <a:pPr marL="0" marR="0" algn="ctr">
                        <a:spcBef>
                          <a:spcPts val="150"/>
                        </a:spcBef>
                        <a:spcAft>
                          <a:spcPts val="150"/>
                        </a:spcAft>
                        <a:tabLst>
                          <a:tab pos="180340" algn="l"/>
                          <a:tab pos="360045" algn="l"/>
                          <a:tab pos="180340" algn="l"/>
                          <a:tab pos="360045" algn="l"/>
                          <a:tab pos="5257800" algn="l"/>
                        </a:tabLst>
                      </a:pPr>
                      <a:r>
                        <a:rPr lang="en-US" sz="2000" b="0">
                          <a:solidFill>
                            <a:schemeClr val="tx1"/>
                          </a:solidFill>
                          <a:effectLst/>
                          <a:latin typeface="Calibri" panose="020F0502020204030204" pitchFamily="34" charset="0"/>
                        </a:rPr>
                        <a:t>1,106</a:t>
                      </a:r>
                      <a:endParaRPr lang="en-US" sz="2000" b="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3975" marR="53975" marT="17780" marB="17780">
                    <a:solidFill>
                      <a:schemeClr val="bg2"/>
                    </a:solidFill>
                  </a:tcPr>
                </a:tc>
              </a:tr>
              <a:tr h="393895">
                <a:tc>
                  <a:txBody>
                    <a:bodyPr/>
                    <a:lstStyle/>
                    <a:p>
                      <a:pPr marL="0" marR="0" algn="l">
                        <a:spcBef>
                          <a:spcPts val="150"/>
                        </a:spcBef>
                        <a:spcAft>
                          <a:spcPts val="150"/>
                        </a:spcAft>
                        <a:tabLst>
                          <a:tab pos="180340" algn="l"/>
                          <a:tab pos="360045" algn="l"/>
                          <a:tab pos="180340" algn="l"/>
                          <a:tab pos="360045" algn="l"/>
                          <a:tab pos="5257800" algn="l"/>
                        </a:tabLst>
                      </a:pPr>
                      <a:r>
                        <a:rPr lang="en-US" sz="2000" b="0" dirty="0">
                          <a:solidFill>
                            <a:schemeClr val="tx1"/>
                          </a:solidFill>
                          <a:effectLst/>
                          <a:latin typeface="Calibri" panose="020F0502020204030204" pitchFamily="34" charset="0"/>
                        </a:rPr>
                        <a:t>Wind</a:t>
                      </a:r>
                      <a:endParaRPr lang="en-US" sz="2000" b="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3975" marR="53975" marT="17780" marB="17780">
                    <a:solidFill>
                      <a:schemeClr val="bg2"/>
                    </a:solidFill>
                  </a:tcPr>
                </a:tc>
                <a:tc>
                  <a:txBody>
                    <a:bodyPr/>
                    <a:lstStyle/>
                    <a:p>
                      <a:pPr marL="0" marR="0" algn="ctr">
                        <a:spcBef>
                          <a:spcPts val="150"/>
                        </a:spcBef>
                        <a:spcAft>
                          <a:spcPts val="150"/>
                        </a:spcAft>
                        <a:tabLst>
                          <a:tab pos="180340" algn="l"/>
                          <a:tab pos="360045" algn="l"/>
                          <a:tab pos="180340" algn="l"/>
                          <a:tab pos="360045" algn="l"/>
                          <a:tab pos="5257800" algn="l"/>
                        </a:tabLst>
                      </a:pPr>
                      <a:r>
                        <a:rPr lang="en-US" sz="2000" b="0" dirty="0">
                          <a:solidFill>
                            <a:schemeClr val="tx1"/>
                          </a:solidFill>
                          <a:effectLst/>
                          <a:latin typeface="Calibri" panose="020F0502020204030204" pitchFamily="34" charset="0"/>
                        </a:rPr>
                        <a:t>50</a:t>
                      </a:r>
                      <a:endParaRPr lang="en-US" sz="2000" b="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3975" marR="53975" marT="17780" marB="17780">
                    <a:solidFill>
                      <a:schemeClr val="bg2"/>
                    </a:solidFill>
                  </a:tcPr>
                </a:tc>
                <a:tc>
                  <a:txBody>
                    <a:bodyPr/>
                    <a:lstStyle/>
                    <a:p>
                      <a:pPr marL="0" marR="0" algn="ctr">
                        <a:spcBef>
                          <a:spcPts val="150"/>
                        </a:spcBef>
                        <a:spcAft>
                          <a:spcPts val="150"/>
                        </a:spcAft>
                        <a:tabLst>
                          <a:tab pos="180340" algn="l"/>
                          <a:tab pos="360045" algn="l"/>
                          <a:tab pos="180340" algn="l"/>
                          <a:tab pos="360045" algn="l"/>
                          <a:tab pos="5257800" algn="l"/>
                        </a:tabLst>
                      </a:pPr>
                      <a:r>
                        <a:rPr lang="en-US" sz="2000" b="0" dirty="0">
                          <a:solidFill>
                            <a:schemeClr val="tx1"/>
                          </a:solidFill>
                          <a:effectLst/>
                          <a:latin typeface="Calibri" panose="020F0502020204030204" pitchFamily="34" charset="0"/>
                        </a:rPr>
                        <a:t>100</a:t>
                      </a:r>
                      <a:endParaRPr lang="en-US" sz="2000" b="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3975" marR="53975" marT="17780" marB="17780">
                    <a:solidFill>
                      <a:schemeClr val="bg2"/>
                    </a:solidFill>
                  </a:tcPr>
                </a:tc>
                <a:tc>
                  <a:txBody>
                    <a:bodyPr/>
                    <a:lstStyle/>
                    <a:p>
                      <a:pPr marL="0" marR="0" algn="ctr">
                        <a:spcBef>
                          <a:spcPts val="150"/>
                        </a:spcBef>
                        <a:spcAft>
                          <a:spcPts val="150"/>
                        </a:spcAft>
                        <a:tabLst>
                          <a:tab pos="180340" algn="l"/>
                          <a:tab pos="360045" algn="l"/>
                          <a:tab pos="180340" algn="l"/>
                          <a:tab pos="360045" algn="l"/>
                          <a:tab pos="5257800" algn="l"/>
                        </a:tabLst>
                      </a:pPr>
                      <a:r>
                        <a:rPr lang="en-US" sz="2000" b="0" dirty="0">
                          <a:solidFill>
                            <a:schemeClr val="tx1"/>
                          </a:solidFill>
                          <a:effectLst/>
                          <a:latin typeface="Calibri" panose="020F0502020204030204" pitchFamily="34" charset="0"/>
                        </a:rPr>
                        <a:t>117</a:t>
                      </a:r>
                      <a:endParaRPr lang="en-US" sz="2000" b="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3975" marR="53975" marT="17780" marB="17780">
                    <a:solidFill>
                      <a:schemeClr val="bg2"/>
                    </a:solidFill>
                  </a:tcPr>
                </a:tc>
                <a:tc>
                  <a:txBody>
                    <a:bodyPr/>
                    <a:lstStyle/>
                    <a:p>
                      <a:pPr marL="0" marR="0" algn="ctr">
                        <a:spcBef>
                          <a:spcPts val="150"/>
                        </a:spcBef>
                        <a:spcAft>
                          <a:spcPts val="150"/>
                        </a:spcAft>
                        <a:tabLst>
                          <a:tab pos="180340" algn="l"/>
                          <a:tab pos="360045" algn="l"/>
                          <a:tab pos="180340" algn="l"/>
                          <a:tab pos="360045" algn="l"/>
                          <a:tab pos="5257800" algn="l"/>
                        </a:tabLst>
                      </a:pPr>
                      <a:r>
                        <a:rPr lang="en-US" sz="2000" b="0" dirty="0">
                          <a:solidFill>
                            <a:schemeClr val="tx1"/>
                          </a:solidFill>
                          <a:effectLst/>
                          <a:latin typeface="Calibri" panose="020F0502020204030204" pitchFamily="34" charset="0"/>
                        </a:rPr>
                        <a:t>232</a:t>
                      </a:r>
                      <a:endParaRPr lang="en-US" sz="2000" b="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3975" marR="53975" marT="17780" marB="17780">
                    <a:solidFill>
                      <a:schemeClr val="bg2"/>
                    </a:solidFill>
                  </a:tcPr>
                </a:tc>
              </a:tr>
              <a:tr h="337625">
                <a:tc>
                  <a:txBody>
                    <a:bodyPr/>
                    <a:lstStyle/>
                    <a:p>
                      <a:pPr marL="0" marR="0" algn="l">
                        <a:spcBef>
                          <a:spcPts val="150"/>
                        </a:spcBef>
                        <a:spcAft>
                          <a:spcPts val="150"/>
                        </a:spcAft>
                        <a:tabLst>
                          <a:tab pos="180340" algn="l"/>
                          <a:tab pos="360045" algn="l"/>
                          <a:tab pos="180340" algn="l"/>
                          <a:tab pos="360045" algn="l"/>
                          <a:tab pos="5257800" algn="l"/>
                        </a:tabLst>
                      </a:pPr>
                      <a:r>
                        <a:rPr lang="en-US" sz="2000" b="0" dirty="0">
                          <a:solidFill>
                            <a:schemeClr val="tx1"/>
                          </a:solidFill>
                          <a:effectLst/>
                          <a:latin typeface="Calibri" panose="020F0502020204030204" pitchFamily="34" charset="0"/>
                        </a:rPr>
                        <a:t>Geothermal</a:t>
                      </a:r>
                      <a:endParaRPr lang="en-US" sz="2000" b="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3975" marR="53975" marT="17780" marB="17780">
                    <a:solidFill>
                      <a:schemeClr val="bg2"/>
                    </a:solidFill>
                  </a:tcPr>
                </a:tc>
                <a:tc>
                  <a:txBody>
                    <a:bodyPr/>
                    <a:lstStyle/>
                    <a:p>
                      <a:pPr marL="0" marR="0" algn="ctr">
                        <a:spcBef>
                          <a:spcPts val="150"/>
                        </a:spcBef>
                        <a:spcAft>
                          <a:spcPts val="150"/>
                        </a:spcAft>
                        <a:tabLst>
                          <a:tab pos="180340" algn="l"/>
                          <a:tab pos="360045" algn="l"/>
                          <a:tab pos="180340" algn="l"/>
                          <a:tab pos="360045" algn="l"/>
                          <a:tab pos="5257800" algn="l"/>
                        </a:tabLst>
                      </a:pPr>
                      <a:r>
                        <a:rPr lang="en-US" sz="2000" b="0" dirty="0">
                          <a:solidFill>
                            <a:schemeClr val="tx1"/>
                          </a:solidFill>
                          <a:effectLst/>
                          <a:latin typeface="Calibri" panose="020F0502020204030204" pitchFamily="34" charset="0"/>
                        </a:rPr>
                        <a:t>50</a:t>
                      </a:r>
                      <a:endParaRPr lang="en-US" sz="2000" b="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3975" marR="53975" marT="17780" marB="17780">
                    <a:solidFill>
                      <a:schemeClr val="bg2"/>
                    </a:solidFill>
                  </a:tcPr>
                </a:tc>
                <a:tc>
                  <a:txBody>
                    <a:bodyPr/>
                    <a:lstStyle/>
                    <a:p>
                      <a:pPr marL="0" marR="0" algn="ctr">
                        <a:spcBef>
                          <a:spcPts val="150"/>
                        </a:spcBef>
                        <a:spcAft>
                          <a:spcPts val="150"/>
                        </a:spcAft>
                        <a:tabLst>
                          <a:tab pos="180340" algn="l"/>
                          <a:tab pos="360045" algn="l"/>
                          <a:tab pos="180340" algn="l"/>
                          <a:tab pos="360045" algn="l"/>
                          <a:tab pos="5257800" algn="l"/>
                        </a:tabLst>
                      </a:pPr>
                      <a:r>
                        <a:rPr lang="en-US" sz="2000" b="0" dirty="0">
                          <a:solidFill>
                            <a:schemeClr val="tx1"/>
                          </a:solidFill>
                          <a:effectLst/>
                          <a:latin typeface="Calibri" panose="020F0502020204030204" pitchFamily="34" charset="0"/>
                        </a:rPr>
                        <a:t>100</a:t>
                      </a:r>
                      <a:endParaRPr lang="en-US" sz="2000" b="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3975" marR="53975" marT="17780" marB="17780">
                    <a:solidFill>
                      <a:schemeClr val="bg2"/>
                    </a:solidFill>
                  </a:tcPr>
                </a:tc>
                <a:tc>
                  <a:txBody>
                    <a:bodyPr/>
                    <a:lstStyle/>
                    <a:p>
                      <a:pPr marL="0" marR="0" algn="ctr">
                        <a:spcBef>
                          <a:spcPts val="150"/>
                        </a:spcBef>
                        <a:spcAft>
                          <a:spcPts val="150"/>
                        </a:spcAft>
                        <a:tabLst>
                          <a:tab pos="180340" algn="l"/>
                          <a:tab pos="360045" algn="l"/>
                          <a:tab pos="180340" algn="l"/>
                          <a:tab pos="360045" algn="l"/>
                          <a:tab pos="5257800" algn="l"/>
                        </a:tabLst>
                      </a:pPr>
                      <a:r>
                        <a:rPr lang="en-US" sz="2000" b="0" dirty="0">
                          <a:solidFill>
                            <a:schemeClr val="tx1"/>
                          </a:solidFill>
                          <a:effectLst/>
                          <a:latin typeface="Calibri" panose="020F0502020204030204" pitchFamily="34" charset="0"/>
                        </a:rPr>
                        <a:t>373</a:t>
                      </a:r>
                      <a:endParaRPr lang="en-US" sz="2000" b="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3975" marR="53975" marT="17780" marB="17780">
                    <a:solidFill>
                      <a:schemeClr val="bg2"/>
                    </a:solidFill>
                  </a:tcPr>
                </a:tc>
                <a:tc>
                  <a:txBody>
                    <a:bodyPr/>
                    <a:lstStyle/>
                    <a:p>
                      <a:pPr marL="0" marR="0" algn="ctr">
                        <a:spcBef>
                          <a:spcPts val="150"/>
                        </a:spcBef>
                        <a:spcAft>
                          <a:spcPts val="150"/>
                        </a:spcAft>
                        <a:tabLst>
                          <a:tab pos="180340" algn="l"/>
                          <a:tab pos="360045" algn="l"/>
                          <a:tab pos="180340" algn="l"/>
                          <a:tab pos="360045" algn="l"/>
                          <a:tab pos="5257800" algn="l"/>
                        </a:tabLst>
                      </a:pPr>
                      <a:r>
                        <a:rPr lang="en-US" sz="2000" b="0" dirty="0">
                          <a:solidFill>
                            <a:schemeClr val="tx1"/>
                          </a:solidFill>
                          <a:effectLst/>
                          <a:latin typeface="Calibri" panose="020F0502020204030204" pitchFamily="34" charset="0"/>
                        </a:rPr>
                        <a:t>745</a:t>
                      </a:r>
                      <a:endParaRPr lang="en-US" sz="2000" b="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3975" marR="53975" marT="17780" marB="17780">
                    <a:solidFill>
                      <a:schemeClr val="bg2"/>
                    </a:solidFill>
                  </a:tcPr>
                </a:tc>
              </a:tr>
              <a:tr h="348957">
                <a:tc>
                  <a:txBody>
                    <a:bodyPr/>
                    <a:lstStyle/>
                    <a:p>
                      <a:pPr marL="0" marR="0" algn="l">
                        <a:spcBef>
                          <a:spcPts val="150"/>
                        </a:spcBef>
                        <a:spcAft>
                          <a:spcPts val="150"/>
                        </a:spcAft>
                        <a:tabLst>
                          <a:tab pos="180340" algn="l"/>
                          <a:tab pos="360045" algn="l"/>
                          <a:tab pos="180340" algn="l"/>
                          <a:tab pos="360045" algn="l"/>
                          <a:tab pos="5257800" algn="l"/>
                        </a:tabLst>
                      </a:pPr>
                      <a:r>
                        <a:rPr lang="en-US" sz="2000" b="0" dirty="0" smtClean="0">
                          <a:solidFill>
                            <a:schemeClr val="tx1"/>
                          </a:solidFill>
                          <a:effectLst/>
                          <a:latin typeface="Calibri" panose="020F0502020204030204" pitchFamily="34" charset="0"/>
                        </a:rPr>
                        <a:t>Utility-scale PV</a:t>
                      </a:r>
                      <a:endParaRPr lang="en-US" sz="2000" b="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3975" marR="53975" marT="17780" marB="17780">
                    <a:solidFill>
                      <a:schemeClr val="bg2"/>
                    </a:solidFill>
                  </a:tcPr>
                </a:tc>
                <a:tc>
                  <a:txBody>
                    <a:bodyPr/>
                    <a:lstStyle/>
                    <a:p>
                      <a:pPr marL="0" marR="0" algn="ctr">
                        <a:spcBef>
                          <a:spcPts val="150"/>
                        </a:spcBef>
                        <a:spcAft>
                          <a:spcPts val="150"/>
                        </a:spcAft>
                        <a:tabLst>
                          <a:tab pos="180340" algn="l"/>
                          <a:tab pos="360045" algn="l"/>
                          <a:tab pos="180340" algn="l"/>
                          <a:tab pos="360045" algn="l"/>
                          <a:tab pos="5257800" algn="l"/>
                        </a:tabLst>
                      </a:pPr>
                      <a:r>
                        <a:rPr lang="en-US" sz="2000" b="0" dirty="0">
                          <a:solidFill>
                            <a:schemeClr val="tx1"/>
                          </a:solidFill>
                          <a:effectLst/>
                          <a:latin typeface="Calibri" panose="020F0502020204030204" pitchFamily="34" charset="0"/>
                        </a:rPr>
                        <a:t>40</a:t>
                      </a:r>
                      <a:endParaRPr lang="en-US" sz="2000" b="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3975" marR="53975" marT="17780" marB="17780">
                    <a:solidFill>
                      <a:schemeClr val="bg2"/>
                    </a:solidFill>
                  </a:tcPr>
                </a:tc>
                <a:tc>
                  <a:txBody>
                    <a:bodyPr/>
                    <a:lstStyle/>
                    <a:p>
                      <a:pPr marL="0" marR="0" algn="ctr">
                        <a:spcBef>
                          <a:spcPts val="150"/>
                        </a:spcBef>
                        <a:spcAft>
                          <a:spcPts val="150"/>
                        </a:spcAft>
                        <a:tabLst>
                          <a:tab pos="180340" algn="l"/>
                          <a:tab pos="360045" algn="l"/>
                          <a:tab pos="180340" algn="l"/>
                          <a:tab pos="360045" algn="l"/>
                          <a:tab pos="5257800" algn="l"/>
                        </a:tabLst>
                      </a:pPr>
                      <a:r>
                        <a:rPr lang="en-US" sz="2000" b="0">
                          <a:solidFill>
                            <a:schemeClr val="tx1"/>
                          </a:solidFill>
                          <a:effectLst/>
                          <a:latin typeface="Calibri" panose="020F0502020204030204" pitchFamily="34" charset="0"/>
                        </a:rPr>
                        <a:t>80</a:t>
                      </a:r>
                      <a:endParaRPr lang="en-US" sz="2000" b="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3975" marR="53975" marT="17780" marB="17780">
                    <a:solidFill>
                      <a:schemeClr val="bg2"/>
                    </a:solidFill>
                  </a:tcPr>
                </a:tc>
                <a:tc>
                  <a:txBody>
                    <a:bodyPr/>
                    <a:lstStyle/>
                    <a:p>
                      <a:pPr marL="0" marR="0" algn="ctr">
                        <a:spcBef>
                          <a:spcPts val="150"/>
                        </a:spcBef>
                        <a:spcAft>
                          <a:spcPts val="150"/>
                        </a:spcAft>
                        <a:tabLst>
                          <a:tab pos="180340" algn="l"/>
                          <a:tab pos="360045" algn="l"/>
                          <a:tab pos="180340" algn="l"/>
                          <a:tab pos="360045" algn="l"/>
                          <a:tab pos="5257800" algn="l"/>
                        </a:tabLst>
                      </a:pPr>
                      <a:r>
                        <a:rPr lang="en-US" sz="2000" b="0" dirty="0">
                          <a:solidFill>
                            <a:schemeClr val="tx1"/>
                          </a:solidFill>
                          <a:effectLst/>
                          <a:latin typeface="Calibri" panose="020F0502020204030204" pitchFamily="34" charset="0"/>
                        </a:rPr>
                        <a:t>88</a:t>
                      </a:r>
                      <a:endParaRPr lang="en-US" sz="2000" b="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3975" marR="53975" marT="17780" marB="17780">
                    <a:solidFill>
                      <a:schemeClr val="bg2"/>
                    </a:solidFill>
                  </a:tcPr>
                </a:tc>
                <a:tc>
                  <a:txBody>
                    <a:bodyPr/>
                    <a:lstStyle/>
                    <a:p>
                      <a:pPr marL="0" marR="0" algn="ctr">
                        <a:spcBef>
                          <a:spcPts val="150"/>
                        </a:spcBef>
                        <a:spcAft>
                          <a:spcPts val="150"/>
                        </a:spcAft>
                        <a:tabLst>
                          <a:tab pos="180340" algn="l"/>
                          <a:tab pos="360045" algn="l"/>
                          <a:tab pos="180340" algn="l"/>
                          <a:tab pos="360045" algn="l"/>
                          <a:tab pos="5257800" algn="l"/>
                        </a:tabLst>
                      </a:pPr>
                      <a:r>
                        <a:rPr lang="en-US" sz="2000" b="0" dirty="0">
                          <a:solidFill>
                            <a:schemeClr val="tx1"/>
                          </a:solidFill>
                          <a:effectLst/>
                          <a:latin typeface="Calibri" panose="020F0502020204030204" pitchFamily="34" charset="0"/>
                        </a:rPr>
                        <a:t>176</a:t>
                      </a:r>
                      <a:endParaRPr lang="en-US" sz="2000" b="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3975" marR="53975" marT="17780" marB="17780">
                    <a:solidFill>
                      <a:schemeClr val="bg2"/>
                    </a:solidFill>
                  </a:tcPr>
                </a:tc>
              </a:tr>
              <a:tr h="323557">
                <a:tc>
                  <a:txBody>
                    <a:bodyPr/>
                    <a:lstStyle/>
                    <a:p>
                      <a:pPr marL="0" marR="0" algn="l">
                        <a:spcBef>
                          <a:spcPts val="150"/>
                        </a:spcBef>
                        <a:spcAft>
                          <a:spcPts val="150"/>
                        </a:spcAft>
                        <a:tabLst>
                          <a:tab pos="180340" algn="l"/>
                          <a:tab pos="360045" algn="l"/>
                          <a:tab pos="180340" algn="l"/>
                          <a:tab pos="360045" algn="l"/>
                          <a:tab pos="5257800" algn="l"/>
                        </a:tabLst>
                      </a:pPr>
                      <a:r>
                        <a:rPr lang="en-US" sz="2000">
                          <a:solidFill>
                            <a:schemeClr val="tx1"/>
                          </a:solidFill>
                          <a:effectLst/>
                          <a:latin typeface="Calibri" panose="020F0502020204030204" pitchFamily="34" charset="0"/>
                        </a:rPr>
                        <a:t>Total </a:t>
                      </a:r>
                      <a:endParaRPr lang="en-US" sz="200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3975" marR="53975" marT="17780" marB="17780">
                    <a:solidFill>
                      <a:schemeClr val="bg2"/>
                    </a:solidFill>
                  </a:tcPr>
                </a:tc>
                <a:tc>
                  <a:txBody>
                    <a:bodyPr/>
                    <a:lstStyle/>
                    <a:p>
                      <a:pPr marL="0" marR="0" algn="ctr">
                        <a:spcBef>
                          <a:spcPts val="150"/>
                        </a:spcBef>
                        <a:spcAft>
                          <a:spcPts val="150"/>
                        </a:spcAft>
                        <a:tabLst>
                          <a:tab pos="180340" algn="l"/>
                          <a:tab pos="360045" algn="l"/>
                          <a:tab pos="180340" algn="l"/>
                          <a:tab pos="360045" algn="l"/>
                          <a:tab pos="5257800" algn="l"/>
                        </a:tabLst>
                      </a:pPr>
                      <a:r>
                        <a:rPr lang="en-US" sz="2000" b="1" dirty="0">
                          <a:solidFill>
                            <a:schemeClr val="tx1"/>
                          </a:solidFill>
                          <a:effectLst/>
                          <a:latin typeface="Calibri" panose="020F0502020204030204" pitchFamily="34" charset="0"/>
                        </a:rPr>
                        <a:t>492</a:t>
                      </a:r>
                      <a:endParaRPr lang="en-US" sz="2000" b="1"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3975" marR="53975" marT="17780" marB="17780">
                    <a:solidFill>
                      <a:schemeClr val="bg2"/>
                    </a:solidFill>
                  </a:tcPr>
                </a:tc>
                <a:tc>
                  <a:txBody>
                    <a:bodyPr/>
                    <a:lstStyle/>
                    <a:p>
                      <a:pPr marL="0" marR="0" algn="ctr">
                        <a:spcBef>
                          <a:spcPts val="150"/>
                        </a:spcBef>
                        <a:spcAft>
                          <a:spcPts val="150"/>
                        </a:spcAft>
                        <a:tabLst>
                          <a:tab pos="180340" algn="l"/>
                          <a:tab pos="360045" algn="l"/>
                          <a:tab pos="180340" algn="l"/>
                          <a:tab pos="360045" algn="l"/>
                          <a:tab pos="5257800" algn="l"/>
                        </a:tabLst>
                      </a:pPr>
                      <a:r>
                        <a:rPr lang="en-US" sz="2000" b="1" dirty="0">
                          <a:solidFill>
                            <a:schemeClr val="tx1"/>
                          </a:solidFill>
                          <a:effectLst/>
                          <a:latin typeface="Calibri" panose="020F0502020204030204" pitchFamily="34" charset="0"/>
                        </a:rPr>
                        <a:t>677</a:t>
                      </a:r>
                      <a:endParaRPr lang="en-US" sz="2000" b="1"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3975" marR="53975" marT="17780" marB="17780">
                    <a:solidFill>
                      <a:schemeClr val="bg2"/>
                    </a:solidFill>
                  </a:tcPr>
                </a:tc>
                <a:tc>
                  <a:txBody>
                    <a:bodyPr/>
                    <a:lstStyle/>
                    <a:p>
                      <a:pPr marL="0" marR="0" algn="ctr">
                        <a:spcBef>
                          <a:spcPts val="150"/>
                        </a:spcBef>
                        <a:spcAft>
                          <a:spcPts val="150"/>
                        </a:spcAft>
                        <a:tabLst>
                          <a:tab pos="180340" algn="l"/>
                          <a:tab pos="360045" algn="l"/>
                          <a:tab pos="180340" algn="l"/>
                          <a:tab pos="360045" algn="l"/>
                          <a:tab pos="5257800" algn="l"/>
                        </a:tabLst>
                      </a:pPr>
                      <a:r>
                        <a:rPr lang="en-US" sz="2000" b="1" dirty="0">
                          <a:solidFill>
                            <a:schemeClr val="tx1"/>
                          </a:solidFill>
                          <a:effectLst/>
                          <a:latin typeface="Calibri" panose="020F0502020204030204" pitchFamily="34" charset="0"/>
                        </a:rPr>
                        <a:t>1,627</a:t>
                      </a:r>
                      <a:endParaRPr lang="en-US" sz="2000" b="1"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3975" marR="53975" marT="17780" marB="17780">
                    <a:solidFill>
                      <a:schemeClr val="bg2"/>
                    </a:solidFill>
                  </a:tcPr>
                </a:tc>
                <a:tc>
                  <a:txBody>
                    <a:bodyPr/>
                    <a:lstStyle/>
                    <a:p>
                      <a:pPr marL="0" marR="0" algn="ctr">
                        <a:spcBef>
                          <a:spcPts val="150"/>
                        </a:spcBef>
                        <a:spcAft>
                          <a:spcPts val="150"/>
                        </a:spcAft>
                        <a:tabLst>
                          <a:tab pos="180340" algn="l"/>
                          <a:tab pos="360045" algn="l"/>
                          <a:tab pos="180340" algn="l"/>
                          <a:tab pos="360045" algn="l"/>
                          <a:tab pos="5257800" algn="l"/>
                        </a:tabLst>
                      </a:pPr>
                      <a:r>
                        <a:rPr lang="en-US" sz="2000" b="1" dirty="0">
                          <a:solidFill>
                            <a:schemeClr val="tx1"/>
                          </a:solidFill>
                          <a:effectLst/>
                          <a:latin typeface="Calibri" panose="020F0502020204030204" pitchFamily="34" charset="0"/>
                        </a:rPr>
                        <a:t>2,259</a:t>
                      </a:r>
                      <a:endParaRPr lang="en-US" sz="2000" b="1"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3975" marR="53975" marT="17780" marB="17780">
                    <a:solidFill>
                      <a:schemeClr val="bg2"/>
                    </a:solidFill>
                  </a:tcPr>
                </a:tc>
              </a:tr>
              <a:tr h="455759">
                <a:tc>
                  <a:txBody>
                    <a:bodyPr/>
                    <a:lstStyle/>
                    <a:p>
                      <a:pPr marL="0" marR="0" algn="l">
                        <a:spcBef>
                          <a:spcPts val="150"/>
                        </a:spcBef>
                        <a:spcAft>
                          <a:spcPts val="150"/>
                        </a:spcAft>
                        <a:tabLst>
                          <a:tab pos="180340" algn="l"/>
                          <a:tab pos="360045" algn="l"/>
                          <a:tab pos="180340" algn="l"/>
                          <a:tab pos="360045" algn="l"/>
                          <a:tab pos="5257800" algn="l"/>
                        </a:tabLst>
                      </a:pPr>
                      <a:r>
                        <a:rPr lang="en-US" sz="2000" dirty="0">
                          <a:solidFill>
                            <a:schemeClr val="tx1"/>
                          </a:solidFill>
                          <a:effectLst/>
                          <a:latin typeface="Calibri" panose="020F0502020204030204" pitchFamily="34" charset="0"/>
                        </a:rPr>
                        <a:t>Heating</a:t>
                      </a:r>
                      <a:endParaRPr lang="en-US" sz="20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3975" marR="53975" marT="17780" marB="17780">
                    <a:solidFill>
                      <a:schemeClr val="bg1">
                        <a:lumMod val="85000"/>
                      </a:schemeClr>
                    </a:solidFill>
                  </a:tcPr>
                </a:tc>
                <a:tc>
                  <a:txBody>
                    <a:bodyPr/>
                    <a:lstStyle/>
                    <a:p>
                      <a:pPr marL="0" marR="0" algn="ctr">
                        <a:spcBef>
                          <a:spcPts val="150"/>
                        </a:spcBef>
                        <a:spcAft>
                          <a:spcPts val="150"/>
                        </a:spcAft>
                        <a:tabLst>
                          <a:tab pos="180340" algn="l"/>
                          <a:tab pos="360045" algn="l"/>
                          <a:tab pos="180340" algn="l"/>
                          <a:tab pos="360045" algn="l"/>
                          <a:tab pos="5257800" algn="l"/>
                        </a:tabLst>
                      </a:pPr>
                      <a:r>
                        <a:rPr lang="en-US" sz="2000" b="1" dirty="0">
                          <a:solidFill>
                            <a:schemeClr val="tx1"/>
                          </a:solidFill>
                          <a:effectLst/>
                          <a:latin typeface="Calibri" panose="020F0502020204030204" pitchFamily="34" charset="0"/>
                        </a:rPr>
                        <a:t>2020</a:t>
                      </a:r>
                      <a:endParaRPr lang="en-US" sz="2000" b="1"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3975" marR="53975" marT="17780" marB="17780">
                    <a:solidFill>
                      <a:schemeClr val="bg1">
                        <a:lumMod val="85000"/>
                      </a:schemeClr>
                    </a:solidFill>
                  </a:tcPr>
                </a:tc>
                <a:tc>
                  <a:txBody>
                    <a:bodyPr/>
                    <a:lstStyle/>
                    <a:p>
                      <a:pPr marL="0" marR="0" algn="ctr">
                        <a:spcBef>
                          <a:spcPts val="150"/>
                        </a:spcBef>
                        <a:spcAft>
                          <a:spcPts val="150"/>
                        </a:spcAft>
                        <a:tabLst>
                          <a:tab pos="180340" algn="l"/>
                          <a:tab pos="360045" algn="l"/>
                          <a:tab pos="180340" algn="l"/>
                          <a:tab pos="360045" algn="l"/>
                          <a:tab pos="5257800" algn="l"/>
                        </a:tabLst>
                      </a:pPr>
                      <a:r>
                        <a:rPr lang="en-US" sz="2000" b="1" dirty="0">
                          <a:solidFill>
                            <a:schemeClr val="tx1"/>
                          </a:solidFill>
                          <a:effectLst/>
                          <a:latin typeface="Calibri" panose="020F0502020204030204" pitchFamily="34" charset="0"/>
                        </a:rPr>
                        <a:t>2025</a:t>
                      </a:r>
                      <a:endParaRPr lang="en-US" sz="2000" b="1"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3975" marR="53975" marT="17780" marB="17780">
                    <a:solidFill>
                      <a:schemeClr val="bg1">
                        <a:lumMod val="85000"/>
                      </a:schemeClr>
                    </a:solidFill>
                  </a:tcPr>
                </a:tc>
                <a:tc>
                  <a:txBody>
                    <a:bodyPr/>
                    <a:lstStyle/>
                    <a:p>
                      <a:pPr marL="0" marR="0" algn="ctr">
                        <a:spcBef>
                          <a:spcPts val="150"/>
                        </a:spcBef>
                        <a:spcAft>
                          <a:spcPts val="150"/>
                        </a:spcAft>
                        <a:tabLst>
                          <a:tab pos="180340" algn="l"/>
                          <a:tab pos="360045" algn="l"/>
                          <a:tab pos="180340" algn="l"/>
                          <a:tab pos="360045" algn="l"/>
                          <a:tab pos="5257800" algn="l"/>
                        </a:tabLst>
                      </a:pPr>
                      <a:r>
                        <a:rPr lang="en-US" sz="2000" b="1" dirty="0">
                          <a:solidFill>
                            <a:schemeClr val="tx1"/>
                          </a:solidFill>
                          <a:effectLst/>
                          <a:latin typeface="Calibri" panose="020F0502020204030204" pitchFamily="34" charset="0"/>
                        </a:rPr>
                        <a:t>2020</a:t>
                      </a:r>
                      <a:endParaRPr lang="en-US" sz="2000" b="1"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3975" marR="53975" marT="17780" marB="17780">
                    <a:solidFill>
                      <a:schemeClr val="bg1">
                        <a:lumMod val="85000"/>
                      </a:schemeClr>
                    </a:solidFill>
                  </a:tcPr>
                </a:tc>
                <a:tc>
                  <a:txBody>
                    <a:bodyPr/>
                    <a:lstStyle/>
                    <a:p>
                      <a:pPr marL="0" marR="0" algn="ctr">
                        <a:spcBef>
                          <a:spcPts val="150"/>
                        </a:spcBef>
                        <a:spcAft>
                          <a:spcPts val="150"/>
                        </a:spcAft>
                        <a:tabLst>
                          <a:tab pos="180340" algn="l"/>
                          <a:tab pos="360045" algn="l"/>
                          <a:tab pos="180340" algn="l"/>
                          <a:tab pos="360045" algn="l"/>
                          <a:tab pos="5257800" algn="l"/>
                        </a:tabLst>
                      </a:pPr>
                      <a:r>
                        <a:rPr lang="en-US" sz="2000" b="1" dirty="0">
                          <a:solidFill>
                            <a:schemeClr val="tx1"/>
                          </a:solidFill>
                          <a:effectLst/>
                          <a:latin typeface="Calibri" panose="020F0502020204030204" pitchFamily="34" charset="0"/>
                        </a:rPr>
                        <a:t>2025</a:t>
                      </a:r>
                      <a:endParaRPr lang="en-US" sz="2000" b="1"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3975" marR="53975" marT="17780" marB="17780">
                    <a:solidFill>
                      <a:schemeClr val="bg1">
                        <a:lumMod val="85000"/>
                      </a:schemeClr>
                    </a:solidFill>
                  </a:tcPr>
                </a:tc>
              </a:tr>
              <a:tr h="571072">
                <a:tc>
                  <a:txBody>
                    <a:bodyPr/>
                    <a:lstStyle/>
                    <a:p>
                      <a:pPr marL="0" marR="0" algn="l">
                        <a:spcBef>
                          <a:spcPts val="150"/>
                        </a:spcBef>
                        <a:spcAft>
                          <a:spcPts val="150"/>
                        </a:spcAft>
                        <a:tabLst>
                          <a:tab pos="180340" algn="l"/>
                          <a:tab pos="360045" algn="l"/>
                          <a:tab pos="180340" algn="l"/>
                          <a:tab pos="360045" algn="l"/>
                          <a:tab pos="5257800" algn="l"/>
                        </a:tabLst>
                      </a:pPr>
                      <a:r>
                        <a:rPr lang="en-US" sz="2000" b="0" dirty="0">
                          <a:solidFill>
                            <a:schemeClr val="tx1"/>
                          </a:solidFill>
                          <a:effectLst/>
                          <a:latin typeface="Calibri" panose="020F0502020204030204" pitchFamily="34" charset="0"/>
                        </a:rPr>
                        <a:t>Geothermal heat pumps</a:t>
                      </a:r>
                      <a:endParaRPr lang="en-US" sz="2000" b="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3975" marR="53975" marT="17780" marB="17780">
                    <a:solidFill>
                      <a:schemeClr val="bg2"/>
                    </a:solidFill>
                  </a:tcPr>
                </a:tc>
                <a:tc>
                  <a:txBody>
                    <a:bodyPr/>
                    <a:lstStyle/>
                    <a:p>
                      <a:pPr marL="0" marR="0" algn="ctr">
                        <a:spcBef>
                          <a:spcPts val="150"/>
                        </a:spcBef>
                        <a:spcAft>
                          <a:spcPts val="150"/>
                        </a:spcAft>
                        <a:tabLst>
                          <a:tab pos="180340" algn="l"/>
                          <a:tab pos="360045" algn="l"/>
                          <a:tab pos="180340" algn="l"/>
                          <a:tab pos="360045" algn="l"/>
                          <a:tab pos="5257800" algn="l"/>
                        </a:tabLst>
                      </a:pPr>
                      <a:r>
                        <a:rPr lang="en-US" sz="2000" b="0" dirty="0">
                          <a:solidFill>
                            <a:schemeClr val="tx1"/>
                          </a:solidFill>
                          <a:effectLst/>
                          <a:latin typeface="Calibri" panose="020F0502020204030204" pitchFamily="34" charset="0"/>
                        </a:rPr>
                        <a:t>12</a:t>
                      </a:r>
                      <a:endParaRPr lang="en-US" sz="2000" b="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3975" marR="53975" marT="17780" marB="17780">
                    <a:solidFill>
                      <a:schemeClr val="bg2"/>
                    </a:solidFill>
                  </a:tcPr>
                </a:tc>
                <a:tc>
                  <a:txBody>
                    <a:bodyPr/>
                    <a:lstStyle/>
                    <a:p>
                      <a:pPr marL="0" marR="0" algn="ctr">
                        <a:spcBef>
                          <a:spcPts val="150"/>
                        </a:spcBef>
                        <a:spcAft>
                          <a:spcPts val="150"/>
                        </a:spcAft>
                        <a:tabLst>
                          <a:tab pos="180340" algn="l"/>
                          <a:tab pos="360045" algn="l"/>
                          <a:tab pos="180340" algn="l"/>
                          <a:tab pos="360045" algn="l"/>
                          <a:tab pos="5257800" algn="l"/>
                        </a:tabLst>
                      </a:pPr>
                      <a:r>
                        <a:rPr lang="en-US" sz="2000" b="0" dirty="0">
                          <a:solidFill>
                            <a:schemeClr val="tx1"/>
                          </a:solidFill>
                          <a:effectLst/>
                          <a:latin typeface="Calibri" panose="020F0502020204030204" pitchFamily="34" charset="0"/>
                        </a:rPr>
                        <a:t>25</a:t>
                      </a:r>
                      <a:endParaRPr lang="en-US" sz="2000" b="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3975" marR="53975" marT="17780" marB="17780">
                    <a:solidFill>
                      <a:schemeClr val="bg2"/>
                    </a:solidFill>
                  </a:tcPr>
                </a:tc>
                <a:tc>
                  <a:txBody>
                    <a:bodyPr/>
                    <a:lstStyle/>
                    <a:p>
                      <a:pPr marL="0" marR="0" algn="ctr">
                        <a:spcBef>
                          <a:spcPts val="150"/>
                        </a:spcBef>
                        <a:spcAft>
                          <a:spcPts val="150"/>
                        </a:spcAft>
                        <a:tabLst>
                          <a:tab pos="180340" algn="l"/>
                          <a:tab pos="360045" algn="l"/>
                          <a:tab pos="180340" algn="l"/>
                          <a:tab pos="360045" algn="l"/>
                          <a:tab pos="5257800" algn="l"/>
                        </a:tabLst>
                      </a:pPr>
                      <a:r>
                        <a:rPr lang="en-US" sz="2000" b="0" dirty="0">
                          <a:solidFill>
                            <a:schemeClr val="tx1"/>
                          </a:solidFill>
                          <a:effectLst/>
                          <a:latin typeface="Calibri" panose="020F0502020204030204" pitchFamily="34" charset="0"/>
                        </a:rPr>
                        <a:t>16</a:t>
                      </a:r>
                      <a:endParaRPr lang="en-US" sz="2000" b="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3975" marR="53975" marT="17780" marB="17780">
                    <a:solidFill>
                      <a:schemeClr val="bg2"/>
                    </a:solidFill>
                  </a:tcPr>
                </a:tc>
                <a:tc>
                  <a:txBody>
                    <a:bodyPr/>
                    <a:lstStyle/>
                    <a:p>
                      <a:pPr marL="0" marR="0" algn="ctr">
                        <a:spcBef>
                          <a:spcPts val="150"/>
                        </a:spcBef>
                        <a:spcAft>
                          <a:spcPts val="150"/>
                        </a:spcAft>
                        <a:tabLst>
                          <a:tab pos="180340" algn="l"/>
                          <a:tab pos="360045" algn="l"/>
                          <a:tab pos="180340" algn="l"/>
                          <a:tab pos="360045" algn="l"/>
                          <a:tab pos="5257800" algn="l"/>
                        </a:tabLst>
                      </a:pPr>
                      <a:r>
                        <a:rPr lang="en-US" sz="2000" b="0" dirty="0">
                          <a:solidFill>
                            <a:schemeClr val="tx1"/>
                          </a:solidFill>
                          <a:effectLst/>
                          <a:latin typeface="Calibri" panose="020F0502020204030204" pitchFamily="34" charset="0"/>
                        </a:rPr>
                        <a:t>33</a:t>
                      </a:r>
                      <a:endParaRPr lang="en-US" sz="2000" b="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3975" marR="53975" marT="17780" marB="17780">
                    <a:solidFill>
                      <a:schemeClr val="bg2"/>
                    </a:solidFill>
                  </a:tcPr>
                </a:tc>
              </a:tr>
              <a:tr h="303115">
                <a:tc>
                  <a:txBody>
                    <a:bodyPr/>
                    <a:lstStyle/>
                    <a:p>
                      <a:pPr marL="0" marR="0" algn="l">
                        <a:spcBef>
                          <a:spcPts val="150"/>
                        </a:spcBef>
                        <a:spcAft>
                          <a:spcPts val="150"/>
                        </a:spcAft>
                        <a:tabLst>
                          <a:tab pos="180340" algn="l"/>
                          <a:tab pos="360045" algn="l"/>
                          <a:tab pos="180340" algn="l"/>
                          <a:tab pos="360045" algn="l"/>
                          <a:tab pos="5257800" algn="l"/>
                        </a:tabLst>
                      </a:pPr>
                      <a:r>
                        <a:rPr lang="en-US" sz="2000" b="0" dirty="0">
                          <a:solidFill>
                            <a:schemeClr val="tx1"/>
                          </a:solidFill>
                          <a:effectLst/>
                          <a:latin typeface="Calibri" panose="020F0502020204030204" pitchFamily="34" charset="0"/>
                        </a:rPr>
                        <a:t>Solar thermal</a:t>
                      </a:r>
                      <a:endParaRPr lang="en-US" sz="2000" b="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3975" marR="53975" marT="17780" marB="17780">
                    <a:solidFill>
                      <a:schemeClr val="bg2"/>
                    </a:solidFill>
                  </a:tcPr>
                </a:tc>
                <a:tc>
                  <a:txBody>
                    <a:bodyPr/>
                    <a:lstStyle/>
                    <a:p>
                      <a:pPr marL="0" marR="0" algn="ctr">
                        <a:spcBef>
                          <a:spcPts val="150"/>
                        </a:spcBef>
                        <a:spcAft>
                          <a:spcPts val="150"/>
                        </a:spcAft>
                        <a:tabLst>
                          <a:tab pos="180340" algn="l"/>
                          <a:tab pos="360045" algn="l"/>
                          <a:tab pos="180340" algn="l"/>
                          <a:tab pos="360045" algn="l"/>
                          <a:tab pos="5257800" algn="l"/>
                        </a:tabLst>
                      </a:pPr>
                      <a:r>
                        <a:rPr lang="en-US" sz="2000" b="0" dirty="0">
                          <a:solidFill>
                            <a:schemeClr val="tx1"/>
                          </a:solidFill>
                          <a:effectLst/>
                          <a:latin typeface="Calibri" panose="020F0502020204030204" pitchFamily="34" charset="0"/>
                        </a:rPr>
                        <a:t>10</a:t>
                      </a:r>
                      <a:endParaRPr lang="en-US" sz="2000" b="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3975" marR="53975" marT="17780" marB="17780">
                    <a:solidFill>
                      <a:schemeClr val="bg2"/>
                    </a:solidFill>
                  </a:tcPr>
                </a:tc>
                <a:tc>
                  <a:txBody>
                    <a:bodyPr/>
                    <a:lstStyle/>
                    <a:p>
                      <a:pPr marL="0" marR="0" algn="ctr">
                        <a:spcBef>
                          <a:spcPts val="150"/>
                        </a:spcBef>
                        <a:spcAft>
                          <a:spcPts val="150"/>
                        </a:spcAft>
                        <a:tabLst>
                          <a:tab pos="180340" algn="l"/>
                          <a:tab pos="360045" algn="l"/>
                          <a:tab pos="180340" algn="l"/>
                          <a:tab pos="360045" algn="l"/>
                          <a:tab pos="5257800" algn="l"/>
                        </a:tabLst>
                      </a:pPr>
                      <a:r>
                        <a:rPr lang="en-US" sz="2000" b="0" dirty="0">
                          <a:solidFill>
                            <a:schemeClr val="tx1"/>
                          </a:solidFill>
                          <a:effectLst/>
                          <a:latin typeface="Calibri" panose="020F0502020204030204" pitchFamily="34" charset="0"/>
                        </a:rPr>
                        <a:t>20</a:t>
                      </a:r>
                      <a:endParaRPr lang="en-US" sz="2000" b="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3975" marR="53975" marT="17780" marB="17780">
                    <a:solidFill>
                      <a:schemeClr val="bg2"/>
                    </a:solidFill>
                  </a:tcPr>
                </a:tc>
                <a:tc>
                  <a:txBody>
                    <a:bodyPr/>
                    <a:lstStyle/>
                    <a:p>
                      <a:pPr marL="0" marR="0" algn="ctr">
                        <a:spcBef>
                          <a:spcPts val="150"/>
                        </a:spcBef>
                        <a:spcAft>
                          <a:spcPts val="150"/>
                        </a:spcAft>
                        <a:tabLst>
                          <a:tab pos="180340" algn="l"/>
                          <a:tab pos="360045" algn="l"/>
                          <a:tab pos="180340" algn="l"/>
                          <a:tab pos="360045" algn="l"/>
                          <a:tab pos="5257800" algn="l"/>
                        </a:tabLst>
                      </a:pPr>
                      <a:r>
                        <a:rPr lang="en-US" sz="2000" b="0" dirty="0">
                          <a:solidFill>
                            <a:schemeClr val="tx1"/>
                          </a:solidFill>
                          <a:effectLst/>
                          <a:latin typeface="Calibri" panose="020F0502020204030204" pitchFamily="34" charset="0"/>
                        </a:rPr>
                        <a:t>13</a:t>
                      </a:r>
                      <a:endParaRPr lang="en-US" sz="2000" b="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3975" marR="53975" marT="17780" marB="17780">
                    <a:solidFill>
                      <a:schemeClr val="bg2"/>
                    </a:solidFill>
                  </a:tcPr>
                </a:tc>
                <a:tc>
                  <a:txBody>
                    <a:bodyPr/>
                    <a:lstStyle/>
                    <a:p>
                      <a:pPr marL="0" marR="0" algn="ctr">
                        <a:spcBef>
                          <a:spcPts val="150"/>
                        </a:spcBef>
                        <a:spcAft>
                          <a:spcPts val="150"/>
                        </a:spcAft>
                        <a:tabLst>
                          <a:tab pos="180340" algn="l"/>
                          <a:tab pos="360045" algn="l"/>
                          <a:tab pos="180340" algn="l"/>
                          <a:tab pos="360045" algn="l"/>
                          <a:tab pos="5257800" algn="l"/>
                        </a:tabLst>
                      </a:pPr>
                      <a:r>
                        <a:rPr lang="en-US" sz="2000" b="0" dirty="0">
                          <a:solidFill>
                            <a:schemeClr val="tx1"/>
                          </a:solidFill>
                          <a:effectLst/>
                          <a:latin typeface="Calibri" panose="020F0502020204030204" pitchFamily="34" charset="0"/>
                        </a:rPr>
                        <a:t>25</a:t>
                      </a:r>
                      <a:endParaRPr lang="en-US" sz="2000" b="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3975" marR="53975" marT="17780" marB="17780">
                    <a:solidFill>
                      <a:schemeClr val="bg2"/>
                    </a:solidFill>
                  </a:tcPr>
                </a:tc>
              </a:tr>
            </a:tbl>
          </a:graphicData>
        </a:graphic>
      </p:graphicFrame>
      <p:sp>
        <p:nvSpPr>
          <p:cNvPr id="8" name="Rectangle 7"/>
          <p:cNvSpPr/>
          <p:nvPr/>
        </p:nvSpPr>
        <p:spPr>
          <a:xfrm>
            <a:off x="16564" y="29816"/>
            <a:ext cx="9127435" cy="732183"/>
          </a:xfrm>
          <a:prstGeom prst="rect">
            <a:avLst/>
          </a:prstGeom>
          <a:solidFill>
            <a:schemeClr val="accent1">
              <a:lumMod val="20000"/>
              <a:lumOff val="80000"/>
            </a:schemeClr>
          </a:solidFill>
          <a:ln w="635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lgn="ctr">
              <a:buFont typeface="Arial" panose="020B0604020202020204" pitchFamily="34" charset="0"/>
              <a:buChar char="•"/>
            </a:pPr>
            <a:endParaRPr lang="en-US" sz="2100" b="1" dirty="0" smtClean="0">
              <a:solidFill>
                <a:schemeClr val="tx1"/>
              </a:solidFill>
              <a:latin typeface="+mj-lt"/>
            </a:endParaRPr>
          </a:p>
          <a:p>
            <a:pPr algn="ctr"/>
            <a:r>
              <a:rPr lang="en-US" sz="2100" b="1" dirty="0" smtClean="0">
                <a:solidFill>
                  <a:schemeClr val="tx1"/>
                </a:solidFill>
                <a:latin typeface="+mj-lt"/>
              </a:rPr>
              <a:t>Government is committed to increase penetration of RE to specified targets</a:t>
            </a:r>
          </a:p>
          <a:p>
            <a:pPr marL="285750" indent="-285750" algn="ctr">
              <a:buFont typeface="Arial" panose="020B0604020202020204" pitchFamily="34" charset="0"/>
              <a:buChar char="•"/>
            </a:pPr>
            <a:endParaRPr lang="en-US" sz="2100" b="1" dirty="0" smtClean="0">
              <a:solidFill>
                <a:schemeClr val="tx1"/>
              </a:solidFill>
              <a:latin typeface="+mj-lt"/>
            </a:endParaRPr>
          </a:p>
        </p:txBody>
      </p:sp>
      <p:sp>
        <p:nvSpPr>
          <p:cNvPr id="10" name="TextBox 9"/>
          <p:cNvSpPr txBox="1"/>
          <p:nvPr/>
        </p:nvSpPr>
        <p:spPr>
          <a:xfrm>
            <a:off x="304800" y="968618"/>
            <a:ext cx="8553156" cy="646331"/>
          </a:xfrm>
          <a:prstGeom prst="rect">
            <a:avLst/>
          </a:prstGeom>
          <a:noFill/>
        </p:spPr>
        <p:txBody>
          <a:bodyPr wrap="square" rtlCol="0">
            <a:spAutoFit/>
          </a:bodyPr>
          <a:lstStyle/>
          <a:p>
            <a:r>
              <a:rPr lang="en-US" dirty="0" smtClean="0">
                <a:latin typeface="Calibri" panose="020F0502020204030204" pitchFamily="34" charset="0"/>
              </a:rPr>
              <a:t>The Government remains committed to RE targets assumed under EU directives: </a:t>
            </a:r>
          </a:p>
          <a:p>
            <a:r>
              <a:rPr lang="en-US" dirty="0" smtClean="0">
                <a:latin typeface="Calibri" panose="020F0502020204030204" pitchFamily="34" charset="0"/>
              </a:rPr>
              <a:t>21% by 2020 and 26% by 2025</a:t>
            </a:r>
            <a:endParaRPr lang="en-US" dirty="0">
              <a:latin typeface="Calibri" panose="020F0502020204030204" pitchFamily="34" charset="0"/>
            </a:endParaRPr>
          </a:p>
        </p:txBody>
      </p:sp>
      <p:sp>
        <p:nvSpPr>
          <p:cNvPr id="11" name="TextBox 10"/>
          <p:cNvSpPr txBox="1"/>
          <p:nvPr/>
        </p:nvSpPr>
        <p:spPr>
          <a:xfrm>
            <a:off x="1097280" y="1885067"/>
            <a:ext cx="7230794" cy="369332"/>
          </a:xfrm>
          <a:prstGeom prst="rect">
            <a:avLst/>
          </a:prstGeom>
          <a:noFill/>
        </p:spPr>
        <p:txBody>
          <a:bodyPr wrap="square" rtlCol="0">
            <a:spAutoFit/>
          </a:bodyPr>
          <a:lstStyle/>
          <a:p>
            <a:pPr algn="ctr"/>
            <a:r>
              <a:rPr lang="en-US" dirty="0" smtClean="0">
                <a:latin typeface="Calibri" panose="020F0502020204030204" pitchFamily="34" charset="0"/>
              </a:rPr>
              <a:t>Share of RE in the mix today is 9%*</a:t>
            </a:r>
            <a:endParaRPr lang="en-US" dirty="0">
              <a:latin typeface="Calibri" panose="020F0502020204030204" pitchFamily="34" charset="0"/>
            </a:endParaRPr>
          </a:p>
        </p:txBody>
      </p:sp>
      <p:sp>
        <p:nvSpPr>
          <p:cNvPr id="12" name="TextBox 11"/>
          <p:cNvSpPr txBox="1"/>
          <p:nvPr/>
        </p:nvSpPr>
        <p:spPr>
          <a:xfrm>
            <a:off x="267284" y="6316393"/>
            <a:ext cx="6274190" cy="307777"/>
          </a:xfrm>
          <a:prstGeom prst="rect">
            <a:avLst/>
          </a:prstGeom>
          <a:noFill/>
        </p:spPr>
        <p:txBody>
          <a:bodyPr wrap="square" rtlCol="0">
            <a:spAutoFit/>
          </a:bodyPr>
          <a:lstStyle/>
          <a:p>
            <a:r>
              <a:rPr lang="en-US" sz="1400" dirty="0" smtClean="0"/>
              <a:t>*Does not include large hydro</a:t>
            </a:r>
            <a:endParaRPr lang="en-US" sz="1400" dirty="0"/>
          </a:p>
        </p:txBody>
      </p:sp>
    </p:spTree>
    <p:extLst>
      <p:ext uri="{BB962C8B-B14F-4D97-AF65-F5344CB8AC3E}">
        <p14:creationId xmlns:p14="http://schemas.microsoft.com/office/powerpoint/2010/main" val="304209890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a:xfrm>
            <a:off x="7924800" y="6454826"/>
            <a:ext cx="762000" cy="365125"/>
          </a:xfrm>
        </p:spPr>
        <p:txBody>
          <a:bodyPr/>
          <a:lstStyle/>
          <a:p>
            <a:fld id="{361FAD94-F3D2-B945-9430-97A9088F0CB9}" type="slidenum">
              <a:rPr lang="en-US" sz="1600" smtClean="0">
                <a:solidFill>
                  <a:schemeClr val="tx1"/>
                </a:solidFill>
                <a:latin typeface="Calibri" panose="020F0502020204030204" pitchFamily="34" charset="0"/>
              </a:rPr>
              <a:pPr/>
              <a:t>9</a:t>
            </a:fld>
            <a:endParaRPr lang="en-US" sz="1600" dirty="0">
              <a:solidFill>
                <a:schemeClr val="tx1"/>
              </a:solidFill>
              <a:latin typeface="Calibri" panose="020F0502020204030204" pitchFamily="34" charset="0"/>
            </a:endParaRPr>
          </a:p>
        </p:txBody>
      </p:sp>
      <p:sp>
        <p:nvSpPr>
          <p:cNvPr id="8" name="Rectangle 7"/>
          <p:cNvSpPr/>
          <p:nvPr/>
        </p:nvSpPr>
        <p:spPr>
          <a:xfrm>
            <a:off x="0" y="0"/>
            <a:ext cx="9144000" cy="768197"/>
          </a:xfrm>
          <a:prstGeom prst="rect">
            <a:avLst/>
          </a:prstGeom>
          <a:solidFill>
            <a:schemeClr val="accent1">
              <a:lumMod val="20000"/>
              <a:lumOff val="80000"/>
            </a:schemeClr>
          </a:solidFill>
          <a:ln w="635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lgn="ctr">
              <a:buFont typeface="Arial" panose="020B0604020202020204" pitchFamily="34" charset="0"/>
              <a:buChar char="•"/>
            </a:pPr>
            <a:endParaRPr lang="en-US" sz="2100" b="1" dirty="0" smtClean="0">
              <a:solidFill>
                <a:schemeClr val="tx1"/>
              </a:solidFill>
              <a:latin typeface="+mj-lt"/>
            </a:endParaRPr>
          </a:p>
          <a:p>
            <a:pPr algn="ctr"/>
            <a:r>
              <a:rPr lang="en-US" sz="2100" b="1" dirty="0" smtClean="0">
                <a:solidFill>
                  <a:schemeClr val="tx1"/>
                </a:solidFill>
                <a:latin typeface="+mj-lt"/>
              </a:rPr>
              <a:t>Identified priority RE technologies will help reduce impending supply capacity gap and increase energy security</a:t>
            </a:r>
          </a:p>
          <a:p>
            <a:pPr marL="285750" indent="-285750" algn="ctr">
              <a:buFont typeface="Arial" panose="020B0604020202020204" pitchFamily="34" charset="0"/>
              <a:buChar char="•"/>
            </a:pPr>
            <a:endParaRPr lang="en-US" sz="2100" b="1" dirty="0" smtClean="0">
              <a:solidFill>
                <a:schemeClr val="tx1"/>
              </a:solidFill>
              <a:latin typeface="+mj-lt"/>
            </a:endParaRPr>
          </a:p>
        </p:txBody>
      </p:sp>
      <p:pic>
        <p:nvPicPr>
          <p:cNvPr id="2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09136" y="1528689"/>
            <a:ext cx="5334000" cy="4330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6" name="Rounded Rectangular Callout 25"/>
          <p:cNvSpPr/>
          <p:nvPr/>
        </p:nvSpPr>
        <p:spPr>
          <a:xfrm>
            <a:off x="819436" y="1452489"/>
            <a:ext cx="4371542" cy="533400"/>
          </a:xfrm>
          <a:prstGeom prst="wedgeRoundRectCallout">
            <a:avLst>
              <a:gd name="adj1" fmla="val -12319"/>
              <a:gd name="adj2" fmla="val 172315"/>
              <a:gd name="adj3" fmla="val 16667"/>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tx1"/>
                </a:solidFill>
                <a:latin typeface="Calibri" panose="020F0502020204030204" pitchFamily="34" charset="0"/>
              </a:rPr>
              <a:t>Identified priority RE will help reduce 400 MW of capacity gap</a:t>
            </a:r>
            <a:endParaRPr lang="en-US" sz="1600" dirty="0">
              <a:solidFill>
                <a:schemeClr val="tx1"/>
              </a:solidFill>
              <a:latin typeface="Calibri" panose="020F0502020204030204" pitchFamily="34" charset="0"/>
            </a:endParaRPr>
          </a:p>
        </p:txBody>
      </p:sp>
      <p:sp>
        <p:nvSpPr>
          <p:cNvPr id="24" name="Right Brace 23"/>
          <p:cNvSpPr/>
          <p:nvPr/>
        </p:nvSpPr>
        <p:spPr>
          <a:xfrm flipH="1">
            <a:off x="2391497" y="2504049"/>
            <a:ext cx="436099" cy="422029"/>
          </a:xfrm>
          <a:prstGeom prst="rightBrace">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7" name="TextBox 26"/>
          <p:cNvSpPr txBox="1"/>
          <p:nvPr/>
        </p:nvSpPr>
        <p:spPr>
          <a:xfrm>
            <a:off x="5743136" y="1528689"/>
            <a:ext cx="3147644" cy="3570208"/>
          </a:xfrm>
          <a:prstGeom prst="rect">
            <a:avLst/>
          </a:prstGeom>
          <a:noFill/>
        </p:spPr>
        <p:txBody>
          <a:bodyPr wrap="square" rtlCol="0">
            <a:spAutoFit/>
          </a:bodyPr>
          <a:lstStyle/>
          <a:p>
            <a:pPr marL="285750" indent="-285750">
              <a:spcAft>
                <a:spcPts val="600"/>
              </a:spcAft>
              <a:buFont typeface="Wingdings" panose="05000000000000000000" pitchFamily="2" charset="2"/>
              <a:buChar char="Ø"/>
            </a:pPr>
            <a:r>
              <a:rPr lang="en-US" dirty="0" smtClean="0">
                <a:latin typeface="Calibri" panose="020F0502020204030204" pitchFamily="34" charset="0"/>
              </a:rPr>
              <a:t>40-50 MW of solar PV will help save water at HPPs that can be used to generate power during evening peaks</a:t>
            </a:r>
          </a:p>
          <a:p>
            <a:pPr marL="285750" indent="-285750">
              <a:spcAft>
                <a:spcPts val="600"/>
              </a:spcAft>
              <a:buFont typeface="Wingdings" panose="05000000000000000000" pitchFamily="2" charset="2"/>
              <a:buChar char="Ø"/>
            </a:pPr>
            <a:r>
              <a:rPr lang="en-US" dirty="0" smtClean="0">
                <a:latin typeface="Calibri" panose="020F0502020204030204" pitchFamily="34" charset="0"/>
              </a:rPr>
              <a:t>At least 28 MW geothermal plant will be base load and available  to meet peaks</a:t>
            </a:r>
          </a:p>
          <a:p>
            <a:pPr marL="285750" indent="-285750">
              <a:spcAft>
                <a:spcPts val="600"/>
              </a:spcAft>
              <a:buFont typeface="Wingdings" panose="05000000000000000000" pitchFamily="2" charset="2"/>
              <a:buChar char="Ø"/>
            </a:pPr>
            <a:r>
              <a:rPr lang="en-US" dirty="0" smtClean="0">
                <a:latin typeface="Calibri" panose="020F0502020204030204" pitchFamily="34" charset="0"/>
              </a:rPr>
              <a:t>Geothermal heat pumps and solar water heaters will save fuel/water that can be used to generate power to meet peaks</a:t>
            </a:r>
            <a:endParaRPr lang="en-US" dirty="0">
              <a:latin typeface="Calibri" panose="020F0502020204030204" pitchFamily="34" charset="0"/>
            </a:endParaRPr>
          </a:p>
        </p:txBody>
      </p:sp>
      <p:sp>
        <p:nvSpPr>
          <p:cNvPr id="28" name="TextBox 27"/>
          <p:cNvSpPr txBox="1"/>
          <p:nvPr/>
        </p:nvSpPr>
        <p:spPr>
          <a:xfrm>
            <a:off x="409136" y="5936565"/>
            <a:ext cx="8481643" cy="646331"/>
          </a:xfrm>
          <a:prstGeom prst="rect">
            <a:avLst/>
          </a:prstGeom>
          <a:noFill/>
          <a:ln>
            <a:solidFill>
              <a:schemeClr val="tx1"/>
            </a:solidFill>
            <a:prstDash val="dash"/>
          </a:ln>
        </p:spPr>
        <p:txBody>
          <a:bodyPr wrap="square" rtlCol="0">
            <a:spAutoFit/>
          </a:bodyPr>
          <a:lstStyle/>
          <a:p>
            <a:pPr algn="ctr"/>
            <a:r>
              <a:rPr lang="en-US" b="1" dirty="0" smtClean="0">
                <a:latin typeface="+mj-lt"/>
              </a:rPr>
              <a:t>All of the identified priority RE will help reduce dependence on gas imports, thus, improving energy security</a:t>
            </a:r>
            <a:endParaRPr lang="en-US" b="1" dirty="0">
              <a:latin typeface="+mj-lt"/>
            </a:endParaRPr>
          </a:p>
        </p:txBody>
      </p:sp>
    </p:spTree>
    <p:extLst>
      <p:ext uri="{BB962C8B-B14F-4D97-AF65-F5344CB8AC3E}">
        <p14:creationId xmlns:p14="http://schemas.microsoft.com/office/powerpoint/2010/main" val="89477608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SREP_Template_Design</Template>
  <TotalTime>2082</TotalTime>
  <Words>1142</Words>
  <Application>Microsoft Office PowerPoint</Application>
  <PresentationFormat>On-screen Show (4:3)</PresentationFormat>
  <Paragraphs>206</Paragraphs>
  <Slides>14</Slides>
  <Notes>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Calibri</vt:lpstr>
      <vt:lpstr>Times New Roman</vt:lpstr>
      <vt:lpstr>Wingdings</vt:lpstr>
      <vt:lpstr>Office Theme</vt:lpstr>
      <vt:lpstr>Republic of Armenia</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Scaling Up Renewable Energy Program (SREP)</dc:title>
  <dc:creator>Armen Lisikyan</dc:creator>
  <cp:lastModifiedBy>B.Tamara</cp:lastModifiedBy>
  <cp:revision>123</cp:revision>
  <dcterms:created xsi:type="dcterms:W3CDTF">2014-05-13T09:33:38Z</dcterms:created>
  <dcterms:modified xsi:type="dcterms:W3CDTF">2014-06-27T03:38:08Z</dcterms:modified>
</cp:coreProperties>
</file>