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82" r:id="rId3"/>
    <p:sldId id="383" r:id="rId4"/>
    <p:sldId id="384" r:id="rId5"/>
    <p:sldId id="370" r:id="rId6"/>
    <p:sldId id="371" r:id="rId7"/>
    <p:sldId id="385" r:id="rId8"/>
    <p:sldId id="372" r:id="rId9"/>
    <p:sldId id="373" r:id="rId10"/>
    <p:sldId id="374" r:id="rId11"/>
    <p:sldId id="379" r:id="rId12"/>
    <p:sldId id="388" r:id="rId13"/>
    <p:sldId id="375" r:id="rId14"/>
    <p:sldId id="376" r:id="rId15"/>
    <p:sldId id="377" r:id="rId16"/>
    <p:sldId id="389" r:id="rId17"/>
    <p:sldId id="378" r:id="rId18"/>
    <p:sldId id="387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CC6600"/>
    <a:srgbClr val="FF9900"/>
    <a:srgbClr val="006600"/>
    <a:srgbClr val="0033CC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3238" autoAdjust="0"/>
  </p:normalViewPr>
  <p:slideViewPr>
    <p:cSldViewPr>
      <p:cViewPr varScale="1">
        <p:scale>
          <a:sx n="56" d="100"/>
          <a:sy n="56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660FD207-2A93-4AFB-8F8E-429182FE6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0E04FFA1-22CF-4082-A598-3E9C767CB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71C80-C242-4606-A2C7-F4EAC9CB75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9D36B-CF4E-453D-9065-E7C65BD068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70916-7805-44AE-9AB2-84C5040811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4E2FB-9920-488F-9822-A38650AAFE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34613-AD99-42A7-9169-72AB2AE359D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EB817-A992-46B5-860E-F2845938409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9AC3F-9C1A-4116-9379-43E1BC229C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B570E-DB72-4117-B8FF-1C5BA1F5605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6870A-E5B5-4D0B-B5F1-E334C5382BC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8C10-271E-4F39-94DA-2786DD6392B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01A8B-90A1-4EE7-9178-03DC58E1E0E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FD8E3-5415-4709-ABDE-A7CC4408F5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03C7C-9E04-4FE8-81A8-DD32149627A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1DD88-B0CF-4C1A-92BA-6C73CB2E9C8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758C0-3F85-44EF-926B-E190F573343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7C83B-9775-4CEA-8644-1A648EE6FB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9961C-E822-4BA2-9EAD-454C5F36D74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837E9-B1D1-44C7-ACBC-9807F1118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1B185-8AB7-4DF7-AE5A-17AE69FFB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6730-0D25-4BBF-AA12-9F5E8031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A893-3CE2-4C45-92A1-EA9DDE6B6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3AE0-9EF5-407B-AB45-712D66296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3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E4E0-5EA9-418C-B261-037A1A94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BCFE-619F-4564-8513-450A15F3E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6F55-7A71-4864-8BE8-94DC2837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7DD2-B588-4E9A-B832-DA67BA397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D6D2-B1AB-4968-9EC7-4D59CAA47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AA276-25D3-49B7-A4E4-BFA514B7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03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DDD52FF0-7A7B-4374-A2E4-E3F7129F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BrochureCoverStrip-Aug0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9E5AEE-1B95-4BB7-A960-2BF781F0638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5562600" cy="1828800"/>
          </a:xfrm>
          <a:solidFill>
            <a:srgbClr val="FFFF99"/>
          </a:solidFill>
          <a:ln w="19050">
            <a:solidFill>
              <a:srgbClr val="008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Katherine Sierra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Vice President, Sustainable Development Network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World Bank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/>
            </a:r>
            <a:br>
              <a:rPr lang="en-US" sz="1600" b="1" smtClean="0"/>
            </a:br>
            <a:r>
              <a:rPr lang="en-US" sz="1800" b="1" smtClean="0"/>
              <a:t>April 14, 2008</a:t>
            </a:r>
            <a:endParaRPr lang="en-US" sz="1800" b="1" i="1" smtClean="0"/>
          </a:p>
        </p:txBody>
      </p:sp>
      <p:pic>
        <p:nvPicPr>
          <p:cNvPr id="15363" name="Picture 8" descr="wbcube-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5867400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>Proposed Climate Investment Funds</a:t>
            </a:r>
            <a:br>
              <a:rPr lang="en-US" sz="3200" smtClean="0"/>
            </a:br>
            <a:r>
              <a:rPr lang="en-US" sz="3200" smtClean="0"/>
              <a:t>(CIFs)</a:t>
            </a:r>
            <a:br>
              <a:rPr lang="en-US" sz="3200" smtClean="0"/>
            </a:br>
            <a:r>
              <a:rPr lang="en-US" sz="3200" i="1" smtClean="0"/>
              <a:t>Recap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CA306-1431-49E4-B439-8AF44787774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Simplified Structure of Two Funds</a:t>
            </a:r>
            <a:endParaRPr lang="en-GB" sz="32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2514600"/>
          </a:xfrm>
        </p:spPr>
        <p:txBody>
          <a:bodyPr/>
          <a:lstStyle/>
          <a:p>
            <a:pPr eaLnBrk="1" hangingPunct="1"/>
            <a:r>
              <a:rPr lang="en-US" b="1" smtClean="0"/>
              <a:t>Proposal now for two funds:  </a:t>
            </a:r>
          </a:p>
          <a:p>
            <a:pPr lvl="1" eaLnBrk="1" hangingPunct="1"/>
            <a:r>
              <a:rPr lang="en-US" b="1" smtClean="0"/>
              <a:t>Clean Technology Fund </a:t>
            </a:r>
          </a:p>
          <a:p>
            <a:pPr lvl="1" eaLnBrk="1" hangingPunct="1"/>
            <a:r>
              <a:rPr lang="en-US" b="1" smtClean="0"/>
              <a:t>Strategic Climate Fund</a:t>
            </a:r>
          </a:p>
        </p:txBody>
      </p:sp>
      <p:pic>
        <p:nvPicPr>
          <p:cNvPr id="33796" name="Picture 4" descr="BrochureCoverStrip-Aug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6AE25-D41B-49D3-A80A-39B33FCD4C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257800" y="3200400"/>
            <a:ext cx="3276600" cy="34290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324600" y="4267200"/>
            <a:ext cx="1143000" cy="2362200"/>
          </a:xfrm>
          <a:prstGeom prst="rect">
            <a:avLst/>
          </a:prstGeom>
          <a:solidFill>
            <a:srgbClr val="FFCC99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CC6600"/>
                </a:solidFill>
              </a:rPr>
              <a:t>SCF Program </a:t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300" b="1">
                <a:solidFill>
                  <a:srgbClr val="CC6600"/>
                </a:solidFill>
              </a:rPr>
              <a:t>Oversight Committee</a:t>
            </a:r>
            <a:br>
              <a:rPr lang="en-US" sz="1300" b="1">
                <a:solidFill>
                  <a:srgbClr val="CC6600"/>
                </a:solidFill>
              </a:rPr>
            </a:br>
            <a:r>
              <a:rPr lang="en-GB" sz="1200" b="1">
                <a:solidFill>
                  <a:srgbClr val="CC6600"/>
                </a:solidFill>
              </a:rPr>
              <a:t/>
            </a:r>
            <a:br>
              <a:rPr lang="en-GB" sz="1200" b="1">
                <a:solidFill>
                  <a:srgbClr val="CC6600"/>
                </a:solidFill>
              </a:rPr>
            </a:br>
            <a:r>
              <a:rPr lang="en-US" sz="1100" b="1"/>
              <a:t>contributors / recipients</a:t>
            </a:r>
            <a:endParaRPr lang="en-GB" sz="1100" b="1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9906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Simplified Structure of Two Funds </a:t>
            </a:r>
            <a:r>
              <a:rPr lang="en-US" sz="3200" b="1" i="1" smtClean="0"/>
              <a:t>Governance</a:t>
            </a:r>
            <a:endParaRPr lang="en-GB" sz="3200" b="1" smtClean="0"/>
          </a:p>
        </p:txBody>
      </p:sp>
      <p:pic>
        <p:nvPicPr>
          <p:cNvPr id="34821" name="Picture 5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62200" y="1981200"/>
            <a:ext cx="4419600" cy="822325"/>
          </a:xfrm>
          <a:prstGeom prst="rect">
            <a:avLst/>
          </a:prstGeom>
          <a:solidFill>
            <a:srgbClr val="99CCFF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marL="742950" indent="-285750" algn="ctr"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Climate Investment Funds</a:t>
            </a:r>
          </a:p>
          <a:p>
            <a:pPr marL="742950" indent="-285750" algn="ctr"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Partnership Forum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57200" y="2971800"/>
            <a:ext cx="830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7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763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914400" y="3505200"/>
            <a:ext cx="2971800" cy="3810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Clean Technology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257800" y="3200400"/>
            <a:ext cx="3276600" cy="381000"/>
          </a:xfrm>
          <a:prstGeom prst="rect">
            <a:avLst/>
          </a:prstGeom>
          <a:solidFill>
            <a:srgbClr val="99CC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Strategic Climate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14400" y="4038600"/>
            <a:ext cx="2971800" cy="3810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/>
              <a:t>Trust Fund Committee</a:t>
            </a:r>
            <a:br>
              <a:rPr lang="en-US" sz="1400" b="1"/>
            </a:br>
            <a:r>
              <a:rPr lang="en-US" sz="1400" b="1"/>
              <a:t>(5 contributors/ 5 recipients)</a:t>
            </a:r>
            <a:endParaRPr lang="en-GB" sz="1400" b="1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257800" y="4267200"/>
            <a:ext cx="1066800" cy="2362200"/>
          </a:xfrm>
          <a:prstGeom prst="rect">
            <a:avLst/>
          </a:prstGeom>
          <a:solidFill>
            <a:srgbClr val="99336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CC0000"/>
                </a:solidFill>
              </a:rPr>
              <a:t>Pilot Program for </a:t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>Climate Resilience</a:t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300" b="1">
                <a:solidFill>
                  <a:srgbClr val="CC0000"/>
                </a:solidFill>
              </a:rPr>
              <a:t>Oversight </a:t>
            </a:r>
            <a:br>
              <a:rPr lang="en-US" sz="1300" b="1">
                <a:solidFill>
                  <a:srgbClr val="CC0000"/>
                </a:solidFill>
              </a:rPr>
            </a:br>
            <a:r>
              <a:rPr lang="en-US" sz="1300" b="1">
                <a:solidFill>
                  <a:srgbClr val="CC0000"/>
                </a:solidFill>
              </a:rPr>
              <a:t>Committee</a:t>
            </a:r>
            <a:br>
              <a:rPr lang="en-US" sz="1300" b="1">
                <a:solidFill>
                  <a:srgbClr val="CC0000"/>
                </a:solidFill>
              </a:rPr>
            </a:br>
            <a:r>
              <a:rPr lang="en-US" sz="1200" b="1"/>
              <a:t/>
            </a:r>
            <a:br>
              <a:rPr lang="en-US" sz="1200" b="1"/>
            </a:br>
            <a:r>
              <a:rPr lang="en-US" sz="1100" b="1"/>
              <a:t>contributors / recipients</a:t>
            </a:r>
            <a:endParaRPr lang="en-GB" sz="1100" b="1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7467600" y="4267200"/>
            <a:ext cx="1066800" cy="2362200"/>
          </a:xfrm>
          <a:prstGeom prst="rect">
            <a:avLst/>
          </a:prstGeom>
          <a:solidFill>
            <a:srgbClr val="333333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/>
              <a:t>SCF Program</a:t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300" b="1"/>
              <a:t>Oversight Committee</a:t>
            </a:r>
            <a:br>
              <a:rPr lang="en-US" sz="1300" b="1"/>
            </a:br>
            <a:r>
              <a:rPr lang="en-GB" sz="1200" b="1">
                <a:solidFill>
                  <a:srgbClr val="006600"/>
                </a:solidFill>
              </a:rPr>
              <a:t/>
            </a:r>
            <a:br>
              <a:rPr lang="en-GB" sz="1200" b="1">
                <a:solidFill>
                  <a:srgbClr val="006600"/>
                </a:solidFill>
              </a:rPr>
            </a:br>
            <a:r>
              <a:rPr lang="en-US" sz="1100" b="1"/>
              <a:t>contributors / recipients</a:t>
            </a:r>
            <a:endParaRPr lang="en-GB" sz="1100" b="1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85800" y="3200400"/>
            <a:ext cx="3276600" cy="34290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85800" y="3200400"/>
            <a:ext cx="3276600" cy="381000"/>
          </a:xfrm>
          <a:prstGeom prst="rect">
            <a:avLst/>
          </a:prstGeom>
          <a:solidFill>
            <a:schemeClr val="fol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Clean Technology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85800" y="4800600"/>
            <a:ext cx="3276600" cy="1828800"/>
          </a:xfrm>
          <a:prstGeom prst="rect">
            <a:avLst/>
          </a:prstGeom>
          <a:solidFill>
            <a:schemeClr val="fol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300" b="1"/>
              <a:t>Observers from  organizations</a:t>
            </a:r>
            <a:br>
              <a:rPr lang="en-US" sz="1300" b="1"/>
            </a:br>
            <a:r>
              <a:rPr lang="en-US" sz="1300" b="1"/>
              <a:t>with mandate to provide investment in clean technology, such as GEF</a:t>
            </a:r>
            <a:endParaRPr lang="en-GB" sz="1300" b="1"/>
          </a:p>
        </p:txBody>
      </p:sp>
      <p:sp>
        <p:nvSpPr>
          <p:cNvPr id="34834" name="Line 34"/>
          <p:cNvSpPr>
            <a:spLocks noChangeShapeType="1"/>
          </p:cNvSpPr>
          <p:nvPr/>
        </p:nvSpPr>
        <p:spPr bwMode="auto">
          <a:xfrm>
            <a:off x="5410200" y="5486400"/>
            <a:ext cx="685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35"/>
          <p:cNvSpPr>
            <a:spLocks noChangeShapeType="1"/>
          </p:cNvSpPr>
          <p:nvPr/>
        </p:nvSpPr>
        <p:spPr bwMode="auto">
          <a:xfrm>
            <a:off x="6553200" y="5486400"/>
            <a:ext cx="685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36"/>
          <p:cNvSpPr>
            <a:spLocks noChangeShapeType="1"/>
          </p:cNvSpPr>
          <p:nvPr/>
        </p:nvSpPr>
        <p:spPr bwMode="auto">
          <a:xfrm>
            <a:off x="7620000" y="5486400"/>
            <a:ext cx="685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37"/>
          <p:cNvSpPr>
            <a:spLocks noChangeShapeType="1"/>
          </p:cNvSpPr>
          <p:nvPr/>
        </p:nvSpPr>
        <p:spPr bwMode="auto">
          <a:xfrm>
            <a:off x="5638800" y="3581400"/>
            <a:ext cx="259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38"/>
          <p:cNvSpPr>
            <a:spLocks noChangeShapeType="1"/>
          </p:cNvSpPr>
          <p:nvPr/>
        </p:nvSpPr>
        <p:spPr bwMode="auto">
          <a:xfrm>
            <a:off x="990600" y="3581400"/>
            <a:ext cx="259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44"/>
          <p:cNvSpPr>
            <a:spLocks noChangeShapeType="1"/>
          </p:cNvSpPr>
          <p:nvPr/>
        </p:nvSpPr>
        <p:spPr bwMode="auto">
          <a:xfrm>
            <a:off x="1828800" y="5486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Rectangle 47"/>
          <p:cNvSpPr>
            <a:spLocks noChangeArrowheads="1"/>
          </p:cNvSpPr>
          <p:nvPr/>
        </p:nvSpPr>
        <p:spPr bwMode="auto">
          <a:xfrm>
            <a:off x="5257800" y="3657600"/>
            <a:ext cx="3276600" cy="45720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/>
              <a:t>Trust Fund Committee</a:t>
            </a:r>
            <a:br>
              <a:rPr lang="en-US" sz="1400" b="1"/>
            </a:br>
            <a:r>
              <a:rPr lang="en-US" sz="1200" b="1"/>
              <a:t>(5 contributors./ 5 recipients, others)</a:t>
            </a:r>
            <a:endParaRPr lang="en-GB" sz="1200" b="1"/>
          </a:p>
        </p:txBody>
      </p:sp>
      <p:sp>
        <p:nvSpPr>
          <p:cNvPr id="34841" name="Rectangle 48"/>
          <p:cNvSpPr>
            <a:spLocks noChangeArrowheads="1"/>
          </p:cNvSpPr>
          <p:nvPr/>
        </p:nvSpPr>
        <p:spPr bwMode="auto">
          <a:xfrm>
            <a:off x="685800" y="3657600"/>
            <a:ext cx="3276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/>
              <a:t>Trust Fund Committee</a:t>
            </a:r>
            <a:br>
              <a:rPr lang="en-US" sz="1400" b="1"/>
            </a:br>
            <a:r>
              <a:rPr lang="en-US" sz="1400" b="1"/>
              <a:t> </a:t>
            </a:r>
            <a:r>
              <a:rPr lang="en-US" sz="1200" b="1"/>
              <a:t>5 contributor/ 5 recipient countries; Country whose program or project is under consideration; World Bank; </a:t>
            </a:r>
            <a:r>
              <a:rPr lang="en-US" sz="1200" b="1">
                <a:sym typeface="Wingdings" pitchFamily="2" charset="2"/>
              </a:rPr>
              <a:t> </a:t>
            </a:r>
            <a:r>
              <a:rPr lang="en-US" sz="1200" b="1"/>
              <a:t>MDB (rotating)</a:t>
            </a:r>
            <a:endParaRPr lang="en-GB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D8020-9333-445E-87E6-6957BC59FC9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257800" y="3200400"/>
            <a:ext cx="3276600" cy="34290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324600" y="3810000"/>
            <a:ext cx="1143000" cy="2819400"/>
          </a:xfrm>
          <a:prstGeom prst="rect">
            <a:avLst/>
          </a:prstGeom>
          <a:solidFill>
            <a:srgbClr val="FFCC99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>SCF Program </a:t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r>
              <a:rPr lang="en-US" sz="1400" b="1">
                <a:solidFill>
                  <a:srgbClr val="CC6600"/>
                </a:solidFill>
              </a:rPr>
              <a:t/>
            </a:r>
            <a:br>
              <a:rPr lang="en-US" sz="1400" b="1">
                <a:solidFill>
                  <a:srgbClr val="CC6600"/>
                </a:solidFill>
              </a:rPr>
            </a:br>
            <a:endParaRPr lang="en-GB" sz="1100" b="1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9144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Simplified Structure of Two Funds</a:t>
            </a:r>
            <a:br>
              <a:rPr lang="en-US" sz="3200" b="1" smtClean="0"/>
            </a:br>
            <a:r>
              <a:rPr lang="en-US" sz="3200" b="1" i="1" smtClean="0"/>
              <a:t>Funding</a:t>
            </a:r>
            <a:endParaRPr lang="en-GB" sz="3200" b="1" smtClean="0"/>
          </a:p>
        </p:txBody>
      </p:sp>
      <p:pic>
        <p:nvPicPr>
          <p:cNvPr id="36869" name="Picture 5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362200" y="1981200"/>
            <a:ext cx="4419600" cy="822325"/>
          </a:xfrm>
          <a:prstGeom prst="rect">
            <a:avLst/>
          </a:prstGeom>
          <a:solidFill>
            <a:srgbClr val="99CCFF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marL="742950" indent="-285750" algn="ctr"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Climate Investment Funds</a:t>
            </a:r>
          </a:p>
          <a:p>
            <a:pPr marL="742950" indent="-285750" algn="ctr"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Partnership Forum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57200" y="2971800"/>
            <a:ext cx="830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57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8763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14400" y="3505200"/>
            <a:ext cx="2971800" cy="3810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Clean Technology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257800" y="3200400"/>
            <a:ext cx="3276600" cy="381000"/>
          </a:xfrm>
          <a:prstGeom prst="rect">
            <a:avLst/>
          </a:prstGeom>
          <a:solidFill>
            <a:srgbClr val="99CC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Strategic Climate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914400" y="4038600"/>
            <a:ext cx="2971800" cy="3810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/>
              <a:t>Trust Fund Committee</a:t>
            </a:r>
            <a:br>
              <a:rPr lang="en-US" sz="1400" b="1"/>
            </a:br>
            <a:r>
              <a:rPr lang="en-US" sz="1400" b="1"/>
              <a:t>(5 contributors/ 5 recipients)</a:t>
            </a:r>
            <a:endParaRPr lang="en-GB" sz="1400" b="1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5257800" y="3810000"/>
            <a:ext cx="1066800" cy="2819400"/>
          </a:xfrm>
          <a:prstGeom prst="rect">
            <a:avLst/>
          </a:prstGeom>
          <a:solidFill>
            <a:srgbClr val="99336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>Pilot Program for </a:t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>Climate Resilience</a:t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r>
              <a:rPr lang="en-US" sz="1400" b="1">
                <a:solidFill>
                  <a:srgbClr val="CC0000"/>
                </a:solidFill>
              </a:rPr>
              <a:t/>
            </a:r>
            <a:br>
              <a:rPr lang="en-US" sz="1400" b="1">
                <a:solidFill>
                  <a:srgbClr val="CC0000"/>
                </a:solidFill>
              </a:rPr>
            </a:br>
            <a:endParaRPr lang="en-GB" sz="1100" b="1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7467600" y="3810000"/>
            <a:ext cx="1066800" cy="2819400"/>
          </a:xfrm>
          <a:prstGeom prst="rect">
            <a:avLst/>
          </a:prstGeom>
          <a:solidFill>
            <a:srgbClr val="333333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>SCF Program</a:t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endParaRPr lang="en-GB" sz="1100" b="1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685800" y="3200400"/>
            <a:ext cx="3276600" cy="34290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685800" y="3200400"/>
            <a:ext cx="3276600" cy="381000"/>
          </a:xfrm>
          <a:prstGeom prst="rect">
            <a:avLst/>
          </a:prstGeom>
          <a:solidFill>
            <a:schemeClr val="fol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Clean Technology Fund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685800" y="3581400"/>
            <a:ext cx="3276600" cy="3048000"/>
          </a:xfrm>
          <a:prstGeom prst="rect">
            <a:avLst/>
          </a:prstGeom>
          <a:solidFill>
            <a:schemeClr val="fol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>Promote transformational technologies for transformational change at scale; Unleash potential of  public and private sectors to achieve GHG reductions</a:t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/>
            </a:r>
            <a:br>
              <a:rPr lang="en-US" sz="1400" b="1">
                <a:solidFill>
                  <a:schemeClr val="accent2"/>
                </a:solidFill>
              </a:rPr>
            </a:br>
            <a:endParaRPr lang="en-GB" sz="1300" b="1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228600" y="2209800"/>
            <a:ext cx="1676400" cy="3810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006600"/>
                </a:solidFill>
              </a:rPr>
              <a:t>Contributors</a:t>
            </a:r>
            <a:endParaRPr lang="en-GB" sz="1800" b="1">
              <a:solidFill>
                <a:srgbClr val="006600"/>
              </a:solidFill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239000" y="2209800"/>
            <a:ext cx="1676400" cy="3810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006600"/>
                </a:solidFill>
              </a:rPr>
              <a:t>Contributors</a:t>
            </a:r>
            <a:endParaRPr lang="en-GB" sz="1800" b="1">
              <a:solidFill>
                <a:srgbClr val="006600"/>
              </a:solidFill>
            </a:endParaRPr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4267200" y="3352800"/>
            <a:ext cx="914400" cy="1524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838200" y="2590800"/>
            <a:ext cx="228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006600"/>
                </a:solidFill>
              </a:rPr>
              <a:t>$</a:t>
            </a:r>
            <a:endParaRPr lang="en-GB" sz="1800" b="1">
              <a:solidFill>
                <a:srgbClr val="006600"/>
              </a:solidFill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181600" y="3200400"/>
            <a:ext cx="304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$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36887" name="AutoShape 23"/>
          <p:cNvSpPr>
            <a:spLocks noChangeArrowheads="1"/>
          </p:cNvSpPr>
          <p:nvPr/>
        </p:nvSpPr>
        <p:spPr bwMode="auto">
          <a:xfrm>
            <a:off x="7315200" y="2819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7239000" y="25146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$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36889" name="AutoShape 25"/>
          <p:cNvSpPr>
            <a:spLocks noChangeArrowheads="1"/>
          </p:cNvSpPr>
          <p:nvPr/>
        </p:nvSpPr>
        <p:spPr bwMode="auto">
          <a:xfrm>
            <a:off x="914400" y="28956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>
            <a:off x="8382000" y="3810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8305800" y="35052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$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7772400" y="2819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6600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7696200" y="25146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6600CC"/>
                </a:solidFill>
              </a:rPr>
              <a:t>$</a:t>
            </a:r>
            <a:endParaRPr lang="en-GB" sz="1800" b="1">
              <a:solidFill>
                <a:srgbClr val="6600CC"/>
              </a:solidFill>
            </a:endParaRPr>
          </a:p>
        </p:txBody>
      </p:sp>
      <p:sp>
        <p:nvSpPr>
          <p:cNvPr id="36894" name="AutoShape 30"/>
          <p:cNvSpPr>
            <a:spLocks noChangeArrowheads="1"/>
          </p:cNvSpPr>
          <p:nvPr/>
        </p:nvSpPr>
        <p:spPr bwMode="auto">
          <a:xfrm>
            <a:off x="8229600" y="3810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600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8153400" y="35052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6600CC"/>
                </a:solidFill>
              </a:rPr>
              <a:t>$</a:t>
            </a:r>
            <a:endParaRPr lang="en-GB" sz="1800" b="1">
              <a:solidFill>
                <a:srgbClr val="6600CC"/>
              </a:solidFill>
            </a:endParaRPr>
          </a:p>
        </p:txBody>
      </p:sp>
      <p:sp>
        <p:nvSpPr>
          <p:cNvPr id="36896" name="AutoShape 32"/>
          <p:cNvSpPr>
            <a:spLocks noChangeArrowheads="1"/>
          </p:cNvSpPr>
          <p:nvPr/>
        </p:nvSpPr>
        <p:spPr bwMode="auto">
          <a:xfrm>
            <a:off x="5334000" y="3810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600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5257800" y="35052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6600CC"/>
                </a:solidFill>
              </a:rPr>
              <a:t>$</a:t>
            </a:r>
            <a:endParaRPr lang="en-GB" sz="1800" b="1">
              <a:solidFill>
                <a:srgbClr val="6600CC"/>
              </a:solidFill>
            </a:endParaRPr>
          </a:p>
        </p:txBody>
      </p:sp>
      <p:sp>
        <p:nvSpPr>
          <p:cNvPr id="36898" name="Line 37"/>
          <p:cNvSpPr>
            <a:spLocks noChangeShapeType="1"/>
          </p:cNvSpPr>
          <p:nvPr/>
        </p:nvSpPr>
        <p:spPr bwMode="auto">
          <a:xfrm>
            <a:off x="5638800" y="3581400"/>
            <a:ext cx="259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9" name="Line 38"/>
          <p:cNvSpPr>
            <a:spLocks noChangeShapeType="1"/>
          </p:cNvSpPr>
          <p:nvPr/>
        </p:nvSpPr>
        <p:spPr bwMode="auto">
          <a:xfrm>
            <a:off x="990600" y="3581400"/>
            <a:ext cx="2590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0" name="Line 39"/>
          <p:cNvSpPr>
            <a:spLocks noChangeShapeType="1"/>
          </p:cNvSpPr>
          <p:nvPr/>
        </p:nvSpPr>
        <p:spPr bwMode="auto">
          <a:xfrm>
            <a:off x="4267200" y="3581400"/>
            <a:ext cx="685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1" name="Rectangle 40"/>
          <p:cNvSpPr>
            <a:spLocks noChangeArrowheads="1"/>
          </p:cNvSpPr>
          <p:nvPr/>
        </p:nvSpPr>
        <p:spPr bwMode="auto">
          <a:xfrm>
            <a:off x="685800" y="3276600"/>
            <a:ext cx="228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006600"/>
                </a:solidFill>
              </a:rPr>
              <a:t>$</a:t>
            </a:r>
            <a:endParaRPr lang="en-GB" sz="1800" b="1">
              <a:solidFill>
                <a:srgbClr val="006600"/>
              </a:solidFill>
            </a:endParaRPr>
          </a:p>
        </p:txBody>
      </p:sp>
      <p:sp>
        <p:nvSpPr>
          <p:cNvPr id="36902" name="AutoShape 41"/>
          <p:cNvSpPr>
            <a:spLocks noChangeArrowheads="1"/>
          </p:cNvSpPr>
          <p:nvPr/>
        </p:nvSpPr>
        <p:spPr bwMode="auto">
          <a:xfrm>
            <a:off x="762000" y="35814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903" name="AutoShape 42"/>
          <p:cNvSpPr>
            <a:spLocks noChangeArrowheads="1"/>
          </p:cNvSpPr>
          <p:nvPr/>
        </p:nvSpPr>
        <p:spPr bwMode="auto">
          <a:xfrm>
            <a:off x="3657600" y="35814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36904" name="Rectangle 43"/>
          <p:cNvSpPr>
            <a:spLocks noChangeArrowheads="1"/>
          </p:cNvSpPr>
          <p:nvPr/>
        </p:nvSpPr>
        <p:spPr bwMode="auto">
          <a:xfrm>
            <a:off x="3581400" y="3276600"/>
            <a:ext cx="2286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$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36905" name="Rectangle 45"/>
          <p:cNvSpPr>
            <a:spLocks noChangeArrowheads="1"/>
          </p:cNvSpPr>
          <p:nvPr/>
        </p:nvSpPr>
        <p:spPr bwMode="auto">
          <a:xfrm>
            <a:off x="5257800" y="3581400"/>
            <a:ext cx="3276600" cy="228600"/>
          </a:xfrm>
          <a:prstGeom prst="rect">
            <a:avLst/>
          </a:prstGeom>
          <a:solidFill>
            <a:srgbClr val="99CC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i="1">
                <a:solidFill>
                  <a:schemeClr val="accent2"/>
                </a:solidFill>
              </a:rPr>
              <a:t>Programs</a:t>
            </a:r>
            <a:endParaRPr lang="en-GB" sz="16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42FB1-E1E4-441B-9648-14C3D87EBD2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Simplified Structure of Two Funds</a:t>
            </a:r>
            <a:endParaRPr lang="en-GB" sz="32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Strategic Climate Fund to promote collaboration and synergies among MDBs on climate change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SCF proposed structure would allow donor to direct its contributions to CTF and/or SCF programs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Each SCF program would have its own oversight committee representing contributors and recipients of the program</a:t>
            </a:r>
          </a:p>
        </p:txBody>
      </p:sp>
      <p:pic>
        <p:nvPicPr>
          <p:cNvPr id="38916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CD448-A0CA-45D3-AE23-72D2DF24C0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Governance</a:t>
            </a:r>
            <a:endParaRPr lang="en-GB" sz="32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3962400"/>
          </a:xfrm>
        </p:spPr>
        <p:txBody>
          <a:bodyPr/>
          <a:lstStyle/>
          <a:p>
            <a:pPr eaLnBrk="1" hangingPunct="1"/>
            <a:r>
              <a:rPr lang="en-US" b="1" smtClean="0"/>
              <a:t>Principles of </a:t>
            </a:r>
          </a:p>
          <a:p>
            <a:pPr lvl="1" eaLnBrk="1" hangingPunct="1"/>
            <a:r>
              <a:rPr lang="en-US" b="1" smtClean="0"/>
              <a:t>Equal representation of contributors and recipients on trust fund committees</a:t>
            </a:r>
          </a:p>
          <a:p>
            <a:pPr lvl="1" eaLnBrk="1" hangingPunct="1"/>
            <a:r>
              <a:rPr lang="en-US" b="1" smtClean="0"/>
              <a:t>Representation of WBG and other MDBs</a:t>
            </a:r>
          </a:p>
          <a:p>
            <a:pPr lvl="1" eaLnBrk="1" hangingPunct="1"/>
            <a:r>
              <a:rPr lang="en-US" b="1" smtClean="0"/>
              <a:t>Observers from GEF and UN agencies with related mandate </a:t>
            </a:r>
          </a:p>
          <a:p>
            <a:pPr eaLnBrk="1" hangingPunct="1"/>
            <a:r>
              <a:rPr lang="en-US" b="1" smtClean="0"/>
              <a:t>Decision making by consensus</a:t>
            </a:r>
          </a:p>
        </p:txBody>
      </p:sp>
      <p:pic>
        <p:nvPicPr>
          <p:cNvPr id="40964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8BD8F-9DA8-4FE3-8C63-A046EDB904A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Forests</a:t>
            </a:r>
            <a:endParaRPr lang="en-GB" sz="32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Agreement on importance of increasing financing for sustainable forest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Working with GEF, UNFF and collaborative partners to map out what is available, what are gaps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Potential for SCF program or fund to be assessed</a:t>
            </a:r>
          </a:p>
        </p:txBody>
      </p:sp>
      <p:pic>
        <p:nvPicPr>
          <p:cNvPr id="43012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E1A30-427A-472A-AB6C-8532680E04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066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Proposed Pilot Program for Climate Resilience </a:t>
            </a:r>
            <a:endParaRPr lang="en-GB" sz="3200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First SCF program is the PPCR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Improve climate resilience in pilot countries, building on National Adaptation Programs of Action (NAPAs), to explore practical ways to mainstream climate resilience into core development planning and budgeting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Transmit lessons learned to the Board of the Adaptation Fund, IDA and similar programs in MDBs</a:t>
            </a:r>
          </a:p>
        </p:txBody>
      </p:sp>
      <p:pic>
        <p:nvPicPr>
          <p:cNvPr id="45060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08E04-34BC-4BC9-B6B7-5AC521A12C0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Links Between PPCR and Adaptation Fund</a:t>
            </a:r>
            <a:endParaRPr lang="en-GB" sz="32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Recognizes Adaptation Fund as Kyoto Protocol instrument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Oversight committee of the PPCR to include all contributors and pilot countries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Seat on the oversight committee for the developing country Chair or Co-chair of the Adaptation Fund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Other partners invited as observers, including MDBs, UNDP, UNEP, GEF, and civil society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Expert group to advise on country selection based on transparent criteria – Adaptation Fund Board invited to nominate members to be part of expert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Program to close at end of pilot</a:t>
            </a:r>
          </a:p>
        </p:txBody>
      </p:sp>
      <p:pic>
        <p:nvPicPr>
          <p:cNvPr id="47108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0D74C-5A30-4829-B9B6-9145C3126E2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Objective and Program for Design Meeting</a:t>
            </a:r>
            <a:endParaRPr lang="en-GB" sz="3200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8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/>
              <a:t>Receive guidance and specific comments on general and detailed design to facilitate final round of consultations and final design meeting in May</a:t>
            </a:r>
            <a:r>
              <a:rPr lang="en-US" sz="1800" b="1" i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i="1" smtClean="0"/>
              <a:t>Monday, April 14, 2008</a:t>
            </a:r>
            <a:r>
              <a:rPr lang="en-US" sz="18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Climate Investment Funds – Feedback and Updates followed by General Discussion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Clean Technology Fund Business Model for Country Public Sector Investments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Clean Technology Fund Business Model for Private Sector Engagement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Governance and structure of the CTF</a:t>
            </a:r>
            <a:endParaRPr lang="en-US" sz="1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i="1" smtClean="0"/>
              <a:t>Tuesday, April 15, 2008</a:t>
            </a: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Pilot Program for Climate Resilience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Introduction of Strategic Climate Fund followed by General Discussion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Governance and structure of the SCF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Partnership Forum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Summary of discussion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Next Steps and Closing</a:t>
            </a:r>
          </a:p>
        </p:txBody>
      </p:sp>
      <p:pic>
        <p:nvPicPr>
          <p:cNvPr id="49156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2E1675-7F47-494C-B5FD-E8AE15AAF4C3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7410" name="Picture 2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600" b="1" smtClean="0">
                <a:solidFill>
                  <a:srgbClr val="003399"/>
                </a:solidFill>
              </a:rPr>
              <a:t>Principles</a:t>
            </a:r>
            <a:endParaRPr lang="en-US" sz="2600" b="1" smtClean="0">
              <a:solidFill>
                <a:srgbClr val="003399"/>
              </a:solidFill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8534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Core mission of the MDBs is growth and poverty reduction</a:t>
            </a:r>
          </a:p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MDBs have role to play in ensuring access of developing countries to adequate financial resources and appropriate technology for climate change</a:t>
            </a:r>
          </a:p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Activities financed by funds should be based on country-led programmatic approach and integrated into country-owned development strategies</a:t>
            </a:r>
          </a:p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UN is the appropriate body for broad policy setting on climate change</a:t>
            </a:r>
          </a:p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Guided by principles of UNFCCC and support Bali Action Plan</a:t>
            </a:r>
          </a:p>
          <a:p>
            <a:pPr>
              <a:buFontTx/>
              <a:buChar char="•"/>
            </a:pPr>
            <a:r>
              <a:rPr lang="en-US" altLang="ja-JP" sz="2400">
                <a:ea typeface="ＭＳ Ｐゴシック" pitchFamily="34" charset="-128"/>
              </a:rPr>
              <a:t>MDBs should remain accountable to their governing 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F26A2-E28F-45CB-B6E8-CFCADE3E5906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9458" name="Picture 2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600" b="1" smtClean="0">
                <a:solidFill>
                  <a:srgbClr val="003399"/>
                </a:solidFill>
              </a:rPr>
              <a:t>Climate Investment Funds</a:t>
            </a:r>
            <a:endParaRPr lang="en-US" sz="2600" b="1" smtClean="0">
              <a:solidFill>
                <a:srgbClr val="003399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CIFs aim to: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Provide incentives for scaled-up action and transformational change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Promote international cooperation on climate change to support progress towards a post-2012 agreement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Provide experience and lessons through learning-by-doing</a:t>
            </a:r>
            <a:endParaRPr lang="en-US" sz="2800" smtClean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03525" y="6132513"/>
            <a:ext cx="519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3F9D7-BB06-4590-B917-885380757F67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1506" name="Picture 2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600" b="1" smtClean="0">
                <a:solidFill>
                  <a:srgbClr val="003399"/>
                </a:solidFill>
              </a:rPr>
              <a:t>Climate Investment Funds</a:t>
            </a:r>
            <a:endParaRPr lang="en-US" sz="2600" b="1" smtClean="0">
              <a:solidFill>
                <a:srgbClr val="003399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CIFs will: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Utilize skills and capabilities of MDBs to deliver financing at significant scale to unleash the potential of the public and private sectors to address climate change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Complement other multilateral financial mechanisms, such as GEF and Adaptation Fund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Promote partnerships at the country level with others (UNDP, UNEP, CSOs)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520A8-3BA2-46AA-8045-9766A736935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Consultations to Date</a:t>
            </a:r>
            <a:endParaRPr lang="en-GB" sz="32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Meeting of Interested Donors in Paris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Missions to range of recipient countries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Briefings and outreach at UN Bangkok Climate Change Talks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Meetings with UNFCCC and representatives of the UN agencies and programs (continuing)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On-going dialogue with GEF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IFC organized meetings with private financial institutions and private energy companies primarily related to the power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Meetings with NGOs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Recipient Meeting</a:t>
            </a:r>
          </a:p>
        </p:txBody>
      </p:sp>
      <p:pic>
        <p:nvPicPr>
          <p:cNvPr id="23556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6A9EE-5F3E-4DD8-AD66-5C10958AD6B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Key Messages from Consultations</a:t>
            </a:r>
            <a:endParaRPr lang="en-GB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Maintain dialogue with the UNFCCC - link between the CIF and the Bali Action Plan should be made clear - should not prejudice negotiations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CIF should ensure strong recipient country inclusion in the governance at the fund level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Build links to the GEF and relevant UN agencies, particularly blending CIF investments with UN country level operations for policy, capacity building, and technical assistance work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Programs need to be country-led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smtClean="0"/>
              <a:t>Important message: funds need to be additional</a:t>
            </a:r>
          </a:p>
        </p:txBody>
      </p:sp>
      <p:pic>
        <p:nvPicPr>
          <p:cNvPr id="25604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D275B9-24E7-4CA0-93C1-E332A7C548F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Key Messages from Consultations</a:t>
            </a:r>
            <a:endParaRPr lang="en-GB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Clean Technology Fund criteria based on transformative impact rather than </a:t>
            </a:r>
            <a:r>
              <a:rPr lang="en-US" sz="2400" b="1" i="1" smtClean="0"/>
              <a:t>ex-ante</a:t>
            </a:r>
            <a:r>
              <a:rPr lang="en-US" sz="2400" b="1" smtClean="0"/>
              <a:t> list of high emitting countries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Define gap to be addressed by the Forest Investment Fund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Pilot Program for Climate Resilience should assure strong link with the Adaptation Fund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Simplify structure of multiple funds and ensure expeditious processes</a:t>
            </a:r>
          </a:p>
        </p:txBody>
      </p:sp>
      <p:pic>
        <p:nvPicPr>
          <p:cNvPr id="27652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42C85-246C-49CC-9D77-2A4189945B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Changes in Most Recent Proposal</a:t>
            </a:r>
            <a:endParaRPr lang="en-GB" sz="32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3962400"/>
          </a:xfrm>
        </p:spPr>
        <p:txBody>
          <a:bodyPr/>
          <a:lstStyle/>
          <a:p>
            <a:pPr eaLnBrk="1" hangingPunct="1"/>
            <a:r>
              <a:rPr lang="en-US" b="1" smtClean="0"/>
              <a:t>Funds to support dialogue with UNFCCC </a:t>
            </a:r>
          </a:p>
          <a:p>
            <a:pPr eaLnBrk="1" hangingPunct="1"/>
            <a:r>
              <a:rPr lang="en-US" b="1" smtClean="0"/>
              <a:t>Structure reduced to two funds</a:t>
            </a:r>
          </a:p>
          <a:p>
            <a:pPr eaLnBrk="1" hangingPunct="1"/>
            <a:r>
              <a:rPr lang="en-US" b="1" smtClean="0"/>
              <a:t>New governance proposal</a:t>
            </a:r>
          </a:p>
          <a:p>
            <a:pPr eaLnBrk="1" hangingPunct="1"/>
            <a:r>
              <a:rPr lang="en-US" b="1" smtClean="0"/>
              <a:t>Forests financing on slower track</a:t>
            </a:r>
          </a:p>
          <a:p>
            <a:pPr eaLnBrk="1" hangingPunct="1"/>
            <a:r>
              <a:rPr lang="en-US" b="1" smtClean="0"/>
              <a:t>Strong links between PPCR and Adaptation Fund</a:t>
            </a:r>
          </a:p>
        </p:txBody>
      </p:sp>
      <p:pic>
        <p:nvPicPr>
          <p:cNvPr id="29700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0BB96B-A271-4AA1-A191-32ECAEC7A3C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8382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Dialogue With UNFCCC</a:t>
            </a:r>
            <a:endParaRPr lang="en-GB" sz="32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Full recognition that UN is the appropriate body for broad policy setting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Discussions with UNFCCC Secretariat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Funds aimed at supporting UNFCCC process by providing knowledge and learning-by-doing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Commitment for funds to be reviewed in light of final agreement and consideration given to revision or sunset, as appropriate</a:t>
            </a:r>
          </a:p>
        </p:txBody>
      </p:sp>
      <p:pic>
        <p:nvPicPr>
          <p:cNvPr id="31748" name="Picture 4" descr="BrochureCoverStrip-Aug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986</Words>
  <Application>Microsoft Office PowerPoint</Application>
  <PresentationFormat>On-screen Show (4:3)</PresentationFormat>
  <Paragraphs>168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ＭＳ Ｐゴシック</vt:lpstr>
      <vt:lpstr>Wingdings</vt:lpstr>
      <vt:lpstr>Custom Design</vt:lpstr>
      <vt:lpstr>Proposed Climate Investment Funds (CIFs) Recap</vt:lpstr>
      <vt:lpstr>Principles</vt:lpstr>
      <vt:lpstr>Climate Investment Funds</vt:lpstr>
      <vt:lpstr>Climate Investment Funds</vt:lpstr>
      <vt:lpstr>Consultations to Date</vt:lpstr>
      <vt:lpstr>Key Messages from Consultations</vt:lpstr>
      <vt:lpstr>Key Messages from Consultations</vt:lpstr>
      <vt:lpstr>Changes in Most Recent Proposal</vt:lpstr>
      <vt:lpstr>Dialogue With UNFCCC</vt:lpstr>
      <vt:lpstr>Simplified Structure of Two Funds</vt:lpstr>
      <vt:lpstr>Simplified Structure of Two Funds Governance</vt:lpstr>
      <vt:lpstr>Simplified Structure of Two Funds Funding</vt:lpstr>
      <vt:lpstr>Simplified Structure of Two Funds</vt:lpstr>
      <vt:lpstr>Governance</vt:lpstr>
      <vt:lpstr>Forests</vt:lpstr>
      <vt:lpstr>Proposed Pilot Program for Climate Resilience </vt:lpstr>
      <vt:lpstr>Links Between PPCR and Adaptation Fund</vt:lpstr>
      <vt:lpstr>Objective and Program for Design Meeting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Strategic Framework on Climate Change for  the World Bank Group</dc:title>
  <dc:creator>Wb318597</dc:creator>
  <cp:lastModifiedBy>Jamison Donovan</cp:lastModifiedBy>
  <cp:revision>301</cp:revision>
  <dcterms:created xsi:type="dcterms:W3CDTF">2008-02-06T15:23:34Z</dcterms:created>
  <dcterms:modified xsi:type="dcterms:W3CDTF">2009-07-27T14:18:39Z</dcterms:modified>
</cp:coreProperties>
</file>